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sldIdLst>
    <p:sldId id="306" r:id="rId2"/>
    <p:sldId id="30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55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8B227B-CCFF-4BC2-B088-C56106CBAF57}" type="datetimeFigureOut">
              <a:rPr lang="nl-NL" smtClean="0"/>
              <a:t>11-4-2021</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92EA2B-1632-41BB-A003-FB20C815D583}" type="slidenum">
              <a:rPr lang="nl-NL" smtClean="0"/>
              <a:t>‹nr.›</a:t>
            </a:fld>
            <a:endParaRPr lang="nl-NL"/>
          </a:p>
        </p:txBody>
      </p:sp>
    </p:spTree>
    <p:extLst>
      <p:ext uri="{BB962C8B-B14F-4D97-AF65-F5344CB8AC3E}">
        <p14:creationId xmlns:p14="http://schemas.microsoft.com/office/powerpoint/2010/main" val="590463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jdelijke aanduiding voor dia-afbeelding 1"/>
          <p:cNvSpPr>
            <a:spLocks noGrp="1" noRot="1" noChangeAspect="1" noTextEdit="1"/>
          </p:cNvSpPr>
          <p:nvPr>
            <p:ph type="sldImg"/>
          </p:nvPr>
        </p:nvSpPr>
        <p:spPr>
          <a:ln/>
        </p:spPr>
      </p:sp>
      <p:sp>
        <p:nvSpPr>
          <p:cNvPr id="51203"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p>
        </p:txBody>
      </p:sp>
      <p:sp>
        <p:nvSpPr>
          <p:cNvPr id="51204"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100">
                <a:solidFill>
                  <a:schemeClr val="tx1"/>
                </a:solidFill>
                <a:latin typeface="Arial" charset="0"/>
              </a:defRPr>
            </a:lvl1pPr>
            <a:lvl2pPr marL="703054" indent="-270405" eaLnBrk="0" hangingPunct="0">
              <a:spcBef>
                <a:spcPct val="30000"/>
              </a:spcBef>
              <a:defRPr sz="1100">
                <a:solidFill>
                  <a:schemeClr val="tx1"/>
                </a:solidFill>
                <a:latin typeface="Arial" charset="0"/>
              </a:defRPr>
            </a:lvl2pPr>
            <a:lvl3pPr marL="1081621" indent="-216324" eaLnBrk="0" hangingPunct="0">
              <a:spcBef>
                <a:spcPct val="30000"/>
              </a:spcBef>
              <a:defRPr sz="1100">
                <a:solidFill>
                  <a:schemeClr val="tx1"/>
                </a:solidFill>
                <a:latin typeface="Arial" charset="0"/>
              </a:defRPr>
            </a:lvl3pPr>
            <a:lvl4pPr marL="1514269" indent="-216324" eaLnBrk="0" hangingPunct="0">
              <a:spcBef>
                <a:spcPct val="30000"/>
              </a:spcBef>
              <a:defRPr sz="1100">
                <a:solidFill>
                  <a:schemeClr val="tx1"/>
                </a:solidFill>
                <a:latin typeface="Arial" charset="0"/>
              </a:defRPr>
            </a:lvl4pPr>
            <a:lvl5pPr marL="1946918" indent="-216324" eaLnBrk="0" hangingPunct="0">
              <a:spcBef>
                <a:spcPct val="30000"/>
              </a:spcBef>
              <a:defRPr sz="1100">
                <a:solidFill>
                  <a:schemeClr val="tx1"/>
                </a:solidFill>
                <a:latin typeface="Arial" charset="0"/>
              </a:defRPr>
            </a:lvl5pPr>
            <a:lvl6pPr marL="2379566" indent="-216324" eaLnBrk="0" fontAlgn="base" hangingPunct="0">
              <a:spcBef>
                <a:spcPct val="30000"/>
              </a:spcBef>
              <a:spcAft>
                <a:spcPct val="0"/>
              </a:spcAft>
              <a:defRPr sz="1100">
                <a:solidFill>
                  <a:schemeClr val="tx1"/>
                </a:solidFill>
                <a:latin typeface="Arial" charset="0"/>
              </a:defRPr>
            </a:lvl6pPr>
            <a:lvl7pPr marL="2812214" indent="-216324" eaLnBrk="0" fontAlgn="base" hangingPunct="0">
              <a:spcBef>
                <a:spcPct val="30000"/>
              </a:spcBef>
              <a:spcAft>
                <a:spcPct val="0"/>
              </a:spcAft>
              <a:defRPr sz="1100">
                <a:solidFill>
                  <a:schemeClr val="tx1"/>
                </a:solidFill>
                <a:latin typeface="Arial" charset="0"/>
              </a:defRPr>
            </a:lvl7pPr>
            <a:lvl8pPr marL="3244863" indent="-216324" eaLnBrk="0" fontAlgn="base" hangingPunct="0">
              <a:spcBef>
                <a:spcPct val="30000"/>
              </a:spcBef>
              <a:spcAft>
                <a:spcPct val="0"/>
              </a:spcAft>
              <a:defRPr sz="1100">
                <a:solidFill>
                  <a:schemeClr val="tx1"/>
                </a:solidFill>
                <a:latin typeface="Arial" charset="0"/>
              </a:defRPr>
            </a:lvl8pPr>
            <a:lvl9pPr marL="3677511" indent="-216324"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48EAC4D1-A458-4D43-9F45-B9E6CAF162F7}" type="slidenum">
              <a:rPr lang="nl-NL" altLang="nl-NL" smtClean="0">
                <a:solidFill>
                  <a:prstClr val="black"/>
                </a:solidFill>
              </a:rPr>
              <a:pPr eaLnBrk="1" hangingPunct="1">
                <a:spcBef>
                  <a:spcPct val="0"/>
                </a:spcBef>
              </a:pPr>
              <a:t>21</a:t>
            </a:fld>
            <a:endParaRPr lang="nl-NL" altLang="nl-NL">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A65F231-677F-48B2-A8F4-41AED47D919E}" type="slidenum">
              <a:rPr lang="nl-NL" smtClean="0">
                <a:solidFill>
                  <a:prstClr val="black"/>
                </a:solidFill>
              </a:rPr>
              <a:pPr/>
              <a:t>38</a:t>
            </a:fld>
            <a:endParaRPr lang="nl-NL">
              <a:solidFill>
                <a:prstClr val="black"/>
              </a:solidFill>
            </a:endParaRPr>
          </a:p>
        </p:txBody>
      </p:sp>
    </p:spTree>
    <p:extLst>
      <p:ext uri="{BB962C8B-B14F-4D97-AF65-F5344CB8AC3E}">
        <p14:creationId xmlns:p14="http://schemas.microsoft.com/office/powerpoint/2010/main" val="204759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nl-NL"/>
              <a:t>Klik om de stijl te bewerken</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D861425A-08CE-4A00-B37D-890721D53A9A}" type="datetime1">
              <a:rPr lang="nl-NL" smtClean="0"/>
              <a:pPr/>
              <a:t>11-4-2021</a:t>
            </a:fld>
            <a:endParaRPr lang="nl-NL"/>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nl-NL">
              <a:solidFill>
                <a:srgbClr val="94C600"/>
              </a:solidFill>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AFCB61BC-CBBE-4207-9BA0-0B3D018F05D7}" type="slidenum">
              <a:rPr lang="nl-NL" smtClean="0">
                <a:solidFill>
                  <a:srgbClr val="94C600"/>
                </a:solidFill>
              </a:rPr>
              <a:pPr/>
              <a:t>‹nr.›</a:t>
            </a:fld>
            <a:endParaRPr lang="nl-NL">
              <a:solidFill>
                <a:srgbClr val="94C600"/>
              </a:solidFill>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941566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6916896-FAEE-4730-9535-7981DDFADCC5}" type="datetime1">
              <a:rPr lang="nl-NL" smtClean="0"/>
              <a:pPr/>
              <a:t>11-4-2021</a:t>
            </a:fld>
            <a:endParaRPr lang="nl-NL"/>
          </a:p>
        </p:txBody>
      </p:sp>
      <p:sp>
        <p:nvSpPr>
          <p:cNvPr id="5" name="Footer Placeholder 4"/>
          <p:cNvSpPr>
            <a:spLocks noGrp="1"/>
          </p:cNvSpPr>
          <p:nvPr>
            <p:ph type="ftr" sz="quarter" idx="11"/>
          </p:nvPr>
        </p:nvSpPr>
        <p:spPr/>
        <p:txBody>
          <a:bodyPr/>
          <a:lstStyle/>
          <a:p>
            <a:endParaRPr lang="nl-NL">
              <a:solidFill>
                <a:srgbClr val="94C600"/>
              </a:solidFill>
            </a:endParaRPr>
          </a:p>
        </p:txBody>
      </p:sp>
      <p:sp>
        <p:nvSpPr>
          <p:cNvPr id="6" name="Slide Number Placeholder 5"/>
          <p:cNvSpPr>
            <a:spLocks noGrp="1"/>
          </p:cNvSpPr>
          <p:nvPr>
            <p:ph type="sldNum" sz="quarter" idx="12"/>
          </p:nvPr>
        </p:nvSpPr>
        <p:spPr/>
        <p:txBody>
          <a:bodyPr/>
          <a:lstStyle/>
          <a:p>
            <a:fld id="{AFCB61BC-CBBE-4207-9BA0-0B3D018F05D7}" type="slidenum">
              <a:rPr lang="nl-NL" smtClean="0"/>
              <a:pPr/>
              <a:t>‹nr.›</a:t>
            </a:fld>
            <a:endParaRPr lang="nl-NL"/>
          </a:p>
        </p:txBody>
      </p:sp>
    </p:spTree>
    <p:extLst>
      <p:ext uri="{BB962C8B-B14F-4D97-AF65-F5344CB8AC3E}">
        <p14:creationId xmlns:p14="http://schemas.microsoft.com/office/powerpoint/2010/main" val="35514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nl-NL"/>
              <a:t>Klik om de stijl te bewerken</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6323C4D8-D6A3-4C76-B99D-74007DCE280B}" type="datetime1">
              <a:rPr lang="nl-NL" smtClean="0"/>
              <a:pPr/>
              <a:t>11-4-2021</a:t>
            </a:fld>
            <a:endParaRPr lang="nl-NL"/>
          </a:p>
        </p:txBody>
      </p:sp>
      <p:sp>
        <p:nvSpPr>
          <p:cNvPr id="5" name="Footer Placeholder 4"/>
          <p:cNvSpPr>
            <a:spLocks noGrp="1"/>
          </p:cNvSpPr>
          <p:nvPr>
            <p:ph type="ftr" sz="quarter" idx="11"/>
          </p:nvPr>
        </p:nvSpPr>
        <p:spPr/>
        <p:txBody>
          <a:bodyPr/>
          <a:lstStyle/>
          <a:p>
            <a:endParaRPr lang="nl-NL">
              <a:solidFill>
                <a:srgbClr val="94C600"/>
              </a:solidFill>
            </a:endParaRPr>
          </a:p>
        </p:txBody>
      </p:sp>
      <p:sp>
        <p:nvSpPr>
          <p:cNvPr id="6" name="Slide Number Placeholder 5"/>
          <p:cNvSpPr>
            <a:spLocks noGrp="1"/>
          </p:cNvSpPr>
          <p:nvPr>
            <p:ph type="sldNum" sz="quarter" idx="12"/>
          </p:nvPr>
        </p:nvSpPr>
        <p:spPr/>
        <p:txBody>
          <a:bodyPr/>
          <a:lstStyle/>
          <a:p>
            <a:fld id="{AFCB61BC-CBBE-4207-9BA0-0B3D018F05D7}" type="slidenum">
              <a:rPr lang="nl-NL" smtClean="0"/>
              <a:pPr/>
              <a:t>‹nr.›</a:t>
            </a:fld>
            <a:endParaRPr lang="nl-NL"/>
          </a:p>
        </p:txBody>
      </p:sp>
    </p:spTree>
    <p:extLst>
      <p:ext uri="{BB962C8B-B14F-4D97-AF65-F5344CB8AC3E}">
        <p14:creationId xmlns:p14="http://schemas.microsoft.com/office/powerpoint/2010/main" val="1331225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5" name="Date Placeholder 4"/>
          <p:cNvSpPr>
            <a:spLocks noGrp="1"/>
          </p:cNvSpPr>
          <p:nvPr>
            <p:ph type="dt" sz="half" idx="10"/>
          </p:nvPr>
        </p:nvSpPr>
        <p:spPr/>
        <p:txBody>
          <a:bodyPr/>
          <a:lstStyle/>
          <a:p>
            <a:fld id="{A6C1109A-7718-461B-A7BE-5405A101076A}" type="datetime1">
              <a:rPr lang="nl-NL" smtClean="0"/>
              <a:pPr/>
              <a:t>11-4-2021</a:t>
            </a:fld>
            <a:endParaRPr lang="nl-NL"/>
          </a:p>
        </p:txBody>
      </p:sp>
      <p:sp>
        <p:nvSpPr>
          <p:cNvPr id="6" name="Footer Placeholder 5"/>
          <p:cNvSpPr>
            <a:spLocks noGrp="1"/>
          </p:cNvSpPr>
          <p:nvPr>
            <p:ph type="ftr" sz="quarter" idx="11"/>
          </p:nvPr>
        </p:nvSpPr>
        <p:spPr/>
        <p:txBody>
          <a:bodyPr/>
          <a:lstStyle/>
          <a:p>
            <a:endParaRPr lang="nl-NL">
              <a:solidFill>
                <a:srgbClr val="94C600"/>
              </a:solidFill>
            </a:endParaRPr>
          </a:p>
        </p:txBody>
      </p:sp>
      <p:sp>
        <p:nvSpPr>
          <p:cNvPr id="7" name="Slide Number Placeholder 6"/>
          <p:cNvSpPr>
            <a:spLocks noGrp="1"/>
          </p:cNvSpPr>
          <p:nvPr>
            <p:ph type="sldNum" sz="quarter" idx="12"/>
          </p:nvPr>
        </p:nvSpPr>
        <p:spPr/>
        <p:txBody>
          <a:bodyPr/>
          <a:lstStyle/>
          <a:p>
            <a:fld id="{AFCB61BC-CBBE-4207-9BA0-0B3D018F05D7}" type="slidenum">
              <a:rPr lang="nl-NL" smtClean="0"/>
              <a:pPr/>
              <a:t>‹nr.›</a:t>
            </a:fld>
            <a:endParaRPr lang="nl-NL"/>
          </a:p>
        </p:txBody>
      </p:sp>
      <p:sp>
        <p:nvSpPr>
          <p:cNvPr id="9" name="Content Placeholder 8"/>
          <p:cNvSpPr>
            <a:spLocks noGrp="1"/>
          </p:cNvSpPr>
          <p:nvPr>
            <p:ph sz="quarter" idx="13"/>
          </p:nvPr>
        </p:nvSpPr>
        <p:spPr>
          <a:xfrm>
            <a:off x="1042416" y="2313432"/>
            <a:ext cx="3419856" cy="349300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237886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de stijl te bewerken</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2B9D3B39-4A0F-4305-802E-EA3B639DE429}" type="datetime1">
              <a:rPr lang="nl-NL" smtClean="0"/>
              <a:pPr/>
              <a:t>11-4-2021</a:t>
            </a:fld>
            <a:endParaRPr lang="nl-NL"/>
          </a:p>
        </p:txBody>
      </p:sp>
      <p:sp>
        <p:nvSpPr>
          <p:cNvPr id="8" name="Footer Placeholder 7"/>
          <p:cNvSpPr>
            <a:spLocks noGrp="1"/>
          </p:cNvSpPr>
          <p:nvPr>
            <p:ph type="ftr" sz="quarter" idx="11"/>
          </p:nvPr>
        </p:nvSpPr>
        <p:spPr/>
        <p:txBody>
          <a:bodyPr/>
          <a:lstStyle/>
          <a:p>
            <a:endParaRPr lang="nl-NL">
              <a:solidFill>
                <a:srgbClr val="94C600"/>
              </a:solidFill>
            </a:endParaRPr>
          </a:p>
        </p:txBody>
      </p:sp>
      <p:sp>
        <p:nvSpPr>
          <p:cNvPr id="9" name="Slide Number Placeholder 8"/>
          <p:cNvSpPr>
            <a:spLocks noGrp="1"/>
          </p:cNvSpPr>
          <p:nvPr>
            <p:ph type="sldNum" sz="quarter" idx="12"/>
          </p:nvPr>
        </p:nvSpPr>
        <p:spPr/>
        <p:txBody>
          <a:bodyPr/>
          <a:lstStyle/>
          <a:p>
            <a:fld id="{AFCB61BC-CBBE-4207-9BA0-0B3D018F05D7}" type="slidenum">
              <a:rPr lang="nl-NL" smtClean="0"/>
              <a:pPr/>
              <a:t>‹nr.›</a:t>
            </a:fld>
            <a:endParaRPr lang="nl-NL"/>
          </a:p>
        </p:txBody>
      </p:sp>
    </p:spTree>
    <p:extLst>
      <p:ext uri="{BB962C8B-B14F-4D97-AF65-F5344CB8AC3E}">
        <p14:creationId xmlns:p14="http://schemas.microsoft.com/office/powerpoint/2010/main" val="3089658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Date Placeholder 2"/>
          <p:cNvSpPr>
            <a:spLocks noGrp="1"/>
          </p:cNvSpPr>
          <p:nvPr>
            <p:ph type="dt" sz="half" idx="10"/>
          </p:nvPr>
        </p:nvSpPr>
        <p:spPr/>
        <p:txBody>
          <a:bodyPr/>
          <a:lstStyle/>
          <a:p>
            <a:fld id="{3AE707C5-96EB-47EA-BBFC-FA2CF251A163}" type="datetime1">
              <a:rPr lang="nl-NL" smtClean="0"/>
              <a:pPr/>
              <a:t>11-4-2021</a:t>
            </a:fld>
            <a:endParaRPr lang="nl-NL"/>
          </a:p>
        </p:txBody>
      </p:sp>
      <p:sp>
        <p:nvSpPr>
          <p:cNvPr id="4" name="Footer Placeholder 3"/>
          <p:cNvSpPr>
            <a:spLocks noGrp="1"/>
          </p:cNvSpPr>
          <p:nvPr>
            <p:ph type="ftr" sz="quarter" idx="11"/>
          </p:nvPr>
        </p:nvSpPr>
        <p:spPr/>
        <p:txBody>
          <a:bodyPr/>
          <a:lstStyle/>
          <a:p>
            <a:endParaRPr lang="nl-NL">
              <a:solidFill>
                <a:srgbClr val="94C600"/>
              </a:solidFill>
            </a:endParaRPr>
          </a:p>
        </p:txBody>
      </p:sp>
      <p:sp>
        <p:nvSpPr>
          <p:cNvPr id="5" name="Slide Number Placeholder 4"/>
          <p:cNvSpPr>
            <a:spLocks noGrp="1"/>
          </p:cNvSpPr>
          <p:nvPr>
            <p:ph type="sldNum" sz="quarter" idx="12"/>
          </p:nvPr>
        </p:nvSpPr>
        <p:spPr/>
        <p:txBody>
          <a:bodyPr/>
          <a:lstStyle/>
          <a:p>
            <a:fld id="{AFCB61BC-CBBE-4207-9BA0-0B3D018F05D7}" type="slidenum">
              <a:rPr lang="nl-NL" smtClean="0"/>
              <a:pPr/>
              <a:t>‹nr.›</a:t>
            </a:fld>
            <a:endParaRPr lang="nl-NL"/>
          </a:p>
        </p:txBody>
      </p:sp>
    </p:spTree>
    <p:extLst>
      <p:ext uri="{BB962C8B-B14F-4D97-AF65-F5344CB8AC3E}">
        <p14:creationId xmlns:p14="http://schemas.microsoft.com/office/powerpoint/2010/main" val="336204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9413DC-C2BC-4D5A-AD72-3B7EBCAA2C37}" type="datetime1">
              <a:rPr lang="nl-NL" smtClean="0"/>
              <a:pPr/>
              <a:t>11-4-2021</a:t>
            </a:fld>
            <a:endParaRPr lang="nl-NL"/>
          </a:p>
        </p:txBody>
      </p:sp>
      <p:sp>
        <p:nvSpPr>
          <p:cNvPr id="3" name="Footer Placeholder 2"/>
          <p:cNvSpPr>
            <a:spLocks noGrp="1"/>
          </p:cNvSpPr>
          <p:nvPr>
            <p:ph type="ftr" sz="quarter" idx="11"/>
          </p:nvPr>
        </p:nvSpPr>
        <p:spPr/>
        <p:txBody>
          <a:bodyPr/>
          <a:lstStyle/>
          <a:p>
            <a:endParaRPr lang="nl-NL">
              <a:solidFill>
                <a:srgbClr val="94C600"/>
              </a:solidFill>
            </a:endParaRPr>
          </a:p>
        </p:txBody>
      </p:sp>
      <p:sp>
        <p:nvSpPr>
          <p:cNvPr id="4" name="Slide Number Placeholder 3"/>
          <p:cNvSpPr>
            <a:spLocks noGrp="1"/>
          </p:cNvSpPr>
          <p:nvPr>
            <p:ph type="sldNum" sz="quarter" idx="12"/>
          </p:nvPr>
        </p:nvSpPr>
        <p:spPr/>
        <p:txBody>
          <a:bodyPr/>
          <a:lstStyle/>
          <a:p>
            <a:fld id="{AFCB61BC-CBBE-4207-9BA0-0B3D018F05D7}" type="slidenum">
              <a:rPr lang="nl-NL" smtClean="0"/>
              <a:pPr/>
              <a:t>‹nr.›</a:t>
            </a:fld>
            <a:endParaRPr lang="nl-NL"/>
          </a:p>
        </p:txBody>
      </p:sp>
    </p:spTree>
    <p:extLst>
      <p:ext uri="{BB962C8B-B14F-4D97-AF65-F5344CB8AC3E}">
        <p14:creationId xmlns:p14="http://schemas.microsoft.com/office/powerpoint/2010/main" val="1722568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fld id="{373EF785-A8EF-46FA-9C5A-9338C69B1FFB}" type="datetime1">
              <a:rPr lang="nl-NL" smtClean="0"/>
              <a:pPr/>
              <a:t>11-4-2021</a:t>
            </a:fld>
            <a:endParaRPr lang="nl-NL"/>
          </a:p>
        </p:txBody>
      </p:sp>
      <p:sp>
        <p:nvSpPr>
          <p:cNvPr id="7" name="Slide Number Placeholder 6"/>
          <p:cNvSpPr>
            <a:spLocks noGrp="1"/>
          </p:cNvSpPr>
          <p:nvPr>
            <p:ph type="sldNum" sz="quarter" idx="12"/>
          </p:nvPr>
        </p:nvSpPr>
        <p:spPr/>
        <p:txBody>
          <a:bodyPr/>
          <a:lstStyle/>
          <a:p>
            <a:fld id="{AFCB61BC-CBBE-4207-9BA0-0B3D018F05D7}" type="slidenum">
              <a:rPr lang="nl-NL" smtClean="0"/>
              <a:pPr/>
              <a:t>‹nr.›</a:t>
            </a:fld>
            <a:endParaRPr lang="nl-NL"/>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nl-NL">
              <a:solidFill>
                <a:srgbClr val="94C60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nl-NL"/>
              <a:t>Klik om de stijl te bewerken</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2584779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nl-NL"/>
              <a:t>Klik om de stijl te bewerken</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4"/>
          <p:cNvSpPr>
            <a:spLocks noGrp="1"/>
          </p:cNvSpPr>
          <p:nvPr>
            <p:ph type="dt" sz="half" idx="10"/>
          </p:nvPr>
        </p:nvSpPr>
        <p:spPr/>
        <p:txBody>
          <a:bodyPr/>
          <a:lstStyle/>
          <a:p>
            <a:fld id="{55DF35B7-E8AE-48E4-9154-D2DA7069A90F}" type="datetime1">
              <a:rPr lang="nl-NL" smtClean="0"/>
              <a:pPr/>
              <a:t>11-4-2021</a:t>
            </a:fld>
            <a:endParaRPr lang="nl-NL"/>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nl-NL">
              <a:solidFill>
                <a:srgbClr val="94C600"/>
              </a:solidFill>
            </a:endParaRPr>
          </a:p>
        </p:txBody>
      </p:sp>
      <p:sp>
        <p:nvSpPr>
          <p:cNvPr id="7" name="Slide Number Placeholder 6"/>
          <p:cNvSpPr>
            <a:spLocks noGrp="1"/>
          </p:cNvSpPr>
          <p:nvPr>
            <p:ph type="sldNum" sz="quarter" idx="12"/>
          </p:nvPr>
        </p:nvSpPr>
        <p:spPr/>
        <p:txBody>
          <a:bodyPr/>
          <a:lstStyle/>
          <a:p>
            <a:fld id="{AFCB61BC-CBBE-4207-9BA0-0B3D018F05D7}" type="slidenum">
              <a:rPr lang="nl-NL" smtClean="0"/>
              <a:pPr/>
              <a:t>‹nr.›</a:t>
            </a:fld>
            <a:endParaRPr lang="nl-NL"/>
          </a:p>
        </p:txBody>
      </p:sp>
    </p:spTree>
    <p:extLst>
      <p:ext uri="{BB962C8B-B14F-4D97-AF65-F5344CB8AC3E}">
        <p14:creationId xmlns:p14="http://schemas.microsoft.com/office/powerpoint/2010/main" val="3887064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2A7EAFA4-6EA4-42C9-BF97-22D1D1D95C4C}" type="datetime1">
              <a:rPr lang="nl-NL" smtClean="0"/>
              <a:pPr/>
              <a:t>11-4-2021</a:t>
            </a:fld>
            <a:endParaRPr lang="nl-NL"/>
          </a:p>
        </p:txBody>
      </p:sp>
      <p:sp>
        <p:nvSpPr>
          <p:cNvPr id="5" name="Footer Placeholder 4"/>
          <p:cNvSpPr>
            <a:spLocks noGrp="1"/>
          </p:cNvSpPr>
          <p:nvPr>
            <p:ph type="ftr" sz="quarter" idx="11"/>
          </p:nvPr>
        </p:nvSpPr>
        <p:spPr/>
        <p:txBody>
          <a:bodyPr/>
          <a:lstStyle/>
          <a:p>
            <a:endParaRPr lang="nl-NL">
              <a:solidFill>
                <a:srgbClr val="94C600"/>
              </a:solidFill>
            </a:endParaRPr>
          </a:p>
        </p:txBody>
      </p:sp>
      <p:sp>
        <p:nvSpPr>
          <p:cNvPr id="6" name="Slide Number Placeholder 5"/>
          <p:cNvSpPr>
            <a:spLocks noGrp="1"/>
          </p:cNvSpPr>
          <p:nvPr>
            <p:ph type="sldNum" sz="quarter" idx="12"/>
          </p:nvPr>
        </p:nvSpPr>
        <p:spPr/>
        <p:txBody>
          <a:bodyPr/>
          <a:lstStyle/>
          <a:p>
            <a:fld id="{AFCB61BC-CBBE-4207-9BA0-0B3D018F05D7}" type="slidenum">
              <a:rPr lang="nl-NL" smtClean="0"/>
              <a:pPr/>
              <a:t>‹nr.›</a:t>
            </a:fld>
            <a:endParaRPr lang="nl-NL"/>
          </a:p>
        </p:txBody>
      </p:sp>
    </p:spTree>
    <p:extLst>
      <p:ext uri="{BB962C8B-B14F-4D97-AF65-F5344CB8AC3E}">
        <p14:creationId xmlns:p14="http://schemas.microsoft.com/office/powerpoint/2010/main" val="1894452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nl-NL"/>
              <a:t>Klik om de stijl te bewerken</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359AC5FD-68EC-4CF7-A88A-DC2B625F590D}" type="datetime1">
              <a:rPr lang="nl-NL" smtClean="0"/>
              <a:pPr/>
              <a:t>11-4-2021</a:t>
            </a:fld>
            <a:endParaRPr lang="nl-NL"/>
          </a:p>
        </p:txBody>
      </p:sp>
      <p:sp>
        <p:nvSpPr>
          <p:cNvPr id="5" name="Footer Placeholder 4"/>
          <p:cNvSpPr>
            <a:spLocks noGrp="1"/>
          </p:cNvSpPr>
          <p:nvPr>
            <p:ph type="ftr" sz="quarter" idx="11"/>
          </p:nvPr>
        </p:nvSpPr>
        <p:spPr/>
        <p:txBody>
          <a:bodyPr/>
          <a:lstStyle/>
          <a:p>
            <a:endParaRPr lang="nl-NL">
              <a:solidFill>
                <a:srgbClr val="94C600"/>
              </a:solidFill>
            </a:endParaRPr>
          </a:p>
        </p:txBody>
      </p:sp>
      <p:sp>
        <p:nvSpPr>
          <p:cNvPr id="6" name="Slide Number Placeholder 5"/>
          <p:cNvSpPr>
            <a:spLocks noGrp="1"/>
          </p:cNvSpPr>
          <p:nvPr>
            <p:ph type="sldNum" sz="quarter" idx="12"/>
          </p:nvPr>
        </p:nvSpPr>
        <p:spPr/>
        <p:txBody>
          <a:bodyPr/>
          <a:lstStyle/>
          <a:p>
            <a:fld id="{AFCB61BC-CBBE-4207-9BA0-0B3D018F05D7}" type="slidenum">
              <a:rPr lang="nl-NL" smtClean="0"/>
              <a:pPr/>
              <a:t>‹nr.›</a:t>
            </a:fld>
            <a:endParaRPr lang="nl-NL"/>
          </a:p>
        </p:txBody>
      </p:sp>
    </p:spTree>
    <p:extLst>
      <p:ext uri="{BB962C8B-B14F-4D97-AF65-F5344CB8AC3E}">
        <p14:creationId xmlns:p14="http://schemas.microsoft.com/office/powerpoint/2010/main" val="372013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nl-NL"/>
              <a:t>Klik om de stijl te bewerken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6C3351B7-FA87-4EB4-9AAA-36A305CE1306}" type="datetime1">
              <a:rPr lang="nl-NL" smtClean="0"/>
              <a:pPr/>
              <a:t>11-4-2021</a:t>
            </a:fld>
            <a:endParaRPr lang="nl-NL"/>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nl-NL">
              <a:solidFill>
                <a:srgbClr val="94C600"/>
              </a:solidFill>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AFCB61BC-CBBE-4207-9BA0-0B3D018F05D7}" type="slidenum">
              <a:rPr lang="nl-NL" smtClean="0"/>
              <a:pPr/>
              <a:t>‹nr.›</a:t>
            </a:fld>
            <a:endParaRPr lang="nl-NL"/>
          </a:p>
        </p:txBody>
      </p:sp>
    </p:spTree>
    <p:extLst>
      <p:ext uri="{BB962C8B-B14F-4D97-AF65-F5344CB8AC3E}">
        <p14:creationId xmlns:p14="http://schemas.microsoft.com/office/powerpoint/2010/main" val="3929045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google.nl/url?sa=i&amp;rct=j&amp;q=&amp;esrc=s&amp;source=images&amp;cd=&amp;ved=2ahUKEwjA0OKTnsjjAhUS16QKHT5aC_UQjRx6BAgBEAU&amp;url=https://www.bibliotheek.rotterdam.nl/actueel/evenementen/evenement/6092-lezing-&amp;psig=AOvVaw2xHq7NQjSjxTiz8YJx2aCa&amp;ust=1563874855942706" TargetMode="Externa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s://www.google.nl/url?sa=i&amp;rct=j&amp;q=&amp;esrc=s&amp;source=images&amp;cd=&amp;ved=2ahUKEwiTtI2tw9rjAhUPblAKHVkyC_MQjRx6BAgBEAU&amp;url=https://literatuurmuseum.nl/overzichten/activiteiten-tentoonstellingen/pantheon/desiderius-erasmus&amp;psig=AOvVaw2oPPMorhxN_1Dc6cI63gTI&amp;ust=1564503346988029"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oogle.nl/url?sa=i&amp;url=https://www.glutenvrij.nl/een_glutenvrij_dieet_wat_nu/glutenvrij_uit_eten&amp;psig=AOvVaw1KouRWzRaqSjD6Lz9hpOeC&amp;ust=1582471879514000&amp;source=images&amp;cd=vfe&amp;ved=0CAIQjRxqFwoTCKjY8rK95ecCFQAAAAAdAAAAABA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google.nl/url?sa=i&amp;url=https://voedingsadviesrotterdam.nl/de-5-slechtste-voedingsmiddelen-voor-je-lever/&amp;psig=AOvVaw0C-eL3Wxkk4NAN5SK7M40E&amp;ust=1605107268656000&amp;source=images&amp;cd=vfe&amp;ved=0CAIQjRxqFwoTCLC-7_Wg-OwCFQAAAAAdAAAAABAJ" TargetMode="External"/><Relationship Id="rId3" Type="http://schemas.openxmlformats.org/officeDocument/2006/relationships/image" Target="../media/image8.jpeg"/><Relationship Id="rId7" Type="http://schemas.openxmlformats.org/officeDocument/2006/relationships/image" Target="../media/image10.jpeg"/><Relationship Id="rId2" Type="http://schemas.openxmlformats.org/officeDocument/2006/relationships/hyperlink" Target="https://www.google.nl/url?sa=i&amp;url=https://www.glutenvrij.nl/jongeren/pubers&amp;psig=AOvVaw1KouRWzRaqSjD6Lz9hpOeC&amp;ust=1582471879514000&amp;source=images&amp;cd=vfe&amp;ved=0CAIQjRxqFwoTCKjY8rK95ecCFQAAAAAdAAAAABAJ" TargetMode="External"/><Relationship Id="rId1" Type="http://schemas.openxmlformats.org/officeDocument/2006/relationships/slideLayout" Target="../slideLayouts/slideLayout2.xml"/><Relationship Id="rId6" Type="http://schemas.openxmlformats.org/officeDocument/2006/relationships/hyperlink" Target="https://www.google.nl/url?sa=i&amp;url=https://weekend.knack.be/lifestyle/culinair/pizza-speciaal-voor-kankerpatienten-lekker-eten-was-lang-geen-prioriteit/article-normal-1390579.html&amp;psig=AOvVaw2M7LCIoKiQBqrWhVRxQX-Z&amp;ust=1605106749223000&amp;source=images&amp;cd=vfe&amp;ved=0CAIQjRxqFwoTCJjTxPqe-OwCFQAAAAAdAAAAABAR" TargetMode="External"/><Relationship Id="rId5" Type="http://schemas.openxmlformats.org/officeDocument/2006/relationships/image" Target="../media/image9.jpeg"/><Relationship Id="rId4" Type="http://schemas.openxmlformats.org/officeDocument/2006/relationships/hyperlink" Target="https://www.google.nl/url?sa=i&amp;url=https://www.femmefitaal.nl/honger-en-honger-herken-jij-het-verschil/&amp;psig=AOvVaw2M7LCIoKiQBqrWhVRxQX-Z&amp;ust=1605106749223000&amp;source=images&amp;cd=vfe&amp;ved=0CAIQjRxqFwoTCJjTxPqe-OwCFQAAAAAdAAAAABAD" TargetMode="External"/><Relationship Id="rId9"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google.nl/url?sa=i&amp;url=https://www.cambiumned.nl/theorie/literatuur/literatuurgeschiedenis/middeleeuwen/het-middeleeuws-toneel/&amp;psig=AOvVaw0GEwFVAZaiylRHZEJULjQQ&amp;ust=1604065722206000&amp;source=images&amp;cd=vfe&amp;ved=0CAIQjRxqFwoTCJC0h9H42ewCFQAAAAAdAAAAABAV"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5.jpeg"/><Relationship Id="rId2" Type="http://schemas.openxmlformats.org/officeDocument/2006/relationships/hyperlink" Target="https://www.google.nl/url?sa=i&amp;url=https://www.neerlandistiek.nl/2018/11/een-toneelstuk-van-erasmus/&amp;psig=AOvVaw1PXvJI-XavA2dV0fsqihQi&amp;ust=1604053659169000&amp;source=images&amp;cd=vfe&amp;ved=0CAIQjRxqFwoTCNCeqdnL2ewCFQAAAAAdAAAAABAW" TargetMode="External"/><Relationship Id="rId1" Type="http://schemas.openxmlformats.org/officeDocument/2006/relationships/slideLayout" Target="../slideLayouts/slideLayout2.xml"/><Relationship Id="rId6" Type="http://schemas.openxmlformats.org/officeDocument/2006/relationships/hyperlink" Target="https://www.google.nl/url?sa=i&amp;url=https://www.abebooks.com/Colloquia-cum-notis-selectis-variorum-addito/21744608742/bd&amp;psig=AOvVaw1PXvJI-XavA2dV0fsqihQi&amp;ust=1604053659169000&amp;source=images&amp;cd=vfe&amp;ved=0CAIQjRxqFwoTCNCeqdnL2ewCFQAAAAAdAAAAABAJ" TargetMode="External"/><Relationship Id="rId5" Type="http://schemas.openxmlformats.org/officeDocument/2006/relationships/image" Target="../media/image14.jpeg"/><Relationship Id="rId4" Type="http://schemas.openxmlformats.org/officeDocument/2006/relationships/hyperlink" Target="https://www.google.nl/url?sa=i&amp;url=https://www.pinterest.at/pin/577586720932298618/&amp;psig=AOvVaw1PXvJI-XavA2dV0fsqihQi&amp;ust=1604053659169000&amp;source=images&amp;cd=vfe&amp;ved=0CAIQjRxqFwoTCNCeqdnL2ewCFQAAAAAdAAAAABAc"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google.nl/url?sa=i&amp;url=http://lezenindekunst.blogspot.com/2011/04/maria-magdalena.html&amp;psig=AOvVaw2rQhPxfiIU5tSP_qlIbYkj&amp;ust=1604055593215000&amp;source=images&amp;cd=vfe&amp;ved=0CAIQjRxqFwoTCLDd9o_T2ewCFQAAAAAdAAAAABAS" TargetMode="Externa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https://www.google.nl/url?sa=i&amp;url=https://religion.wikia.org/nl/wiki/Abt_(abdij)&amp;psig=AOvVaw1XmfwhpUOvH2U5r1cg7vLy&amp;ust=1604055900459000&amp;source=images&amp;cd=vfe&amp;ved=0CAIQjRxqFwoTCJi91qnU2ewCFQAAAAAdAAAAABAc"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google.nl/url?sa=i&amp;url=https://www.graafschap-middeleeuwen.nl/joomla/index.php/oorlogvoering/187-de-feodale-oorlogvoering.html&amp;psig=AOvVaw2rOhL7Qyd0CtRE-wzsZdS7&amp;ust=1604067652304000&amp;source=images&amp;cd=vfe&amp;ved=0CAIQjRxqFwoTCNDy3PP_2ewCFQAAAAAdAAAAABA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google.nl/url?sa=i&amp;url=https://www.rodi.nl/regio/heerhugowaard/cultuur/170978/reis-mee-door-de-ruimte-in-theaterklas-van-cool&amp;psig=AOvVaw1AxRF0qeItp7sgFGJxVjwN&amp;ust=1604066944000000&amp;source=images&amp;cd=vfe&amp;ved=0CAIQjRxqFwoTCOjnxK792ewCFQAAAAAdAAAAABAD"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google.nl/url?sa=i&amp;url=https://muurstickerstunter.nl/muursticker/papegaai/&amp;psig=AOvVaw2bdMC0sUv14qiqj6pYrwBA&amp;ust=1592215109543000&amp;source=images&amp;cd=vfe&amp;ved=0CAIQjRxqFwoTCMCHpNWFgeoCFQAAAAAdAAAAABA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google.nl/url?sa=i&amp;url=https://www.kekmama.nl/artikel/de-deur-uit/zo-beleef-je-de-mooiste-familie-avonturen-tijdens-een-rondreis-noorwegen&amp;psig=AOvVaw165L7HNgSCsdVVfGGj4HOa&amp;ust=1605005165161000&amp;source=images&amp;cd=vfe&amp;ved=0CAIQjRxqFwoTCKjn-rKk9ewCFQAAAAAdAAAAABAX" TargetMode="External"/><Relationship Id="rId13"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3.jpeg"/><Relationship Id="rId12" Type="http://schemas.openxmlformats.org/officeDocument/2006/relationships/hyperlink" Target="https://www.google.nl/url?sa=i&amp;url=https://www.ad.nl/ad-werkt/de-saaie-vakantie-na-corona-minder-exotische-ervaringen-meer-rust~aa5ce1d1/&amp;psig=AOvVaw0xEgPJsn1kVsdwy4ENsaHN&amp;ust=1605005450005000&amp;source=images&amp;cd=vfe&amp;ved=0CAIQjRxqFwoTCKCQ77il9ewCFQAAAAAdAAAAABAD" TargetMode="External"/><Relationship Id="rId2" Type="http://schemas.openxmlformats.org/officeDocument/2006/relationships/hyperlink" Target="https://www.google.nl/url?sa=i&amp;url=https://www.pharosreizen.nl/avontuurlijke-gezinsvakanties/tsjechie/zuidbohemen/op-avontuur-in-tsjechie&amp;psig=AOvVaw165L7HNgSCsdVVfGGj4HOa&amp;ust=1605005165161000&amp;source=images&amp;cd=vfe&amp;ved=0CAIQjRxqFwoTCKjn-rKk9ewCFQAAAAAdAAAAABAf" TargetMode="External"/><Relationship Id="rId1" Type="http://schemas.openxmlformats.org/officeDocument/2006/relationships/slideLayout" Target="../slideLayouts/slideLayout2.xml"/><Relationship Id="rId6" Type="http://schemas.openxmlformats.org/officeDocument/2006/relationships/hyperlink" Target="https://www.google.nl/url?sa=i&amp;url=https://www.metronieuws.nl/dossier/2018/07/van-saai-luchtbed-naar-flitsende-flamingo/&amp;psig=AOvVaw0xEgPJsn1kVsdwy4ENsaHN&amp;ust=1605005450005000&amp;source=images&amp;cd=vfe&amp;ved=0CAIQjRxqFwoTCKCQ77il9ewCFQAAAAAdAAAAABAL" TargetMode="External"/><Relationship Id="rId11" Type="http://schemas.openxmlformats.org/officeDocument/2006/relationships/image" Target="../media/image25.jpeg"/><Relationship Id="rId5" Type="http://schemas.openxmlformats.org/officeDocument/2006/relationships/image" Target="../media/image22.jpeg"/><Relationship Id="rId15" Type="http://schemas.openxmlformats.org/officeDocument/2006/relationships/image" Target="../media/image27.jpeg"/><Relationship Id="rId10" Type="http://schemas.openxmlformats.org/officeDocument/2006/relationships/hyperlink" Target="https://www.google.nl/url?sa=i&amp;url=https://nl.freepik.com/vrije-photo/verveeld-mooie-vrouw-tv-kijken-zittend-op-de-bank-thuis_7599148.htm&amp;psig=AOvVaw0YVcaDjsvOI0mNtcA4Ia-_&amp;ust=1605006131055000&amp;source=images&amp;cd=vfe&amp;ved=0CAIQjRxqFwoTCMjJtv6n9ewCFQAAAAAdAAAAABAQ" TargetMode="External"/><Relationship Id="rId4" Type="http://schemas.openxmlformats.org/officeDocument/2006/relationships/hyperlink" Target="https://www.google.nl/url?sa=i&amp;url=https://www.burcht-ridderkerk.nl/nw-26462-7-3641441/nieuws/help_of_hoera_mijn_kind_verveelt_zich.html&amp;psig=AOvVaw0YVcaDjsvOI0mNtcA4Ia-_&amp;ust=1605006131055000&amp;source=images&amp;cd=vfe&amp;ved=0CAIQjRxqFwoTCMjJtv6n9ewCFQAAAAAdAAAAABAD" TargetMode="External"/><Relationship Id="rId9" Type="http://schemas.openxmlformats.org/officeDocument/2006/relationships/image" Target="../media/image24.jpeg"/><Relationship Id="rId14" Type="http://schemas.openxmlformats.org/officeDocument/2006/relationships/hyperlink" Target="https://www.google.nl/url?sa=i&amp;url=https://www.tishiergeenhotel.nl/30-interessante-vakantieconversaties-die-je-met-je-puber-op-de-camping-hebt/&amp;psig=AOvVaw2iZjlagGuDS2XzU6duNgeL&amp;ust=1605007632665000&amp;source=images&amp;cd=vfe&amp;ved=0CAIQjRxqFwoTCKDXxN6t9ewCFQAAAAAdAAAAABAD"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google.nl/url?sa=i&amp;url=https://www.pinterest.com/pin/123215739784114235/&amp;psig=AOvVaw1-3VYfWYh9zJ4YLZ-yAAgO&amp;ust=1592214710130000&amp;source=images&amp;cd=vfe&amp;ved=0CAIQjRxqFwoTCLjuk8CEgeoCFQAAAAAdAAAAABAJ" TargetMode="External"/><Relationship Id="rId2" Type="http://schemas.openxmlformats.org/officeDocument/2006/relationships/hyperlink" Target="http://www.huisvanerasmus.nl/" TargetMode="Externa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hyperlink" Target="https://www.google.nl/url?sa=i&amp;url=https://www.opzijnplek.nl/henrys-jongleerbal.html&amp;psig=AOvVaw1cp6_b6OH09cSftcIM0HTM&amp;ust=1605008484483000&amp;source=images&amp;cd=vfe&amp;ved=0CAIQjRxqFwoTCNi4o-aw9ewCFQAAAAAdAAAAABAP" TargetMode="External"/><Relationship Id="rId7" Type="http://schemas.openxmlformats.org/officeDocument/2006/relationships/hyperlink" Target="https://www.google.nl/url?sa=i&amp;url=https://depositphotos.com/nl/vector-images/blij-smiley.html&amp;psig=AOvVaw1zLlzsJgKYI2hSCYg98ksX&amp;ust=1605108432530000&amp;source=images&amp;cd=vfe&amp;ved=0CAIQjRxqFwoTCOCZh46l-OwCFQAAAAAdAAAAABAK" TargetMode="External"/><Relationship Id="rId2" Type="http://schemas.openxmlformats.org/officeDocument/2006/relationships/hyperlink" Target="http://www.huisvanerasmus.nl/" TargetMode="Externa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hyperlink" Target="https://www.google.nl/url?sa=i&amp;url=https://nl.dreamstime.com/droevige-emoji-verkeerde-emotie-gekwetst-emoticon-het-vectorpictogram-van-de-illustratieglimlach-vector-pictogramvector-image146057534&amp;psig=AOvVaw3XnVQVHH0TvjomrdplnMiN&amp;ust=1605108345748000&amp;source=images&amp;cd=vfe&amp;ved=0CAIQjRxqFwoTCNibquKk-OwCFQAAAAAdAAAAABAI" TargetMode="Externa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s://www.google.nl/url?sa=i&amp;url=https://www.facebook.com/pages/category/Community/Ik-schrik-hiervan-181493115796159/&amp;psig=AOvVaw3JZ9tgy0OpbaubPSgNZYh3&amp;ust=1604674612565000&amp;source=images&amp;cd=vfe&amp;ved=0CAIQjRxqFwoTCOjSyIXV6-wCFQAAAAAdAAAAABA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google.nl/url?sa=i&amp;url=https://nl.pinterest.com/pin/55169164161188307/&amp;psig=AOvVaw1s4AqIMKxeFkEV4zvhKgEg&amp;ust=1604069923958000&amp;source=images&amp;cd=vfe&amp;ved=0CAIQjRxqFwoTCOjYjaGI2uwCFQAAAAAdAAAAABAP"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s://www.google.nl/url?sa=i&amp;url=https://www.musework.nl/nl/page/9825/werkvorm-theatrale-dialoog&amp;psig=AOvVaw3z6wDsiQn4kXmnoA4mrgJX&amp;ust=1604765377075000&amp;source=images&amp;cd=vfe&amp;ved=0CAIQjRxqFwoTCNj69qCn7uwCFQAAAAAdAAAAABAK"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google.nl/url?sa=i&amp;url=http://eengoedgesprekmet.nl/een-goed-gesprek-met-elkaar-en-met-ms/&amp;psig=AOvVaw3xZqPgxPpmk2QGusu32AsK&amp;ust=1592214173552000&amp;source=images&amp;cd=vfe&amp;ved=0CAIQjRxqFwoTCKDNhJiCgeoCFQAAAAAdAAAAABA9"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hyperlink" Target="https://www.google.nl/url?sa=i&amp;url=https://www.laatzenietverzuipen.nl/voor-wie/ouders&amp;psig=AOvVaw0osDCmtrDXsihqNdOMPX5v&amp;ust=1603280457211000&amp;source=images&amp;cd=vfe&amp;ved=0CAIQjRxqFwoTCJD3jNOLw-wCFQAAAAAdAAAAABAE" TargetMode="External"/><Relationship Id="rId7" Type="http://schemas.openxmlformats.org/officeDocument/2006/relationships/hyperlink" Target="https://www.google.nl/url?sa=i&amp;url=https://nocnsf.nl/nieuws/2020/08/trainers-inspireer-jongeren-tot-een-leven-lang-sporten&amp;psig=AOvVaw2ld1wRE1XGiDFLIJzuoGDl&amp;ust=1603281979673000&amp;source=images&amp;cd=vfe&amp;ved=0CAIQjRxqFwoTCPiBlpSRw-wCFQAAAAAdAAAAABAD" TargetMode="External"/><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hyperlink" Target="https://www.google.nl/url?sa=i&amp;url=https://www.nd.nl/nieuws/varia/573624/kort-en-klein-jongeren-gaan-de-politie-helpen&amp;psig=AOvVaw1W_nkQ4tUmeGLyqiXL14eh&amp;ust=1603281704133000&amp;source=images&amp;cd=vfe&amp;ved=0CAIQjRxqFwoTCJCvw5CQw-wCFQAAAAAdAAAAABAO" TargetMode="Externa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s://www.google.nl/url?sa=i&amp;url=https://cental.org/nl/how-to-stop-being-shy-in-a-relationship/&amp;psig=AOvVaw3Ck97ekFjqSRlMNpES6SJG&amp;ust=1603286601079000&amp;source=images&amp;cd=vfe&amp;ved=0CAIQjRxqFwoTCIDA5qWiw-wCFQAAAAAdAAAAABAD" TargetMode="Externa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hyperlink" Target="https://www.google.nl/url?sa=i&amp;url=https://www.klasse.be/35445/wat-is-pesten/&amp;psig=AOvVaw0TD_D0_GMrpVx3uwZdpXtv&amp;ust=1604674179024000&amp;source=images&amp;cd=vfe&amp;ved=0CAIQjRxqFwoTCMjzi7TT6-wCFQAAAAAdAAAAABAK"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s://www.google.nl/url?sa=i&amp;url=https://fr.wikipedia.org/wiki/Fichier:Rotterdam-monument-erasmus.jpg&amp;psig=AOvVaw0RzfRi_Pbi3fDp1HPIGSbd&amp;ust=1593510363187000&amp;source=images&amp;cd=vfe&amp;ved=0CAIQjRxqFwoTCMDXkvnepuoCFQAAAAAdAAAAABAJ"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s://www.google.nl/url?sa=i&amp;url=https://www.nrc.nl/nieuws/2019/07/18/mijn-dochters-maken-op-vakantie-steeds-ruzie-a3967508&amp;psig=AOvVaw02-KHoCwT6DeCBSMLcChil&amp;ust=1603194549008000&amp;source=images&amp;cd=vfe&amp;ved=0CAIQjRxqFwoTCMjIxK7LwOwCFQAAAAAdAAAAABAD" TargetMode="External"/><Relationship Id="rId1" Type="http://schemas.openxmlformats.org/officeDocument/2006/relationships/slideLayout" Target="../slideLayouts/slideLayout2.xml"/><Relationship Id="rId5" Type="http://schemas.openxmlformats.org/officeDocument/2006/relationships/image" Target="../media/image45.gif"/><Relationship Id="rId4" Type="http://schemas.openxmlformats.org/officeDocument/2006/relationships/hyperlink" Target="https://www.google.nl/url?sa=i&amp;url=https://www.praktijkschot.nl/2017/07/24/ruzie-tussen-je-kinderen/&amp;psig=AOvVaw02-KHoCwT6DeCBSMLcChil&amp;ust=1603194549008000&amp;source=images&amp;cd=vfe&amp;ved=0CAIQjRxqFwoTCMjIxK7LwOwCFQAAAAAdAAAAABAh"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s://www.google.nl/url?sa=i&amp;url=https://www.onderwijsmaakjesamen.nl/o21/communiceren/&amp;psig=AOvVaw0PugPuMytMmtrqDeK9EKos&amp;ust=1605457917911000&amp;source=images&amp;cd=vfe&amp;ved=0CAIQjRxqFwoTCJCOi4m7gu0CFQAAAAAdAAAAABAD"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www.google.nl/url?sa=i&amp;url=https://www.topcoach.pro/blog/discussies-met-je-kinderen/&amp;psig=AOvVaw1bi0_N26LwNp11jgmIyQwk&amp;ust=1604761112123000&amp;source=images&amp;cd=vfe&amp;ved=0CAIQjRxqFwoTCKim9ZaX7uwCFQAAAAAdAAAAABBF"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s://www.google.nl/url?sa=i&amp;url=https://www.groene.nl/artikel/wie-is-er-thuis-nou-eigenlijk-de-baas&amp;psig=AOvVaw3jgABshXO5-49Wz157rMpM&amp;ust=1605455292624000&amp;source=images&amp;cd=vfe&amp;ved=0CAIQjRxqFwoTCMiWgayxgu0CFQAAAAAdAAAAABAD" TargetMode="Externa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hyperlink" Target="https://www.google.nl/url?sa=i&amp;url=https://www.beweginginontwikkeling.nl/2020/04/op-1-juni-gaan-de-middelbare-scholen-weer-open-waar-zetten-we-in-het-onderwijs-op-in/&amp;psig=AOvVaw27wEzD3LLTMeYp9fjTa_9h&amp;ust=1605455086432000&amp;source=images&amp;cd=vfe&amp;ved=0CAIQjRxqFwoTCKimr9Kwgu0CFQAAAAAdAAAAABAF"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s://www.google.nl/url?sa=i&amp;url=https://www.agconnect.nl/artikel/wie-discussieert-er-mee&amp;psig=AOvVaw25z917yTxlQQ5A1iCi7Nek&amp;ust=1604760978690000&amp;source=images&amp;cd=vfe&amp;ved=0CAIQjRxqFwoTCKD43dmW7uwCFQAAAAAdAAAAABAD"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google.nl/url?sa=i&amp;url=https://www.spiritearthawakening.com/love-relationships/dating/5-ways-avoid-painfully-awkward-meeting-someone-new&amp;psig=AOvVaw3OV2Itv_CbDoeZobMlk36T&amp;ust=1582460634996000&amp;source=images&amp;cd=vfe&amp;ved=0CAIQjRxqFwoTCKDqu7-T5ecCFQAAAAAdAAAAABA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hyperlink" Target="https://www.google.nl/url?sa=i&amp;url=https://nl.wikihow.com/Twistzieke-mensen-ergeren&amp;psig=AOvVaw0wEy_nUXOZLu8lqVNl_fTp&amp;ust=1582459820660000&amp;source=images&amp;cd=vfe&amp;ved=0CAIQjRxqFwoTCOjWwLiQ5ecCFQAAAAAdAAAAABAe" TargetMode="External"/><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hyperlink" Target="https://www.google.nl/url?sa=i&amp;url=https://lonieke.wordpress.com/2013/08/06/dialoog-brengt-vraag-en-aanbod-bij-elkaar/&amp;psig=AOvVaw3z6wDsiQn4kXmnoA4mrgJX&amp;ust=1604765377075000&amp;source=images&amp;cd=vfe&amp;ved=0CAIQjRxqFwoTCNj69qCn7uwCFQAAAAAdAAAAABAS"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s://www.google.nl/url?sa=i&amp;url=https://m.limburger.nl/cnt/dmf20200812_00171437&amp;psig=AOvVaw2QrvveF4oo5zWKy2TetLba&amp;ust=1605455811737000&amp;source=images&amp;cd=vfe&amp;ved=0CAIQjRxqFwoTCKiF3JSzgu0CFQAAAAAdAAAAABAe"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www.google.nl/url?sa=i&amp;url=https://www.kinderwoorddienst.nl/jaar-c/tiende-zondag-door-het-jaar-c/verwerking/gesprek-met-de-kinderen.html&amp;psig=AOvVaw1BbIZFtHeWYP8QKH3GCRE8&amp;ust=1599644810581000&amp;source=images&amp;cd=vfe&amp;ved=0CAIQjRxqFwoTCIC8h5-k2esCFQAAAAAdAAAAABAD"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hyperlink" Target="https://www.google.nl/url?sa=i&amp;url=https://www.leenbakker.nl/kasten/roomdividers/vakkenkast-felix-9-vakken-naturel-83x83x20-cm&amp;psig=AOvVaw0RSDGZVueC0HFz-xSaGAmG&amp;ust=1605440898529000&amp;source=images&amp;cd=vfe&amp;ved=0CAIQjRxqFwoTCJDMjtL7ge0CFQAAAAAdAAAAABAQ"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s://www.google.nl/url?sa=i&amp;url=https://docplayer.nl/58316813-S-o-s-ruzie-gesignaleerd-kinderen-geen-ruzie-maken-waarover-maken-kinderen-ruzie.html&amp;psig=AOvVaw0vmhh6We76w_mXSIKgrBOn&amp;ust=1594374616099000&amp;source=images&amp;cd=vfe&amp;ved=0CAIQjRxqFwoTCJCf3cXyv-oCFQAAAAAdAAAAABAQ"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s://www.google.nl/url?sa=i&amp;url=https://www.goedgezind.be/tieners/vrije-tijd/tiener-niet-enkel-voor-een-scherm/&amp;psig=AOvVaw3ySNIgBE1Gm310WaH18Q6E&amp;ust=1591967572857000&amp;source=images&amp;cd=vfe&amp;ved=0CAIQjRxqFwoTCLDRp-Hr-ekCFQAAAAAdAAAAABAG" TargetMode="Externa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hyperlink" Target="https://www.google.nl/url?sa=i&amp;url=https://www.presents4all.nl/webshop/t-shirts/heren/detail/103/ik-ben-geen-betweter-ik-weet-gewoon-alles-beter-t-shirt.html&amp;psig=AOvVaw2zNLDL4WnC483AcPyWtVEk&amp;ust=1604153302792000&amp;source=images&amp;cd=vfe&amp;ved=0CAIQjRxqFwoTCOCN3fq-3OwCFQAAAAAdAAAAABAO"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s://www.google.nl/url?sa=i&amp;url=http://www.kidpartners.nl/creacom.html&amp;psig=AOvVaw2-Tn0N3PmgVUGV9d6ILDY3&amp;ust=1592214890499000&amp;source=images&amp;cd=vfe&amp;ved=0CAIQjRxqFwoTCIDszP6EgeoCFQAAAAAdAAAAABAE"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hyperlink" Target="https://www.google.nl/url?sa=i&amp;url=https://docplayer.nl/58316813-S-o-s-ruzie-gesignaleerd-kinderen-geen-ruzie-maken-waarover-maken-kinderen-ruzie.html&amp;psig=AOvVaw0vmhh6We76w_mXSIKgrBOn&amp;ust=1594374616099000&amp;source=images&amp;cd=vfe&amp;ved=0CAIQjRxqFwoTCJCf3cXyv-oCFQAAAAAdAAAAABAD"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517525"/>
            <a:ext cx="4035425" cy="583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Rectangle 3"/>
          <p:cNvSpPr>
            <a:spLocks noGrp="1"/>
          </p:cNvSpPr>
          <p:nvPr>
            <p:ph type="subTitle" idx="1"/>
          </p:nvPr>
        </p:nvSpPr>
        <p:spPr>
          <a:xfrm>
            <a:off x="6097970" y="5436742"/>
            <a:ext cx="2249487" cy="725488"/>
          </a:xfrm>
        </p:spPr>
        <p:txBody>
          <a:bodyPr>
            <a:normAutofit/>
          </a:bodyPr>
          <a:lstStyle/>
          <a:p>
            <a:pPr eaLnBrk="1" hangingPunct="1">
              <a:lnSpc>
                <a:spcPct val="80000"/>
              </a:lnSpc>
            </a:pPr>
            <a:r>
              <a:rPr lang="nl-NL" altLang="nl-NL" sz="1200" dirty="0"/>
              <a:t>Huis van Erasmus</a:t>
            </a:r>
          </a:p>
          <a:p>
            <a:pPr eaLnBrk="1" hangingPunct="1">
              <a:lnSpc>
                <a:spcPct val="80000"/>
              </a:lnSpc>
            </a:pPr>
            <a:r>
              <a:rPr lang="nl-NL" altLang="nl-NL" sz="1200" dirty="0"/>
              <a:t>Louise Langelaan</a:t>
            </a:r>
          </a:p>
          <a:p>
            <a:pPr eaLnBrk="1" hangingPunct="1">
              <a:lnSpc>
                <a:spcPct val="80000"/>
              </a:lnSpc>
            </a:pPr>
            <a:r>
              <a:rPr lang="nl-NL" altLang="nl-NL" sz="1200" dirty="0"/>
              <a:t>Sander van Reedt Dortland</a:t>
            </a:r>
          </a:p>
        </p:txBody>
      </p:sp>
      <p:sp>
        <p:nvSpPr>
          <p:cNvPr id="5124" name="Rectangle 4"/>
          <p:cNvSpPr>
            <a:spLocks noChangeArrowheads="1"/>
          </p:cNvSpPr>
          <p:nvPr/>
        </p:nvSpPr>
        <p:spPr bwMode="auto">
          <a:xfrm>
            <a:off x="5120293" y="1435940"/>
            <a:ext cx="26638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6000"/>
              <a:buFont typeface="Wingdings 2" pitchFamily="18" charset="2"/>
              <a:buChar char=""/>
              <a:defRPr sz="2400">
                <a:solidFill>
                  <a:schemeClr val="tx2"/>
                </a:solidFill>
                <a:latin typeface="Century Gothic" pitchFamily="34" charset="0"/>
              </a:defRPr>
            </a:lvl1pPr>
            <a:lvl2pPr marL="742950" indent="-285750" eaLnBrk="0" hangingPunct="0">
              <a:spcBef>
                <a:spcPct val="20000"/>
              </a:spcBef>
              <a:buClr>
                <a:schemeClr val="accent1"/>
              </a:buClr>
              <a:buSzPct val="76000"/>
              <a:buFont typeface="Wingdings 2" pitchFamily="18" charset="2"/>
              <a:buChar char=""/>
              <a:defRPr sz="2200">
                <a:solidFill>
                  <a:schemeClr val="tx2"/>
                </a:solidFill>
                <a:latin typeface="Century Gothic" pitchFamily="34" charset="0"/>
              </a:defRPr>
            </a:lvl2pPr>
            <a:lvl3pPr marL="1143000" indent="-228600" eaLnBrk="0" hangingPunct="0">
              <a:spcBef>
                <a:spcPct val="20000"/>
              </a:spcBef>
              <a:buClr>
                <a:schemeClr val="accent1"/>
              </a:buClr>
              <a:buSzPct val="76000"/>
              <a:buFont typeface="Wingdings 2" pitchFamily="18" charset="2"/>
              <a:buChar char=""/>
              <a:defRPr sz="2000">
                <a:solidFill>
                  <a:schemeClr val="tx2"/>
                </a:solidFill>
                <a:latin typeface="Century Gothic" pitchFamily="34" charset="0"/>
              </a:defRPr>
            </a:lvl3pPr>
            <a:lvl4pPr marL="1600200" indent="-228600" eaLnBrk="0" hangingPunct="0">
              <a:spcBef>
                <a:spcPct val="20000"/>
              </a:spcBef>
              <a:buClr>
                <a:schemeClr val="accent1"/>
              </a:buClr>
              <a:buSzPct val="76000"/>
              <a:buFont typeface="Wingdings 2" pitchFamily="18" charset="2"/>
              <a:buChar char=""/>
              <a:defRPr>
                <a:solidFill>
                  <a:schemeClr val="tx2"/>
                </a:solidFill>
                <a:latin typeface="Century Gothic" pitchFamily="34" charset="0"/>
              </a:defRPr>
            </a:lvl4pPr>
            <a:lvl5pPr marL="2057400" indent="-228600" eaLnBrk="0" hangingPunct="0">
              <a:spcBef>
                <a:spcPct val="20000"/>
              </a:spcBef>
              <a:buClr>
                <a:schemeClr val="accent1"/>
              </a:buClr>
              <a:buSzPct val="76000"/>
              <a:buFont typeface="Wingdings 2" pitchFamily="18" charset="2"/>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9pPr>
          </a:lstStyle>
          <a:p>
            <a:pPr algn="ctr" eaLnBrk="1" fontAlgn="base" hangingPunct="1">
              <a:spcBef>
                <a:spcPct val="0"/>
              </a:spcBef>
              <a:spcAft>
                <a:spcPct val="0"/>
              </a:spcAft>
              <a:buClrTx/>
              <a:buSzTx/>
              <a:buFontTx/>
              <a:buNone/>
            </a:pPr>
            <a:r>
              <a:rPr lang="nl-NL" altLang="nl-NL" sz="2000" b="1" dirty="0">
                <a:solidFill>
                  <a:prstClr val="white"/>
                </a:solidFill>
                <a:latin typeface="Arial" charset="0"/>
                <a:cs typeface="Arial" charset="0"/>
              </a:rPr>
              <a:t>Erasmus </a:t>
            </a:r>
          </a:p>
          <a:p>
            <a:pPr algn="ctr" eaLnBrk="1" fontAlgn="base" hangingPunct="1">
              <a:spcBef>
                <a:spcPct val="0"/>
              </a:spcBef>
              <a:spcAft>
                <a:spcPct val="0"/>
              </a:spcAft>
              <a:buClrTx/>
              <a:buSzTx/>
              <a:buFontTx/>
              <a:buNone/>
            </a:pPr>
            <a:r>
              <a:rPr lang="nl-NL" altLang="nl-NL" sz="2000" b="1" dirty="0">
                <a:solidFill>
                  <a:prstClr val="white"/>
                </a:solidFill>
                <a:latin typeface="Arial" charset="0"/>
                <a:cs typeface="Arial" charset="0"/>
              </a:rPr>
              <a:t>voor de Klas</a:t>
            </a:r>
          </a:p>
        </p:txBody>
      </p:sp>
      <p:sp>
        <p:nvSpPr>
          <p:cNvPr id="5125" name="Rectangle 5"/>
          <p:cNvSpPr>
            <a:spLocks noChangeArrowheads="1"/>
          </p:cNvSpPr>
          <p:nvPr/>
        </p:nvSpPr>
        <p:spPr bwMode="auto">
          <a:xfrm>
            <a:off x="5094288" y="2420938"/>
            <a:ext cx="243046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76000"/>
              <a:buFont typeface="Wingdings 2" pitchFamily="18" charset="2"/>
              <a:buChar char=""/>
              <a:defRPr sz="2400">
                <a:solidFill>
                  <a:schemeClr val="tx2"/>
                </a:solidFill>
                <a:latin typeface="Century Gothic" pitchFamily="34" charset="0"/>
              </a:defRPr>
            </a:lvl1pPr>
            <a:lvl2pPr marL="742950" indent="-285750" eaLnBrk="0" hangingPunct="0">
              <a:spcBef>
                <a:spcPct val="20000"/>
              </a:spcBef>
              <a:buClr>
                <a:schemeClr val="accent1"/>
              </a:buClr>
              <a:buSzPct val="76000"/>
              <a:buFont typeface="Wingdings 2" pitchFamily="18" charset="2"/>
              <a:buChar char=""/>
              <a:defRPr sz="2200">
                <a:solidFill>
                  <a:schemeClr val="tx2"/>
                </a:solidFill>
                <a:latin typeface="Century Gothic" pitchFamily="34" charset="0"/>
              </a:defRPr>
            </a:lvl2pPr>
            <a:lvl3pPr marL="1143000" indent="-228600" eaLnBrk="0" hangingPunct="0">
              <a:spcBef>
                <a:spcPct val="20000"/>
              </a:spcBef>
              <a:buClr>
                <a:schemeClr val="accent1"/>
              </a:buClr>
              <a:buSzPct val="76000"/>
              <a:buFont typeface="Wingdings 2" pitchFamily="18" charset="2"/>
              <a:buChar char=""/>
              <a:defRPr sz="2000">
                <a:solidFill>
                  <a:schemeClr val="tx2"/>
                </a:solidFill>
                <a:latin typeface="Century Gothic" pitchFamily="34" charset="0"/>
              </a:defRPr>
            </a:lvl3pPr>
            <a:lvl4pPr marL="1600200" indent="-228600" eaLnBrk="0" hangingPunct="0">
              <a:spcBef>
                <a:spcPct val="20000"/>
              </a:spcBef>
              <a:buClr>
                <a:schemeClr val="accent1"/>
              </a:buClr>
              <a:buSzPct val="76000"/>
              <a:buFont typeface="Wingdings 2" pitchFamily="18" charset="2"/>
              <a:buChar char=""/>
              <a:defRPr>
                <a:solidFill>
                  <a:schemeClr val="tx2"/>
                </a:solidFill>
                <a:latin typeface="Century Gothic" pitchFamily="34" charset="0"/>
              </a:defRPr>
            </a:lvl4pPr>
            <a:lvl5pPr marL="2057400" indent="-228600" eaLnBrk="0" hangingPunct="0">
              <a:spcBef>
                <a:spcPct val="20000"/>
              </a:spcBef>
              <a:buClr>
                <a:schemeClr val="accent1"/>
              </a:buClr>
              <a:buSzPct val="76000"/>
              <a:buFont typeface="Wingdings 2" pitchFamily="18" charset="2"/>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9pPr>
          </a:lstStyle>
          <a:p>
            <a:pPr algn="ctr" eaLnBrk="1" fontAlgn="base" hangingPunct="1">
              <a:spcBef>
                <a:spcPct val="0"/>
              </a:spcBef>
              <a:spcAft>
                <a:spcPct val="0"/>
              </a:spcAft>
              <a:buClrTx/>
              <a:buSzTx/>
              <a:buFontTx/>
              <a:buNone/>
            </a:pPr>
            <a:endParaRPr lang="nl-NL" altLang="nl-NL" sz="1800" b="1" i="1" dirty="0">
              <a:solidFill>
                <a:srgbClr val="3E3D2D"/>
              </a:solidFill>
              <a:latin typeface="Arial" charset="0"/>
              <a:cs typeface="Arial" charset="0"/>
            </a:endParaRPr>
          </a:p>
          <a:p>
            <a:pPr algn="ctr" eaLnBrk="1" fontAlgn="base" hangingPunct="1">
              <a:spcBef>
                <a:spcPct val="0"/>
              </a:spcBef>
              <a:spcAft>
                <a:spcPct val="0"/>
              </a:spcAft>
              <a:buClrTx/>
              <a:buSzTx/>
              <a:buFontTx/>
              <a:buNone/>
            </a:pPr>
            <a:r>
              <a:rPr lang="nl-NL" altLang="nl-NL" sz="1800" b="1" i="1" dirty="0">
                <a:solidFill>
                  <a:srgbClr val="3E3D2D"/>
                </a:solidFill>
                <a:latin typeface="Arial" charset="0"/>
                <a:cs typeface="Arial" charset="0"/>
              </a:rPr>
              <a:t>Samenspraken</a:t>
            </a:r>
          </a:p>
          <a:p>
            <a:pPr algn="ctr" eaLnBrk="1" fontAlgn="base" hangingPunct="1">
              <a:spcBef>
                <a:spcPct val="0"/>
              </a:spcBef>
              <a:spcAft>
                <a:spcPct val="0"/>
              </a:spcAft>
              <a:buClrTx/>
              <a:buSzTx/>
              <a:buFontTx/>
              <a:buNone/>
            </a:pPr>
            <a:endParaRPr lang="nl-NL" altLang="nl-NL" sz="1800" b="1" i="1" dirty="0">
              <a:solidFill>
                <a:srgbClr val="3E3D2D"/>
              </a:solidFill>
              <a:latin typeface="Arial" charset="0"/>
              <a:cs typeface="Arial" charset="0"/>
            </a:endParaRPr>
          </a:p>
          <a:p>
            <a:pPr algn="ctr" eaLnBrk="1" fontAlgn="base" hangingPunct="1">
              <a:spcBef>
                <a:spcPct val="0"/>
              </a:spcBef>
              <a:spcAft>
                <a:spcPct val="0"/>
              </a:spcAft>
              <a:buClrTx/>
              <a:buSzTx/>
              <a:buFontTx/>
              <a:buNone/>
            </a:pPr>
            <a:r>
              <a:rPr lang="nl-NL" altLang="nl-NL" sz="1800" b="1" i="1" dirty="0">
                <a:solidFill>
                  <a:srgbClr val="3E3D2D"/>
                </a:solidFill>
                <a:latin typeface="Arial" charset="0"/>
                <a:cs typeface="Arial" charset="0"/>
              </a:rPr>
              <a:t>Dialoog, Discussie,</a:t>
            </a:r>
          </a:p>
          <a:p>
            <a:pPr algn="ctr" eaLnBrk="1" fontAlgn="base" hangingPunct="1">
              <a:spcBef>
                <a:spcPct val="0"/>
              </a:spcBef>
              <a:spcAft>
                <a:spcPct val="0"/>
              </a:spcAft>
              <a:buClrTx/>
              <a:buSzTx/>
              <a:buFontTx/>
              <a:buNone/>
            </a:pPr>
            <a:r>
              <a:rPr lang="nl-NL" altLang="nl-NL" sz="1800" b="1" i="1" dirty="0">
                <a:solidFill>
                  <a:srgbClr val="3E3D2D"/>
                </a:solidFill>
                <a:latin typeface="Arial" charset="0"/>
                <a:cs typeface="Arial" charset="0"/>
              </a:rPr>
              <a:t>Elkaar aanspreken,</a:t>
            </a:r>
          </a:p>
          <a:p>
            <a:pPr algn="ctr" eaLnBrk="1" fontAlgn="base" hangingPunct="1">
              <a:spcBef>
                <a:spcPct val="0"/>
              </a:spcBef>
              <a:spcAft>
                <a:spcPct val="0"/>
              </a:spcAft>
              <a:buClrTx/>
              <a:buSzTx/>
              <a:buFontTx/>
              <a:buNone/>
            </a:pPr>
            <a:r>
              <a:rPr lang="nl-NL" altLang="nl-NL" sz="1800" b="1" i="1" dirty="0">
                <a:solidFill>
                  <a:srgbClr val="3E3D2D"/>
                </a:solidFill>
                <a:latin typeface="Arial" charset="0"/>
                <a:cs typeface="Arial" charset="0"/>
              </a:rPr>
              <a:t>Ruzie maken</a:t>
            </a:r>
          </a:p>
          <a:p>
            <a:pPr algn="ctr" eaLnBrk="1" fontAlgn="base" hangingPunct="1">
              <a:spcBef>
                <a:spcPct val="0"/>
              </a:spcBef>
              <a:spcAft>
                <a:spcPct val="0"/>
              </a:spcAft>
              <a:buClrTx/>
              <a:buSzTx/>
              <a:buFontTx/>
              <a:buNone/>
            </a:pPr>
            <a:r>
              <a:rPr lang="nl-NL" altLang="nl-NL" sz="1800" b="1" i="1" dirty="0">
                <a:solidFill>
                  <a:srgbClr val="3E3D2D"/>
                </a:solidFill>
                <a:latin typeface="Arial" charset="0"/>
                <a:cs typeface="Arial" charset="0"/>
              </a:rPr>
              <a:t>Respect voor elkaar</a:t>
            </a:r>
          </a:p>
          <a:p>
            <a:pPr algn="ctr" eaLnBrk="1" fontAlgn="base" hangingPunct="1">
              <a:spcBef>
                <a:spcPct val="0"/>
              </a:spcBef>
              <a:spcAft>
                <a:spcPct val="0"/>
              </a:spcAft>
              <a:buClrTx/>
              <a:buSzTx/>
              <a:buFontTx/>
              <a:buNone/>
            </a:pPr>
            <a:endParaRPr lang="nl-NL" altLang="nl-NL" sz="1800" b="1" i="1" dirty="0">
              <a:solidFill>
                <a:srgbClr val="3E3D2D"/>
              </a:solidFill>
              <a:latin typeface="Arial" charset="0"/>
              <a:cs typeface="Arial" charset="0"/>
            </a:endParaRPr>
          </a:p>
          <a:p>
            <a:pPr algn="ctr" eaLnBrk="1" fontAlgn="base" hangingPunct="1">
              <a:spcBef>
                <a:spcPct val="0"/>
              </a:spcBef>
              <a:spcAft>
                <a:spcPct val="0"/>
              </a:spcAft>
              <a:buClrTx/>
              <a:buSzTx/>
              <a:buFontTx/>
              <a:buNone/>
            </a:pPr>
            <a:r>
              <a:rPr lang="nl-NL" altLang="nl-NL" sz="1800" b="1" i="1" dirty="0">
                <a:solidFill>
                  <a:srgbClr val="3E3D2D"/>
                </a:solidFill>
                <a:latin typeface="Arial" charset="0"/>
                <a:cs typeface="Arial" charset="0"/>
              </a:rPr>
              <a:t>(2 lessen) </a:t>
            </a:r>
          </a:p>
          <a:p>
            <a:pPr algn="ctr" eaLnBrk="1" fontAlgn="base" hangingPunct="1">
              <a:spcBef>
                <a:spcPct val="0"/>
              </a:spcBef>
              <a:spcAft>
                <a:spcPct val="0"/>
              </a:spcAft>
              <a:buClrTx/>
              <a:buSzTx/>
              <a:buFontTx/>
              <a:buNone/>
            </a:pPr>
            <a:endParaRPr lang="nl-NL" altLang="nl-NL" sz="1800" b="1" i="1" dirty="0">
              <a:solidFill>
                <a:srgbClr val="3E3D2D"/>
              </a:solidFill>
              <a:latin typeface="Arial" charset="0"/>
              <a:cs typeface="Arial" charset="0"/>
            </a:endParaRPr>
          </a:p>
        </p:txBody>
      </p:sp>
      <p:pic>
        <p:nvPicPr>
          <p:cNvPr id="5126" name="Afbeelding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692150"/>
            <a:ext cx="4302125" cy="542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a:extLst>
              <a:ext uri="{FF2B5EF4-FFF2-40B4-BE49-F238E27FC236}">
                <a16:creationId xmlns:a16="http://schemas.microsoft.com/office/drawing/2014/main" id="{72F84790-E492-4E91-915D-D2E87707AFA6}"/>
              </a:ext>
            </a:extLst>
          </p:cNvPr>
          <p:cNvSpPr txBox="1"/>
          <p:nvPr/>
        </p:nvSpPr>
        <p:spPr>
          <a:xfrm>
            <a:off x="1907704" y="575041"/>
            <a:ext cx="5007953" cy="830997"/>
          </a:xfrm>
          <a:prstGeom prst="rect">
            <a:avLst/>
          </a:prstGeom>
          <a:noFill/>
        </p:spPr>
        <p:txBody>
          <a:bodyPr wrap="square" rtlCol="0">
            <a:spAutoFit/>
          </a:bodyPr>
          <a:lstStyle/>
          <a:p>
            <a:r>
              <a:rPr lang="nl-NL" sz="4800" b="1" dirty="0">
                <a:solidFill>
                  <a:prstClr val="white"/>
                </a:solidFill>
                <a:latin typeface="Arial" charset="0"/>
                <a:cs typeface="Arial" charset="0"/>
              </a:rPr>
              <a:t>BURGERSCHAP</a:t>
            </a:r>
          </a:p>
        </p:txBody>
      </p:sp>
      <p:pic>
        <p:nvPicPr>
          <p:cNvPr id="4" name="Afbeelding 3" descr="Afbeelding met tekst, illustratie&#10;&#10;Automatisch gegenereerde beschrijving">
            <a:extLst>
              <a:ext uri="{FF2B5EF4-FFF2-40B4-BE49-F238E27FC236}">
                <a16:creationId xmlns:a16="http://schemas.microsoft.com/office/drawing/2014/main" id="{450423B5-3F35-42C0-9F28-11B9BCDC59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6228" y="5436742"/>
            <a:ext cx="1494785" cy="551202"/>
          </a:xfrm>
          <a:prstGeom prst="rect">
            <a:avLst/>
          </a:prstGeom>
        </p:spPr>
      </p:pic>
    </p:spTree>
    <p:extLst>
      <p:ext uri="{BB962C8B-B14F-4D97-AF65-F5344CB8AC3E}">
        <p14:creationId xmlns:p14="http://schemas.microsoft.com/office/powerpoint/2010/main" val="3215538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a:extLst>
              <a:ext uri="{FF2B5EF4-FFF2-40B4-BE49-F238E27FC236}">
                <a16:creationId xmlns:a16="http://schemas.microsoft.com/office/drawing/2014/main" id="{E3CC83E0-318B-47C1-A688-46C00842703D}"/>
              </a:ext>
            </a:extLst>
          </p:cNvPr>
          <p:cNvSpPr>
            <a:spLocks noGrp="1"/>
          </p:cNvSpPr>
          <p:nvPr>
            <p:ph type="title"/>
          </p:nvPr>
        </p:nvSpPr>
        <p:spPr>
          <a:xfrm>
            <a:off x="1042988" y="620713"/>
            <a:ext cx="7024687" cy="720725"/>
          </a:xfrm>
        </p:spPr>
        <p:txBody>
          <a:bodyPr/>
          <a:lstStyle/>
          <a:p>
            <a:r>
              <a:rPr lang="nl-NL" altLang="nl-NL"/>
              <a:t>Hoe werkt het:</a:t>
            </a:r>
          </a:p>
        </p:txBody>
      </p:sp>
      <p:sp>
        <p:nvSpPr>
          <p:cNvPr id="6147" name="Tijdelijke aanduiding voor inhoud 2">
            <a:extLst>
              <a:ext uri="{FF2B5EF4-FFF2-40B4-BE49-F238E27FC236}">
                <a16:creationId xmlns:a16="http://schemas.microsoft.com/office/drawing/2014/main" id="{4311D5BE-A225-4D42-9B42-0120A05101E9}"/>
              </a:ext>
            </a:extLst>
          </p:cNvPr>
          <p:cNvSpPr>
            <a:spLocks noGrp="1"/>
          </p:cNvSpPr>
          <p:nvPr>
            <p:ph idx="1"/>
          </p:nvPr>
        </p:nvSpPr>
        <p:spPr>
          <a:xfrm>
            <a:off x="539750" y="1412875"/>
            <a:ext cx="7632700" cy="4968875"/>
          </a:xfrm>
        </p:spPr>
        <p:txBody>
          <a:bodyPr/>
          <a:lstStyle/>
          <a:p>
            <a:pPr>
              <a:defRPr/>
            </a:pPr>
            <a:r>
              <a:rPr lang="nl-NL" altLang="nl-NL" dirty="0"/>
              <a:t>Dingen die Erasmus zelf heeft geschreven zijn in de tekst herkenbaar aan de blauwe kleur en een ander lettertype. Zo dus :</a:t>
            </a:r>
          </a:p>
          <a:p>
            <a:pPr marL="366713" lvl="1" indent="0">
              <a:buFont typeface="Wingdings 2" panose="05020102010507070707" pitchFamily="18" charset="2"/>
              <a:buNone/>
              <a:defRPr/>
            </a:pPr>
            <a:endParaRPr lang="nl-NL" altLang="nl-NL" dirty="0"/>
          </a:p>
          <a:p>
            <a:pPr marL="366713" lvl="1" indent="0">
              <a:buFont typeface="Wingdings 2" panose="05020102010507070707" pitchFamily="18" charset="2"/>
              <a:buNone/>
              <a:defRPr/>
            </a:pPr>
            <a:r>
              <a:rPr lang="nl-NL" altLang="nl-NL" sz="2400" i="1" dirty="0">
                <a:solidFill>
                  <a:srgbClr val="0070C0"/>
                </a:solidFill>
                <a:latin typeface="Bodoni MT" pitchFamily="18" charset="0"/>
              </a:rPr>
              <a:t>Het onderwijs zal het begrip, de verdraagzaamheid en</a:t>
            </a:r>
          </a:p>
          <a:p>
            <a:pPr marL="366713" lvl="1" indent="0">
              <a:buFont typeface="Wingdings 2" panose="05020102010507070707" pitchFamily="18" charset="2"/>
              <a:buNone/>
              <a:defRPr/>
            </a:pPr>
            <a:r>
              <a:rPr lang="nl-NL" altLang="nl-NL" sz="2400" i="1" dirty="0">
                <a:solidFill>
                  <a:srgbClr val="0070C0"/>
                </a:solidFill>
                <a:latin typeface="Bodoni MT" pitchFamily="18" charset="0"/>
              </a:rPr>
              <a:t>de vriendschap van alle landen, rassen of godsdienstige groepen bevorderen ! </a:t>
            </a:r>
          </a:p>
          <a:p>
            <a:pPr>
              <a:defRPr/>
            </a:pPr>
            <a:endParaRPr lang="nl-NL" altLang="nl-NL" dirty="0"/>
          </a:p>
          <a:p>
            <a:pPr>
              <a:defRPr/>
            </a:pPr>
            <a:r>
              <a:rPr lang="nl-NL" altLang="nl-NL" dirty="0"/>
              <a:t>Vragen zijn steeds rood gekleurd. Zo dus:</a:t>
            </a:r>
          </a:p>
          <a:p>
            <a:pPr marL="69850" indent="0">
              <a:buFont typeface="Wingdings 2" panose="05020102010507070707" pitchFamily="18" charset="2"/>
              <a:buNone/>
              <a:defRPr/>
            </a:pPr>
            <a:r>
              <a:rPr lang="nl-NL" altLang="nl-NL" dirty="0">
                <a:solidFill>
                  <a:srgbClr val="FF0000"/>
                </a:solidFill>
              </a:rPr>
              <a:t>	Welke afspraken zijn daarvoor nodig?</a:t>
            </a:r>
          </a:p>
          <a:p>
            <a:pPr>
              <a:defRPr/>
            </a:pPr>
            <a:endParaRPr lang="nl-NL" altLang="nl-NL" dirty="0">
              <a:solidFill>
                <a:srgbClr val="FF0000"/>
              </a:solidFill>
            </a:endParaRPr>
          </a:p>
        </p:txBody>
      </p:sp>
      <p:sp>
        <p:nvSpPr>
          <p:cNvPr id="8196" name="Tijdelijke aanduiding voor dianummer 3">
            <a:extLst>
              <a:ext uri="{FF2B5EF4-FFF2-40B4-BE49-F238E27FC236}">
                <a16:creationId xmlns:a16="http://schemas.microsoft.com/office/drawing/2014/main" id="{55CF03A7-4A4C-4366-9758-95E88451910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anose="05020102010507070707" pitchFamily="18"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anose="05020102010507070707" pitchFamily="18"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anose="05020102010507070707" pitchFamily="18"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anose="05020102010507070707" pitchFamily="18"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anose="05020102010507070707" pitchFamily="18" charset="2"/>
              <a:buChar char=""/>
              <a:defRPr sz="1600">
                <a:solidFill>
                  <a:schemeClr val="tx2"/>
                </a:solidFill>
                <a:latin typeface="Century Gothic" panose="020B0502020202020204" pitchFamily="34" charset="0"/>
              </a:defRPr>
            </a:lvl9pPr>
          </a:lstStyle>
          <a:p>
            <a:pPr>
              <a:spcBef>
                <a:spcPct val="0"/>
              </a:spcBef>
              <a:buClrTx/>
              <a:buSzTx/>
              <a:buFontTx/>
              <a:buNone/>
            </a:pPr>
            <a:fld id="{113B1C74-95EA-4BD2-8CB2-989907C49D1E}" type="slidenum">
              <a:rPr lang="en-US" altLang="nl-NL" sz="1200" smtClean="0">
                <a:solidFill>
                  <a:srgbClr val="FEFEFE"/>
                </a:solidFill>
                <a:latin typeface="Arial" panose="020B0604020202020204" pitchFamily="34" charset="0"/>
              </a:rPr>
              <a:pPr>
                <a:spcBef>
                  <a:spcPct val="0"/>
                </a:spcBef>
                <a:buClrTx/>
                <a:buSzTx/>
                <a:buFontTx/>
                <a:buNone/>
              </a:pPr>
              <a:t>2</a:t>
            </a:fld>
            <a:endParaRPr lang="en-US" altLang="nl-NL" sz="1200">
              <a:solidFill>
                <a:srgbClr val="FEFEFE"/>
              </a:solidFill>
              <a:latin typeface="Arial" panose="020B0604020202020204" pitchFamily="34" charset="0"/>
            </a:endParaRPr>
          </a:p>
        </p:txBody>
      </p:sp>
      <p:pic>
        <p:nvPicPr>
          <p:cNvPr id="8197" name="irc_mi" descr="Afbeeldingsresultaat voor vrede en begrip cartoons">
            <a:hlinkClick r:id="rId2"/>
            <a:extLst>
              <a:ext uri="{FF2B5EF4-FFF2-40B4-BE49-F238E27FC236}">
                <a16:creationId xmlns:a16="http://schemas.microsoft.com/office/drawing/2014/main" id="{16AFD105-6128-4267-BC60-90AC8BA8B6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388" y="4999038"/>
            <a:ext cx="1965325"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irc_mi" descr="Afbeeldingsresultaat voor erasmus">
            <a:hlinkClick r:id="rId4"/>
            <a:extLst>
              <a:ext uri="{FF2B5EF4-FFF2-40B4-BE49-F238E27FC236}">
                <a16:creationId xmlns:a16="http://schemas.microsoft.com/office/drawing/2014/main" id="{C2179E52-8D54-4A64-A173-3D57CCDFD7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8400" y="2276475"/>
            <a:ext cx="1570038"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260648"/>
            <a:ext cx="7653536" cy="1224136"/>
          </a:xfrm>
        </p:spPr>
        <p:txBody>
          <a:bodyPr/>
          <a:lstStyle/>
          <a:p>
            <a:r>
              <a:rPr lang="nl-NL" dirty="0">
                <a:solidFill>
                  <a:schemeClr val="accent3">
                    <a:lumMod val="75000"/>
                  </a:schemeClr>
                </a:solidFill>
              </a:rPr>
              <a:t>	</a:t>
            </a:r>
            <a:r>
              <a:rPr lang="nl-NL" sz="4800" dirty="0">
                <a:solidFill>
                  <a:schemeClr val="bg2">
                    <a:lumMod val="50000"/>
                  </a:schemeClr>
                </a:solidFill>
              </a:rPr>
              <a:t>Samen praten….</a:t>
            </a:r>
            <a:endParaRPr lang="nl-NL" sz="5400" dirty="0">
              <a:solidFill>
                <a:schemeClr val="bg2">
                  <a:lumMod val="50000"/>
                </a:schemeClr>
              </a:solidFill>
            </a:endParaRPr>
          </a:p>
        </p:txBody>
      </p:sp>
      <p:sp>
        <p:nvSpPr>
          <p:cNvPr id="3" name="Tijdelijke aanduiding voor inhoud 2"/>
          <p:cNvSpPr>
            <a:spLocks noGrp="1"/>
          </p:cNvSpPr>
          <p:nvPr>
            <p:ph idx="1"/>
          </p:nvPr>
        </p:nvSpPr>
        <p:spPr>
          <a:xfrm>
            <a:off x="683568" y="1700808"/>
            <a:ext cx="7848872" cy="4536504"/>
          </a:xfrm>
          <a:ln>
            <a:noFill/>
          </a:ln>
        </p:spPr>
        <p:txBody>
          <a:bodyPr>
            <a:normAutofit/>
          </a:bodyPr>
          <a:lstStyle/>
          <a:p>
            <a:pPr marL="68580" indent="0">
              <a:buNone/>
              <a:defRPr/>
            </a:pPr>
            <a:r>
              <a:rPr lang="nl-NL" dirty="0">
                <a:latin typeface="Century" panose="02040604050505020304" pitchFamily="18" charset="0"/>
              </a:rPr>
              <a:t>Erasmus schreef : </a:t>
            </a:r>
          </a:p>
          <a:p>
            <a:pPr>
              <a:defRPr/>
            </a:pPr>
            <a:r>
              <a:rPr lang="nl-NL" sz="2800" i="1" dirty="0">
                <a:solidFill>
                  <a:srgbClr val="0070C0"/>
                </a:solidFill>
                <a:latin typeface="Bodoni MT" panose="02070603080606020203" pitchFamily="18" charset="0"/>
              </a:rPr>
              <a:t>Alleen mensen hebben de gave van het woord, zo bijzonder geschikt om een goede verstandhouding te scheppen’</a:t>
            </a:r>
          </a:p>
          <a:p>
            <a:pPr marL="68580" indent="0">
              <a:buNone/>
              <a:defRPr/>
            </a:pPr>
            <a:endParaRPr lang="nl-NL" i="1" dirty="0">
              <a:solidFill>
                <a:srgbClr val="0070C0"/>
              </a:solidFill>
              <a:latin typeface="Bodoni MT" panose="02070603080606020203" pitchFamily="18" charset="0"/>
            </a:endParaRPr>
          </a:p>
          <a:p>
            <a:pPr marL="0" indent="0">
              <a:buNone/>
              <a:defRPr/>
            </a:pPr>
            <a:r>
              <a:rPr lang="nl-NL" dirty="0">
                <a:latin typeface="Century" panose="02040604050505020304" pitchFamily="18" charset="0"/>
              </a:rPr>
              <a:t>	Door met elkaar te praten krijgen we beter 	contact met elkaar, een betere sfeer.</a:t>
            </a:r>
          </a:p>
          <a:p>
            <a:pPr marL="0" indent="0">
              <a:buNone/>
              <a:defRPr/>
            </a:pPr>
            <a:endParaRPr lang="nl-NL" dirty="0">
              <a:latin typeface="Century" panose="02040604050505020304" pitchFamily="18" charset="0"/>
            </a:endParaRPr>
          </a:p>
          <a:p>
            <a:pPr marL="0" indent="0">
              <a:buNone/>
              <a:defRPr/>
            </a:pPr>
            <a:r>
              <a:rPr lang="nl-NL" dirty="0">
                <a:latin typeface="Century" panose="02040604050505020304" pitchFamily="18" charset="0"/>
              </a:rPr>
              <a:t>	Dat lijkt heel eenvoudig, maar is dat het ook ?</a:t>
            </a:r>
          </a:p>
          <a:p>
            <a:pPr marL="0" indent="0">
              <a:buNone/>
              <a:defRPr/>
            </a:pPr>
            <a:r>
              <a:rPr lang="nl-NL" dirty="0">
                <a:latin typeface="Century" panose="02040604050505020304" pitchFamily="18" charset="0"/>
              </a:rPr>
              <a:t>	Dat gaan we in deze les onderzoeken.</a:t>
            </a:r>
          </a:p>
          <a:p>
            <a:pPr>
              <a:defRPr/>
            </a:pPr>
            <a:endParaRPr lang="nl-NL" i="1" dirty="0">
              <a:solidFill>
                <a:srgbClr val="0070C0"/>
              </a:solidFill>
              <a:latin typeface="Bodoni MT" panose="02070603080606020203" pitchFamily="18" charset="0"/>
            </a:endParaRPr>
          </a:p>
        </p:txBody>
      </p:sp>
      <p:sp>
        <p:nvSpPr>
          <p:cNvPr id="4" name="Tijdelijke aanduiding voor dianummer 3"/>
          <p:cNvSpPr>
            <a:spLocks noGrp="1"/>
          </p:cNvSpPr>
          <p:nvPr>
            <p:ph type="sldNum" sz="quarter" idx="12"/>
          </p:nvPr>
        </p:nvSpPr>
        <p:spPr/>
        <p:txBody>
          <a:bodyPr/>
          <a:lstStyle/>
          <a:p>
            <a:fld id="{AFCB61BC-CBBE-4207-9BA0-0B3D018F05D7}" type="slidenum">
              <a:rPr lang="nl-NL" smtClean="0"/>
              <a:pPr/>
              <a:t>3</a:t>
            </a:fld>
            <a:endParaRPr lang="nl-NL"/>
          </a:p>
        </p:txBody>
      </p:sp>
    </p:spTree>
    <p:extLst>
      <p:ext uri="{BB962C8B-B14F-4D97-AF65-F5344CB8AC3E}">
        <p14:creationId xmlns:p14="http://schemas.microsoft.com/office/powerpoint/2010/main" val="4164043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548680"/>
            <a:ext cx="7528682" cy="1080120"/>
          </a:xfrm>
        </p:spPr>
        <p:txBody>
          <a:bodyPr>
            <a:normAutofit fontScale="90000"/>
          </a:bodyPr>
          <a:lstStyle/>
          <a:p>
            <a:r>
              <a:rPr lang="nl-NL" b="1" dirty="0">
                <a:solidFill>
                  <a:schemeClr val="accent3"/>
                </a:solidFill>
              </a:rPr>
              <a:t>Iedereen heeft iets te vertellen</a:t>
            </a:r>
          </a:p>
        </p:txBody>
      </p:sp>
      <p:sp>
        <p:nvSpPr>
          <p:cNvPr id="3" name="Tijdelijke aanduiding voor inhoud 2"/>
          <p:cNvSpPr>
            <a:spLocks noGrp="1"/>
          </p:cNvSpPr>
          <p:nvPr>
            <p:ph idx="1"/>
          </p:nvPr>
        </p:nvSpPr>
        <p:spPr>
          <a:xfrm>
            <a:off x="1043492" y="1916832"/>
            <a:ext cx="7560956" cy="3915797"/>
          </a:xfrm>
        </p:spPr>
        <p:txBody>
          <a:bodyPr/>
          <a:lstStyle/>
          <a:p>
            <a:r>
              <a:rPr lang="nl-NL" dirty="0"/>
              <a:t>We gaan even iets proberen :</a:t>
            </a:r>
          </a:p>
          <a:p>
            <a:endParaRPr lang="nl-NL" dirty="0"/>
          </a:p>
          <a:p>
            <a:r>
              <a:rPr lang="nl-NL" dirty="0">
                <a:solidFill>
                  <a:srgbClr val="FF0000"/>
                </a:solidFill>
              </a:rPr>
              <a:t>Vertel allemaal wat je het lekkerste eten vindt.</a:t>
            </a:r>
          </a:p>
          <a:p>
            <a:endParaRPr lang="nl-NL" dirty="0"/>
          </a:p>
          <a:p>
            <a:r>
              <a:rPr lang="nl-NL" dirty="0"/>
              <a:t>Ja, allemaal tegelijk! Laat maar horen !</a:t>
            </a:r>
          </a:p>
        </p:txBody>
      </p:sp>
      <p:pic>
        <p:nvPicPr>
          <p:cNvPr id="4" name="Afbeelding 3" descr="Afbeeldingsresultaat voor lekker eten kinderen pubers">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2627784" y="4437112"/>
            <a:ext cx="3706979" cy="1944216"/>
          </a:xfrm>
          <a:prstGeom prst="rect">
            <a:avLst/>
          </a:prstGeom>
          <a:noFill/>
          <a:ln>
            <a:noFill/>
          </a:ln>
        </p:spPr>
      </p:pic>
      <p:sp>
        <p:nvSpPr>
          <p:cNvPr id="5" name="Tijdelijke aanduiding voor dianummer 4"/>
          <p:cNvSpPr>
            <a:spLocks noGrp="1"/>
          </p:cNvSpPr>
          <p:nvPr>
            <p:ph type="sldNum" sz="quarter" idx="12"/>
          </p:nvPr>
        </p:nvSpPr>
        <p:spPr/>
        <p:txBody>
          <a:bodyPr/>
          <a:lstStyle/>
          <a:p>
            <a:fld id="{AFCB61BC-CBBE-4207-9BA0-0B3D018F05D7}" type="slidenum">
              <a:rPr lang="nl-NL" smtClean="0"/>
              <a:pPr/>
              <a:t>4</a:t>
            </a:fld>
            <a:endParaRPr lang="nl-NL"/>
          </a:p>
        </p:txBody>
      </p:sp>
    </p:spTree>
    <p:extLst>
      <p:ext uri="{BB962C8B-B14F-4D97-AF65-F5344CB8AC3E}">
        <p14:creationId xmlns:p14="http://schemas.microsoft.com/office/powerpoint/2010/main" val="2037780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88640"/>
            <a:ext cx="8229600" cy="1296144"/>
          </a:xfrm>
        </p:spPr>
        <p:txBody>
          <a:bodyPr/>
          <a:lstStyle/>
          <a:p>
            <a:r>
              <a:rPr lang="nl-NL" b="1" dirty="0">
                <a:solidFill>
                  <a:schemeClr val="accent3"/>
                </a:solidFill>
              </a:rPr>
              <a:t> </a:t>
            </a:r>
          </a:p>
        </p:txBody>
      </p:sp>
      <p:sp>
        <p:nvSpPr>
          <p:cNvPr id="3" name="Tijdelijke aanduiding voor inhoud 2"/>
          <p:cNvSpPr>
            <a:spLocks noGrp="1"/>
          </p:cNvSpPr>
          <p:nvPr>
            <p:ph idx="1"/>
          </p:nvPr>
        </p:nvSpPr>
        <p:spPr>
          <a:xfrm>
            <a:off x="611560" y="1772815"/>
            <a:ext cx="8075240" cy="4968553"/>
          </a:xfrm>
        </p:spPr>
        <p:txBody>
          <a:bodyPr>
            <a:normAutofit/>
          </a:bodyPr>
          <a:lstStyle/>
          <a:p>
            <a:endParaRPr lang="nl-NL" dirty="0"/>
          </a:p>
          <a:p>
            <a:r>
              <a:rPr lang="nl-NL" dirty="0"/>
              <a:t>Ja, nu weten we nog niet wat </a:t>
            </a:r>
          </a:p>
          <a:p>
            <a:pPr marL="0" indent="0">
              <a:buNone/>
            </a:pPr>
            <a:r>
              <a:rPr lang="nl-NL" dirty="0"/>
              <a:t>    iedereen zo lekker vindt…..</a:t>
            </a:r>
          </a:p>
          <a:p>
            <a:pPr marL="0" indent="0">
              <a:buNone/>
            </a:pPr>
            <a:endParaRPr lang="nl-NL" dirty="0"/>
          </a:p>
          <a:p>
            <a:r>
              <a:rPr lang="nl-NL" dirty="0"/>
              <a:t>Het is ook helemaal niet leuk om iets te           vertellen als er niemand naar je luistert.</a:t>
            </a:r>
          </a:p>
          <a:p>
            <a:endParaRPr lang="nl-NL" dirty="0"/>
          </a:p>
          <a:p>
            <a:r>
              <a:rPr lang="nl-NL" dirty="0"/>
              <a:t>Maar we weten nu wel de eerste regel bij een goed gesprek : Je wilt graag dat er naar je wordt geluisterd, </a:t>
            </a:r>
            <a:r>
              <a:rPr lang="nl-NL" b="1" dirty="0">
                <a:solidFill>
                  <a:srgbClr val="7030A0"/>
                </a:solidFill>
              </a:rPr>
              <a:t>Dus kan er maar één tegelijk praten.</a:t>
            </a:r>
          </a:p>
        </p:txBody>
      </p:sp>
      <p:pic>
        <p:nvPicPr>
          <p:cNvPr id="6" name="Afbeelding 5" descr="Afbeeldingsresultaat voor lekker eten kinderen pubers">
            <a:hlinkClick r:id="rId2" tgtFrame="&quot;_blank&quo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32259"/>
            <a:ext cx="2232248" cy="1463546"/>
          </a:xfrm>
          <a:prstGeom prst="rect">
            <a:avLst/>
          </a:prstGeom>
          <a:noFill/>
          <a:ln>
            <a:noFill/>
          </a:ln>
        </p:spPr>
      </p:pic>
      <p:pic>
        <p:nvPicPr>
          <p:cNvPr id="7" name="Afbeelding 6" descr="Je hebt honger en honger, herken jij het verschil? | Femme Fitaal">
            <a:hlinkClick r:id="rId4" tgtFrame="&quot;_blank&quo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46648" y="130002"/>
            <a:ext cx="2097276" cy="1463546"/>
          </a:xfrm>
          <a:prstGeom prst="rect">
            <a:avLst/>
          </a:prstGeom>
          <a:noFill/>
          <a:ln>
            <a:noFill/>
          </a:ln>
        </p:spPr>
      </p:pic>
      <p:pic>
        <p:nvPicPr>
          <p:cNvPr id="9" name="Afbeelding 8" descr="Pizza speciaal voor kankerpatiënten: 'Lekker eten was lang geen prioriteit'  - Culinair - Knack Weekend">
            <a:hlinkClick r:id="rId6" tgtFrame="&quot;_blank&quot;"/>
          </p:cNvPr>
          <p:cNvPicPr/>
          <p:nvPr/>
        </p:nvPicPr>
        <p:blipFill>
          <a:blip r:embed="rId7">
            <a:extLst>
              <a:ext uri="{28A0092B-C50C-407E-A947-70E740481C1C}">
                <a14:useLocalDpi xmlns:a14="http://schemas.microsoft.com/office/drawing/2010/main" val="0"/>
              </a:ext>
            </a:extLst>
          </a:blip>
          <a:srcRect/>
          <a:stretch>
            <a:fillRect/>
          </a:stretch>
        </p:blipFill>
        <p:spPr bwMode="auto">
          <a:xfrm>
            <a:off x="4788024" y="100401"/>
            <a:ext cx="1792666" cy="1493147"/>
          </a:xfrm>
          <a:prstGeom prst="rect">
            <a:avLst/>
          </a:prstGeom>
          <a:noFill/>
          <a:ln>
            <a:noFill/>
          </a:ln>
        </p:spPr>
      </p:pic>
      <p:pic>
        <p:nvPicPr>
          <p:cNvPr id="10" name="Afbeelding 9" descr="De 5 slechtste voedingsmiddelen voor je lever">
            <a:hlinkClick r:id="rId8" tgtFrame="&quot;_blank&quo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32240" y="103477"/>
            <a:ext cx="2304256" cy="1449035"/>
          </a:xfrm>
          <a:prstGeom prst="rect">
            <a:avLst/>
          </a:prstGeom>
          <a:noFill/>
          <a:ln>
            <a:noFill/>
          </a:ln>
        </p:spPr>
      </p:pic>
      <p:sp>
        <p:nvSpPr>
          <p:cNvPr id="4" name="Tijdelijke aanduiding voor dianummer 3"/>
          <p:cNvSpPr>
            <a:spLocks noGrp="1"/>
          </p:cNvSpPr>
          <p:nvPr>
            <p:ph type="sldNum" sz="quarter" idx="12"/>
          </p:nvPr>
        </p:nvSpPr>
        <p:spPr/>
        <p:txBody>
          <a:bodyPr/>
          <a:lstStyle/>
          <a:p>
            <a:fld id="{AFCB61BC-CBBE-4207-9BA0-0B3D018F05D7}" type="slidenum">
              <a:rPr lang="nl-NL" smtClean="0"/>
              <a:pPr/>
              <a:t>5</a:t>
            </a:fld>
            <a:endParaRPr lang="nl-NL"/>
          </a:p>
        </p:txBody>
      </p:sp>
    </p:spTree>
    <p:extLst>
      <p:ext uri="{BB962C8B-B14F-4D97-AF65-F5344CB8AC3E}">
        <p14:creationId xmlns:p14="http://schemas.microsoft.com/office/powerpoint/2010/main" val="2429649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476672"/>
            <a:ext cx="7024744" cy="936104"/>
          </a:xfrm>
        </p:spPr>
        <p:txBody>
          <a:bodyPr/>
          <a:lstStyle/>
          <a:p>
            <a:r>
              <a:rPr lang="nl-NL" dirty="0"/>
              <a:t>Hoezo samenspraken ?</a:t>
            </a:r>
          </a:p>
        </p:txBody>
      </p:sp>
      <p:sp>
        <p:nvSpPr>
          <p:cNvPr id="3" name="Tijdelijke aanduiding voor inhoud 2"/>
          <p:cNvSpPr>
            <a:spLocks noGrp="1"/>
          </p:cNvSpPr>
          <p:nvPr>
            <p:ph idx="1"/>
          </p:nvPr>
        </p:nvSpPr>
        <p:spPr>
          <a:xfrm>
            <a:off x="611560" y="1484784"/>
            <a:ext cx="7992888" cy="4347845"/>
          </a:xfrm>
        </p:spPr>
        <p:txBody>
          <a:bodyPr>
            <a:normAutofit/>
          </a:bodyPr>
          <a:lstStyle/>
          <a:p>
            <a:r>
              <a:rPr lang="nl-NL" dirty="0"/>
              <a:t>Erasmus schreef een boek dat hij de ‘Colloquia’: noemde. Dat is latijn voor ‘samenspraken’.</a:t>
            </a:r>
          </a:p>
          <a:p>
            <a:r>
              <a:rPr lang="nl-NL" dirty="0"/>
              <a:t>In dat boek laat Erasmus allerlei mensen met elkaar praten, zoals priesters, vrouwen of soldaten.</a:t>
            </a:r>
          </a:p>
          <a:p>
            <a:r>
              <a:rPr lang="nl-NL" dirty="0"/>
              <a:t>Zo’n samenspraak lijkt wel een beetje op een toneelstuk, met verschillende rollen.</a:t>
            </a:r>
          </a:p>
        </p:txBody>
      </p:sp>
      <p:pic>
        <p:nvPicPr>
          <p:cNvPr id="5" name="Afbeelding 4" descr="Het middeleeuws toneel - CambiumNed">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2555776" y="3933055"/>
            <a:ext cx="4032448" cy="2700453"/>
          </a:xfrm>
          <a:prstGeom prst="rect">
            <a:avLst/>
          </a:prstGeom>
          <a:noFill/>
          <a:ln>
            <a:noFill/>
          </a:ln>
        </p:spPr>
      </p:pic>
      <p:sp>
        <p:nvSpPr>
          <p:cNvPr id="4" name="Tijdelijke aanduiding voor dianummer 3"/>
          <p:cNvSpPr>
            <a:spLocks noGrp="1"/>
          </p:cNvSpPr>
          <p:nvPr>
            <p:ph type="sldNum" sz="quarter" idx="12"/>
          </p:nvPr>
        </p:nvSpPr>
        <p:spPr/>
        <p:txBody>
          <a:bodyPr/>
          <a:lstStyle/>
          <a:p>
            <a:fld id="{AFCB61BC-CBBE-4207-9BA0-0B3D018F05D7}" type="slidenum">
              <a:rPr lang="nl-NL" smtClean="0"/>
              <a:pPr/>
              <a:t>6</a:t>
            </a:fld>
            <a:endParaRPr lang="nl-NL"/>
          </a:p>
        </p:txBody>
      </p:sp>
    </p:spTree>
    <p:extLst>
      <p:ext uri="{BB962C8B-B14F-4D97-AF65-F5344CB8AC3E}">
        <p14:creationId xmlns:p14="http://schemas.microsoft.com/office/powerpoint/2010/main" val="2957158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404664"/>
            <a:ext cx="7456792" cy="1008112"/>
          </a:xfrm>
        </p:spPr>
        <p:txBody>
          <a:bodyPr>
            <a:normAutofit fontScale="90000"/>
          </a:bodyPr>
          <a:lstStyle/>
          <a:p>
            <a:r>
              <a:rPr lang="nl-NL" dirty="0"/>
              <a:t>Wat vindt Erasmus er zelf van?</a:t>
            </a:r>
          </a:p>
        </p:txBody>
      </p:sp>
      <p:sp>
        <p:nvSpPr>
          <p:cNvPr id="3" name="Tijdelijke aanduiding voor inhoud 2"/>
          <p:cNvSpPr>
            <a:spLocks noGrp="1"/>
          </p:cNvSpPr>
          <p:nvPr>
            <p:ph idx="1"/>
          </p:nvPr>
        </p:nvSpPr>
        <p:spPr>
          <a:xfrm>
            <a:off x="467544" y="1556792"/>
            <a:ext cx="8136904" cy="4229201"/>
          </a:xfrm>
        </p:spPr>
        <p:txBody>
          <a:bodyPr/>
          <a:lstStyle/>
          <a:p>
            <a:r>
              <a:rPr lang="nl-NL" sz="2000" dirty="0"/>
              <a:t>In die gesprekken laat hij verschillende meningen horen. </a:t>
            </a:r>
          </a:p>
          <a:p>
            <a:r>
              <a:rPr lang="nl-NL" sz="2000" dirty="0"/>
              <a:t>Maar eigenlijk geeft Erasmus ook duidelijk zijn eigen mening ! </a:t>
            </a:r>
          </a:p>
          <a:p>
            <a:pPr marL="68580" indent="0">
              <a:buNone/>
            </a:pPr>
            <a:endParaRPr lang="nl-NL" dirty="0"/>
          </a:p>
        </p:txBody>
      </p:sp>
      <p:pic>
        <p:nvPicPr>
          <p:cNvPr id="4" name="Afbeelding 3" descr="Een toneelstuk van Erasmus – Neerlandistiek">
            <a:hlinkClick r:id="rId2" tgtFrame="&quot;_blank&quo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4" y="2943200"/>
            <a:ext cx="2411760" cy="3233737"/>
          </a:xfrm>
          <a:prstGeom prst="rect">
            <a:avLst/>
          </a:prstGeom>
          <a:noFill/>
          <a:ln>
            <a:noFill/>
          </a:ln>
        </p:spPr>
      </p:pic>
      <p:pic>
        <p:nvPicPr>
          <p:cNvPr id="5" name="Afbeelding 4" descr="Desiderius Erasmus - Colloquia Familiaria Petrus Rabus Roterod. recensuit &amp;  notas perpetuas addidit. Accedit conflictus Thaliae et Barbaria… | Catawiki">
            <a:hlinkClick r:id="rId4" tgtFrame="&quot;_blank&quot;"/>
          </p:cNvPr>
          <p:cNvPicPr/>
          <p:nvPr/>
        </p:nvPicPr>
        <p:blipFill>
          <a:blip r:embed="rId5">
            <a:extLst>
              <a:ext uri="{28A0092B-C50C-407E-A947-70E740481C1C}">
                <a14:useLocalDpi xmlns:a14="http://schemas.microsoft.com/office/drawing/2010/main" val="0"/>
              </a:ext>
            </a:extLst>
          </a:blip>
          <a:srcRect/>
          <a:stretch>
            <a:fillRect/>
          </a:stretch>
        </p:blipFill>
        <p:spPr bwMode="auto">
          <a:xfrm>
            <a:off x="2843808" y="2924944"/>
            <a:ext cx="3672408" cy="3233737"/>
          </a:xfrm>
          <a:prstGeom prst="rect">
            <a:avLst/>
          </a:prstGeom>
          <a:noFill/>
          <a:ln>
            <a:noFill/>
          </a:ln>
        </p:spPr>
      </p:pic>
      <p:pic>
        <p:nvPicPr>
          <p:cNvPr id="6" name="Afbeelding 5" descr="Colloquia, cum notis selectis variorum, addito indice novo, accurante Corn.  Schrevelio by Erasmus, Desiderius: Hardcover (1664) | Parigi Books,  ABAA/ILAB">
            <a:hlinkClick r:id="rId6" tgtFrame="&quot;_blank&quot;"/>
          </p:cNvPr>
          <p:cNvPicPr/>
          <p:nvPr/>
        </p:nvPicPr>
        <p:blipFill>
          <a:blip r:embed="rId7">
            <a:extLst>
              <a:ext uri="{28A0092B-C50C-407E-A947-70E740481C1C}">
                <a14:useLocalDpi xmlns:a14="http://schemas.microsoft.com/office/drawing/2010/main" val="0"/>
              </a:ext>
            </a:extLst>
          </a:blip>
          <a:srcRect/>
          <a:stretch>
            <a:fillRect/>
          </a:stretch>
        </p:blipFill>
        <p:spPr bwMode="auto">
          <a:xfrm>
            <a:off x="6844208" y="2869480"/>
            <a:ext cx="2236887" cy="3271267"/>
          </a:xfrm>
          <a:prstGeom prst="rect">
            <a:avLst/>
          </a:prstGeom>
          <a:noFill/>
          <a:ln>
            <a:noFill/>
          </a:ln>
        </p:spPr>
      </p:pic>
      <p:sp>
        <p:nvSpPr>
          <p:cNvPr id="7" name="Tijdelijke aanduiding voor dianummer 6"/>
          <p:cNvSpPr>
            <a:spLocks noGrp="1"/>
          </p:cNvSpPr>
          <p:nvPr>
            <p:ph type="sldNum" sz="quarter" idx="12"/>
          </p:nvPr>
        </p:nvSpPr>
        <p:spPr/>
        <p:txBody>
          <a:bodyPr/>
          <a:lstStyle/>
          <a:p>
            <a:fld id="{AFCB61BC-CBBE-4207-9BA0-0B3D018F05D7}" type="slidenum">
              <a:rPr lang="nl-NL" smtClean="0"/>
              <a:pPr/>
              <a:t>7</a:t>
            </a:fld>
            <a:endParaRPr lang="nl-NL"/>
          </a:p>
        </p:txBody>
      </p:sp>
    </p:spTree>
    <p:extLst>
      <p:ext uri="{BB962C8B-B14F-4D97-AF65-F5344CB8AC3E}">
        <p14:creationId xmlns:p14="http://schemas.microsoft.com/office/powerpoint/2010/main" val="579057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620688"/>
            <a:ext cx="7024744" cy="864096"/>
          </a:xfrm>
        </p:spPr>
        <p:txBody>
          <a:bodyPr>
            <a:normAutofit/>
          </a:bodyPr>
          <a:lstStyle/>
          <a:p>
            <a:r>
              <a:rPr lang="nl-NL" dirty="0"/>
              <a:t>      </a:t>
            </a:r>
          </a:p>
        </p:txBody>
      </p:sp>
      <p:sp>
        <p:nvSpPr>
          <p:cNvPr id="3" name="Tijdelijke aanduiding voor inhoud 2"/>
          <p:cNvSpPr>
            <a:spLocks noGrp="1"/>
          </p:cNvSpPr>
          <p:nvPr>
            <p:ph idx="1"/>
          </p:nvPr>
        </p:nvSpPr>
        <p:spPr>
          <a:xfrm>
            <a:off x="683568" y="980728"/>
            <a:ext cx="7665726" cy="5544615"/>
          </a:xfrm>
        </p:spPr>
        <p:txBody>
          <a:bodyPr>
            <a:normAutofit lnSpcReduction="10000"/>
          </a:bodyPr>
          <a:lstStyle/>
          <a:p>
            <a:r>
              <a:rPr lang="nl-NL" dirty="0"/>
              <a:t>Zoals bij dit gesprek tussen priester Antonius en de ontwikkelde en </a:t>
            </a:r>
            <a:r>
              <a:rPr lang="nl-NL" dirty="0" err="1"/>
              <a:t>bijdehante</a:t>
            </a:r>
            <a:r>
              <a:rPr lang="nl-NL" dirty="0"/>
              <a:t> </a:t>
            </a:r>
            <a:r>
              <a:rPr lang="nl-NL" dirty="0" err="1"/>
              <a:t>Magdalia</a:t>
            </a:r>
            <a:r>
              <a:rPr lang="nl-NL" dirty="0"/>
              <a:t>.</a:t>
            </a:r>
          </a:p>
          <a:p>
            <a:endParaRPr lang="nl-NL" dirty="0"/>
          </a:p>
          <a:p>
            <a:r>
              <a:rPr lang="nl-NL" sz="2000" dirty="0" err="1">
                <a:solidFill>
                  <a:schemeClr val="tx1"/>
                </a:solidFill>
              </a:rPr>
              <a:t>Magdalia</a:t>
            </a:r>
            <a:r>
              <a:rPr lang="nl-NL" dirty="0">
                <a:solidFill>
                  <a:schemeClr val="tx1"/>
                </a:solidFill>
              </a:rPr>
              <a:t>: </a:t>
            </a:r>
            <a:r>
              <a:rPr lang="nl-NL" i="1" dirty="0">
                <a:solidFill>
                  <a:srgbClr val="0070C0"/>
                </a:solidFill>
                <a:latin typeface="Bodoni MT" panose="02070603080606020203" pitchFamily="18" charset="0"/>
              </a:rPr>
              <a:t>‘Als u niet oppast, zal het gevolg zijn dat wij, vrouwen, in de theologische scholen de colleges zullen geven, in de kerk zullen preken en uw mijters zullen dragen’.</a:t>
            </a:r>
          </a:p>
          <a:p>
            <a:r>
              <a:rPr lang="nl-NL" sz="2000" dirty="0">
                <a:solidFill>
                  <a:schemeClr val="tx1"/>
                </a:solidFill>
              </a:rPr>
              <a:t>Antonius: </a:t>
            </a:r>
            <a:r>
              <a:rPr lang="nl-NL" i="1" dirty="0">
                <a:solidFill>
                  <a:srgbClr val="0070C0"/>
                </a:solidFill>
                <a:latin typeface="Bodoni MT" panose="02070603080606020203" pitchFamily="18" charset="0"/>
              </a:rPr>
              <a:t>God behoede ons daarvoor!</a:t>
            </a:r>
          </a:p>
          <a:p>
            <a:r>
              <a:rPr lang="nl-NL" sz="2000" dirty="0" err="1">
                <a:solidFill>
                  <a:schemeClr val="tx1"/>
                </a:solidFill>
              </a:rPr>
              <a:t>Magdalia</a:t>
            </a:r>
            <a:r>
              <a:rPr lang="nl-NL" sz="2000" dirty="0">
                <a:solidFill>
                  <a:schemeClr val="tx1"/>
                </a:solidFill>
              </a:rPr>
              <a:t>: </a:t>
            </a:r>
            <a:r>
              <a:rPr lang="nl-NL" i="1" dirty="0">
                <a:solidFill>
                  <a:srgbClr val="0070C0"/>
                </a:solidFill>
                <a:latin typeface="Bodoni MT" panose="02070603080606020203" pitchFamily="18" charset="0"/>
              </a:rPr>
              <a:t>‘Nee, het is uw </a:t>
            </a:r>
            <a:r>
              <a:rPr lang="nl-NL" dirty="0">
                <a:solidFill>
                  <a:srgbClr val="0070C0"/>
                </a:solidFill>
                <a:latin typeface="Bodoni MT" panose="02070603080606020203" pitchFamily="18" charset="0"/>
              </a:rPr>
              <a:t>eigen</a:t>
            </a:r>
            <a:r>
              <a:rPr lang="nl-NL" i="1" dirty="0">
                <a:solidFill>
                  <a:srgbClr val="0070C0"/>
                </a:solidFill>
                <a:latin typeface="Bodoni MT" panose="02070603080606020203" pitchFamily="18" charset="0"/>
              </a:rPr>
              <a:t> taak dat te verhoeden. Als u zo doorgaat, zullen de ganzen eerder preken, dan dat de mensen genoegen nemen met u, stomme ganzenhoeders’.</a:t>
            </a:r>
          </a:p>
          <a:p>
            <a:endParaRPr lang="nl-NL" i="1" dirty="0">
              <a:solidFill>
                <a:srgbClr val="0070C0"/>
              </a:solidFill>
              <a:latin typeface="Bodoni MT" panose="02070603080606020203" pitchFamily="18" charset="0"/>
            </a:endParaRPr>
          </a:p>
          <a:p>
            <a:r>
              <a:rPr lang="nl-NL" dirty="0">
                <a:solidFill>
                  <a:srgbClr val="FF0000"/>
                </a:solidFill>
              </a:rPr>
              <a:t>        Waar gaat dit gesprek over ? </a:t>
            </a:r>
          </a:p>
          <a:p>
            <a:r>
              <a:rPr lang="nl-NL" dirty="0">
                <a:solidFill>
                  <a:srgbClr val="FF0000"/>
                </a:solidFill>
              </a:rPr>
              <a:t>        Wat is de mening van Erasmus </a:t>
            </a:r>
          </a:p>
          <a:p>
            <a:r>
              <a:rPr lang="nl-NL" dirty="0">
                <a:solidFill>
                  <a:srgbClr val="FF0000"/>
                </a:solidFill>
              </a:rPr>
              <a:t>        over priesters en vrouwen ?</a:t>
            </a:r>
          </a:p>
        </p:txBody>
      </p:sp>
      <p:pic>
        <p:nvPicPr>
          <p:cNvPr id="4" name="Afbeelding 3" descr="Lezen in de kunst: Maria Magdalena">
            <a:hlinkClick r:id="rId2" tgtFrame="&quot;_blank&quo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328" y="4853645"/>
            <a:ext cx="1516918" cy="1880979"/>
          </a:xfrm>
          <a:prstGeom prst="rect">
            <a:avLst/>
          </a:prstGeom>
          <a:noFill/>
          <a:ln>
            <a:noFill/>
          </a:ln>
        </p:spPr>
      </p:pic>
      <p:pic>
        <p:nvPicPr>
          <p:cNvPr id="6" name="Afbeelding 5" descr="Abt (abdij) | Religie kennis Wiki | Fandom">
            <a:hlinkClick r:id="rId4" tgtFrame="&quot;_blank&quo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3181" y="4639114"/>
            <a:ext cx="1113284" cy="2095510"/>
          </a:xfrm>
          <a:prstGeom prst="rect">
            <a:avLst/>
          </a:prstGeom>
          <a:noFill/>
          <a:ln>
            <a:noFill/>
          </a:ln>
        </p:spPr>
      </p:pic>
      <p:sp>
        <p:nvSpPr>
          <p:cNvPr id="5" name="Tijdelijke aanduiding voor dianummer 4"/>
          <p:cNvSpPr>
            <a:spLocks noGrp="1"/>
          </p:cNvSpPr>
          <p:nvPr>
            <p:ph type="sldNum" sz="quarter" idx="12"/>
          </p:nvPr>
        </p:nvSpPr>
        <p:spPr/>
        <p:txBody>
          <a:bodyPr/>
          <a:lstStyle/>
          <a:p>
            <a:fld id="{AFCB61BC-CBBE-4207-9BA0-0B3D018F05D7}" type="slidenum">
              <a:rPr lang="nl-NL" smtClean="0"/>
              <a:pPr/>
              <a:t>8</a:t>
            </a:fld>
            <a:endParaRPr lang="nl-NL"/>
          </a:p>
        </p:txBody>
      </p:sp>
    </p:spTree>
    <p:extLst>
      <p:ext uri="{BB962C8B-B14F-4D97-AF65-F5344CB8AC3E}">
        <p14:creationId xmlns:p14="http://schemas.microsoft.com/office/powerpoint/2010/main" val="2182592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5576" y="548680"/>
            <a:ext cx="7312658" cy="864096"/>
          </a:xfrm>
        </p:spPr>
        <p:txBody>
          <a:bodyPr>
            <a:normAutofit fontScale="90000"/>
          </a:bodyPr>
          <a:lstStyle/>
          <a:p>
            <a:r>
              <a:rPr lang="nl-NL" dirty="0"/>
              <a:t>       </a:t>
            </a:r>
            <a:br>
              <a:rPr lang="nl-NL" dirty="0"/>
            </a:br>
            <a:r>
              <a:rPr lang="nl-NL" dirty="0"/>
              <a:t>Twee soldaten in gesprek</a:t>
            </a:r>
          </a:p>
        </p:txBody>
      </p:sp>
      <p:sp>
        <p:nvSpPr>
          <p:cNvPr id="3" name="Tijdelijke aanduiding voor inhoud 2"/>
          <p:cNvSpPr>
            <a:spLocks noGrp="1"/>
          </p:cNvSpPr>
          <p:nvPr>
            <p:ph idx="1"/>
          </p:nvPr>
        </p:nvSpPr>
        <p:spPr>
          <a:xfrm>
            <a:off x="467544" y="1628800"/>
            <a:ext cx="8136904" cy="4824536"/>
          </a:xfrm>
        </p:spPr>
        <p:txBody>
          <a:bodyPr>
            <a:normAutofit fontScale="92500" lnSpcReduction="10000"/>
          </a:bodyPr>
          <a:lstStyle/>
          <a:p>
            <a:r>
              <a:rPr lang="nl-NL" dirty="0">
                <a:solidFill>
                  <a:srgbClr val="FF0000"/>
                </a:solidFill>
              </a:rPr>
              <a:t>Twee voorlezers voor deze samenspraak :</a:t>
            </a:r>
          </a:p>
          <a:p>
            <a:endParaRPr lang="nl-NL" dirty="0">
              <a:solidFill>
                <a:srgbClr val="FF0000"/>
              </a:solidFill>
            </a:endParaRPr>
          </a:p>
          <a:p>
            <a:r>
              <a:rPr lang="nl-NL" i="1" dirty="0">
                <a:solidFill>
                  <a:schemeClr val="tx1"/>
                </a:solidFill>
                <a:latin typeface="Bodoni MT" panose="02070603080606020203" pitchFamily="18" charset="0"/>
              </a:rPr>
              <a:t>A; </a:t>
            </a:r>
            <a:r>
              <a:rPr lang="nl-NL" i="1" dirty="0">
                <a:solidFill>
                  <a:srgbClr val="0070C0"/>
                </a:solidFill>
                <a:latin typeface="Bodoni MT" panose="02070603080606020203" pitchFamily="18" charset="0"/>
              </a:rPr>
              <a:t>Ha, wat een voortreffelijke baan is dat toch, huizen afbranden, kerken verwoesten, ‘t arme volk beroven, onschuldigen vermoorden!</a:t>
            </a:r>
          </a:p>
          <a:p>
            <a:r>
              <a:rPr lang="nl-NL" i="1" dirty="0">
                <a:solidFill>
                  <a:schemeClr val="tx1"/>
                </a:solidFill>
                <a:latin typeface="Bodoni MT" panose="02070603080606020203" pitchFamily="18" charset="0"/>
              </a:rPr>
              <a:t>X; </a:t>
            </a:r>
            <a:r>
              <a:rPr lang="nl-NL" i="1" dirty="0">
                <a:solidFill>
                  <a:srgbClr val="0070C0"/>
                </a:solidFill>
                <a:latin typeface="Bodoni MT" panose="02070603080606020203" pitchFamily="18" charset="0"/>
              </a:rPr>
              <a:t>Slachters worden betaald om ossen te slachten, waarom wordt ons werk afgekeurd, terwijl we betaald worden om mensen te slachten ?</a:t>
            </a:r>
          </a:p>
          <a:p>
            <a:r>
              <a:rPr lang="nl-NL" i="1" dirty="0">
                <a:solidFill>
                  <a:schemeClr val="tx1"/>
                </a:solidFill>
                <a:latin typeface="Bodoni MT" panose="02070603080606020203" pitchFamily="18" charset="0"/>
              </a:rPr>
              <a:t>A; </a:t>
            </a:r>
            <a:r>
              <a:rPr lang="nl-NL" i="1" dirty="0">
                <a:solidFill>
                  <a:srgbClr val="0070C0"/>
                </a:solidFill>
                <a:latin typeface="Bodoni MT" panose="02070603080606020203" pitchFamily="18" charset="0"/>
              </a:rPr>
              <a:t>Hoe ga je zorgen dat je het kwaad kunt herstellen ?</a:t>
            </a:r>
          </a:p>
          <a:p>
            <a:r>
              <a:rPr lang="nl-NL" i="1" dirty="0">
                <a:solidFill>
                  <a:schemeClr val="tx1"/>
                </a:solidFill>
                <a:latin typeface="Bodoni MT" panose="02070603080606020203" pitchFamily="18" charset="0"/>
              </a:rPr>
              <a:t>X; </a:t>
            </a:r>
            <a:r>
              <a:rPr lang="nl-NL" i="1" dirty="0">
                <a:solidFill>
                  <a:srgbClr val="0070C0"/>
                </a:solidFill>
                <a:latin typeface="Bodoni MT" panose="02070603080606020203" pitchFamily="18" charset="0"/>
              </a:rPr>
              <a:t>Ze zeggen dat ‘t kwaad dat in de oorlog gedaan wordt niet hersteld hoeft te worden. Wat daar gebeurt, gebeurt met het volste recht.</a:t>
            </a:r>
          </a:p>
          <a:p>
            <a:r>
              <a:rPr lang="nl-NL" i="1" dirty="0">
                <a:solidFill>
                  <a:schemeClr val="tx1"/>
                </a:solidFill>
                <a:latin typeface="Bodoni MT" panose="02070603080606020203" pitchFamily="18" charset="0"/>
              </a:rPr>
              <a:t>A; </a:t>
            </a:r>
            <a:r>
              <a:rPr lang="nl-NL" i="1" dirty="0">
                <a:solidFill>
                  <a:srgbClr val="0070C0"/>
                </a:solidFill>
                <a:latin typeface="Bodoni MT" panose="02070603080606020203" pitchFamily="18" charset="0"/>
              </a:rPr>
              <a:t>Dat is zeker het oorlogsrecht ?</a:t>
            </a:r>
          </a:p>
          <a:p>
            <a:r>
              <a:rPr lang="nl-NL" i="1" dirty="0">
                <a:solidFill>
                  <a:schemeClr val="tx1"/>
                </a:solidFill>
                <a:latin typeface="Bodoni MT" panose="02070603080606020203" pitchFamily="18" charset="0"/>
              </a:rPr>
              <a:t>X; </a:t>
            </a:r>
            <a:r>
              <a:rPr lang="nl-NL" i="1" dirty="0">
                <a:solidFill>
                  <a:srgbClr val="0070C0"/>
                </a:solidFill>
                <a:latin typeface="Bodoni MT" panose="02070603080606020203" pitchFamily="18" charset="0"/>
              </a:rPr>
              <a:t>Daar heb je het !</a:t>
            </a:r>
          </a:p>
          <a:p>
            <a:pPr marL="68580" indent="0">
              <a:buNone/>
            </a:pPr>
            <a:endParaRPr lang="nl-NL" sz="2000" i="1" dirty="0">
              <a:solidFill>
                <a:srgbClr val="0070C0"/>
              </a:solidFill>
              <a:latin typeface="Bodoni MT" panose="02070603080606020203" pitchFamily="18" charset="0"/>
            </a:endParaRPr>
          </a:p>
          <a:p>
            <a:r>
              <a:rPr lang="nl-NL" sz="2000" dirty="0">
                <a:solidFill>
                  <a:srgbClr val="FF0000"/>
                </a:solidFill>
              </a:rPr>
              <a:t>Wat vindt Erasmus van wat er in oorlogen gebeurt ? </a:t>
            </a:r>
          </a:p>
          <a:p>
            <a:endParaRPr lang="nl-NL" sz="2000" dirty="0">
              <a:solidFill>
                <a:srgbClr val="FF0000"/>
              </a:solidFill>
            </a:endParaRPr>
          </a:p>
          <a:p>
            <a:endParaRPr lang="nl-NL" sz="2000" i="1" dirty="0">
              <a:solidFill>
                <a:srgbClr val="0070C0"/>
              </a:solidFill>
              <a:latin typeface="Bodoni MT" panose="02070603080606020203" pitchFamily="18" charset="0"/>
            </a:endParaRPr>
          </a:p>
          <a:p>
            <a:pPr marL="68580" indent="0">
              <a:buNone/>
            </a:pPr>
            <a:endParaRPr lang="nl-NL" sz="2000" i="1" dirty="0">
              <a:solidFill>
                <a:srgbClr val="0070C0"/>
              </a:solidFill>
              <a:latin typeface="Bodoni MT" panose="02070603080606020203" pitchFamily="18" charset="0"/>
            </a:endParaRPr>
          </a:p>
        </p:txBody>
      </p:sp>
      <p:pic>
        <p:nvPicPr>
          <p:cNvPr id="4" name="Afbeelding 3" descr="De Graafschap in de Middeleeuwen - De feodale oorlogvoering">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6948264" y="0"/>
            <a:ext cx="2178547" cy="2276872"/>
          </a:xfrm>
          <a:prstGeom prst="rect">
            <a:avLst/>
          </a:prstGeom>
          <a:noFill/>
          <a:ln>
            <a:noFill/>
          </a:ln>
        </p:spPr>
      </p:pic>
      <p:sp>
        <p:nvSpPr>
          <p:cNvPr id="5" name="Tijdelijke aanduiding voor dianummer 4"/>
          <p:cNvSpPr>
            <a:spLocks noGrp="1"/>
          </p:cNvSpPr>
          <p:nvPr>
            <p:ph type="sldNum" sz="quarter" idx="12"/>
          </p:nvPr>
        </p:nvSpPr>
        <p:spPr/>
        <p:txBody>
          <a:bodyPr/>
          <a:lstStyle/>
          <a:p>
            <a:fld id="{AFCB61BC-CBBE-4207-9BA0-0B3D018F05D7}" type="slidenum">
              <a:rPr lang="nl-NL" smtClean="0"/>
              <a:pPr/>
              <a:t>9</a:t>
            </a:fld>
            <a:endParaRPr lang="nl-NL"/>
          </a:p>
        </p:txBody>
      </p:sp>
    </p:spTree>
    <p:extLst>
      <p:ext uri="{BB962C8B-B14F-4D97-AF65-F5344CB8AC3E}">
        <p14:creationId xmlns:p14="http://schemas.microsoft.com/office/powerpoint/2010/main" val="1093897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764704"/>
            <a:ext cx="7024744" cy="792088"/>
          </a:xfrm>
        </p:spPr>
        <p:txBody>
          <a:bodyPr>
            <a:normAutofit/>
          </a:bodyPr>
          <a:lstStyle/>
          <a:p>
            <a:r>
              <a:rPr lang="nl-NL" dirty="0"/>
              <a:t>Nou jullie !</a:t>
            </a:r>
          </a:p>
        </p:txBody>
      </p:sp>
      <p:sp>
        <p:nvSpPr>
          <p:cNvPr id="3" name="Tijdelijke aanduiding voor inhoud 2"/>
          <p:cNvSpPr>
            <a:spLocks noGrp="1"/>
          </p:cNvSpPr>
          <p:nvPr>
            <p:ph idx="1"/>
          </p:nvPr>
        </p:nvSpPr>
        <p:spPr>
          <a:xfrm>
            <a:off x="539552" y="1700808"/>
            <a:ext cx="7920880" cy="4680520"/>
          </a:xfrm>
        </p:spPr>
        <p:txBody>
          <a:bodyPr/>
          <a:lstStyle/>
          <a:p>
            <a:r>
              <a:rPr lang="nl-NL" dirty="0">
                <a:solidFill>
                  <a:srgbClr val="FF0000"/>
                </a:solidFill>
              </a:rPr>
              <a:t>Schrijf nu in een groepje een korte samenspraak, met verschillende rollen.</a:t>
            </a:r>
          </a:p>
          <a:p>
            <a:r>
              <a:rPr lang="nl-NL" dirty="0">
                <a:solidFill>
                  <a:srgbClr val="FF0000"/>
                </a:solidFill>
              </a:rPr>
              <a:t> Probeer jullie eigen mening over het onderwerp ook in het stuk te verwerken.</a:t>
            </a:r>
          </a:p>
          <a:p>
            <a:endParaRPr lang="nl-NL" dirty="0">
              <a:solidFill>
                <a:srgbClr val="FF0000"/>
              </a:solidFill>
            </a:endParaRPr>
          </a:p>
          <a:p>
            <a:r>
              <a:rPr lang="nl-NL" dirty="0">
                <a:solidFill>
                  <a:srgbClr val="FF0000"/>
                </a:solidFill>
              </a:rPr>
              <a:t>Lees daarna jullie stuk voor aan de groep, waarbij je elk de tekst van je eigen personage voorleest.</a:t>
            </a:r>
          </a:p>
          <a:p>
            <a:endParaRPr lang="nl-NL" dirty="0">
              <a:solidFill>
                <a:srgbClr val="FF0000"/>
              </a:solidFill>
            </a:endParaRPr>
          </a:p>
          <a:p>
            <a:endParaRPr lang="nl-NL" dirty="0">
              <a:solidFill>
                <a:srgbClr val="FF0000"/>
              </a:solidFill>
            </a:endParaRPr>
          </a:p>
        </p:txBody>
      </p:sp>
      <p:pic>
        <p:nvPicPr>
          <p:cNvPr id="5" name="Afbeelding 4" descr="Reis mee door de ruimte in Theaterklas van Cool">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2843808" y="4869160"/>
            <a:ext cx="3223260" cy="1900555"/>
          </a:xfrm>
          <a:prstGeom prst="rect">
            <a:avLst/>
          </a:prstGeom>
          <a:noFill/>
          <a:ln>
            <a:noFill/>
          </a:ln>
        </p:spPr>
      </p:pic>
      <p:sp>
        <p:nvSpPr>
          <p:cNvPr id="4" name="Tijdelijke aanduiding voor dianummer 3"/>
          <p:cNvSpPr>
            <a:spLocks noGrp="1"/>
          </p:cNvSpPr>
          <p:nvPr>
            <p:ph type="sldNum" sz="quarter" idx="12"/>
          </p:nvPr>
        </p:nvSpPr>
        <p:spPr/>
        <p:txBody>
          <a:bodyPr/>
          <a:lstStyle/>
          <a:p>
            <a:fld id="{AFCB61BC-CBBE-4207-9BA0-0B3D018F05D7}" type="slidenum">
              <a:rPr lang="nl-NL" smtClean="0"/>
              <a:pPr/>
              <a:t>10</a:t>
            </a:fld>
            <a:endParaRPr lang="nl-NL"/>
          </a:p>
        </p:txBody>
      </p:sp>
    </p:spTree>
    <p:extLst>
      <p:ext uri="{BB962C8B-B14F-4D97-AF65-F5344CB8AC3E}">
        <p14:creationId xmlns:p14="http://schemas.microsoft.com/office/powerpoint/2010/main" val="2447800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066130"/>
          </a:xfrm>
        </p:spPr>
        <p:txBody>
          <a:bodyPr/>
          <a:lstStyle/>
          <a:p>
            <a:r>
              <a:rPr lang="nl-NL" dirty="0">
                <a:solidFill>
                  <a:schemeClr val="accent3">
                    <a:lumMod val="75000"/>
                  </a:schemeClr>
                </a:solidFill>
              </a:rPr>
              <a:t>	</a:t>
            </a:r>
            <a:r>
              <a:rPr lang="nl-NL" dirty="0">
                <a:solidFill>
                  <a:schemeClr val="bg2">
                    <a:lumMod val="50000"/>
                  </a:schemeClr>
                </a:solidFill>
              </a:rPr>
              <a:t>Contact ?</a:t>
            </a:r>
          </a:p>
        </p:txBody>
      </p:sp>
      <p:sp>
        <p:nvSpPr>
          <p:cNvPr id="3" name="Tijdelijke aanduiding voor inhoud 2"/>
          <p:cNvSpPr>
            <a:spLocks noGrp="1"/>
          </p:cNvSpPr>
          <p:nvPr>
            <p:ph idx="1"/>
          </p:nvPr>
        </p:nvSpPr>
        <p:spPr>
          <a:xfrm>
            <a:off x="611560" y="1484784"/>
            <a:ext cx="7848872" cy="5040560"/>
          </a:xfrm>
        </p:spPr>
        <p:txBody>
          <a:bodyPr>
            <a:normAutofit/>
          </a:bodyPr>
          <a:lstStyle/>
          <a:p>
            <a:r>
              <a:rPr lang="nl-NL" dirty="0"/>
              <a:t>Misschien wel het allerbelangrijkste in een gesprek is </a:t>
            </a:r>
            <a:r>
              <a:rPr lang="nl-NL" dirty="0">
                <a:solidFill>
                  <a:srgbClr val="7030A0"/>
                </a:solidFill>
              </a:rPr>
              <a:t>LUISTEREN</a:t>
            </a:r>
            <a:r>
              <a:rPr lang="nl-NL" dirty="0"/>
              <a:t> ! Rustig en aandachtig.  </a:t>
            </a:r>
          </a:p>
          <a:p>
            <a:r>
              <a:rPr lang="nl-NL" dirty="0"/>
              <a:t>Dan is er echt contact tussen jullie.</a:t>
            </a:r>
          </a:p>
          <a:p>
            <a:endParaRPr lang="nl-NL" dirty="0"/>
          </a:p>
          <a:p>
            <a:r>
              <a:rPr lang="nl-NL" dirty="0"/>
              <a:t>Misschien kun je wel precies herhalen wat iemand zegt, net als een papegaai.</a:t>
            </a:r>
          </a:p>
          <a:p>
            <a:endParaRPr lang="nl-NL" dirty="0"/>
          </a:p>
          <a:p>
            <a:r>
              <a:rPr lang="nl-NL" dirty="0">
                <a:solidFill>
                  <a:srgbClr val="FF0000"/>
                </a:solidFill>
              </a:rPr>
              <a:t>Maar heb je écht geluisterd, en ook geprobeerd te begrijpen wat er is gezegd?</a:t>
            </a:r>
          </a:p>
          <a:p>
            <a:pPr marL="68580" indent="0">
              <a:buNone/>
            </a:pPr>
            <a:r>
              <a:rPr lang="nl-NL" dirty="0">
                <a:solidFill>
                  <a:srgbClr val="FF0000"/>
                </a:solidFill>
              </a:rPr>
              <a:t> </a:t>
            </a:r>
          </a:p>
          <a:p>
            <a:r>
              <a:rPr lang="nl-NL" dirty="0">
                <a:solidFill>
                  <a:srgbClr val="FF0000"/>
                </a:solidFill>
              </a:rPr>
              <a:t>Of was je al bezig met wat je zelf wilde vertellen ?</a:t>
            </a:r>
          </a:p>
          <a:p>
            <a:endParaRPr lang="nl-NL" dirty="0"/>
          </a:p>
          <a:p>
            <a:endParaRPr lang="nl-NL" dirty="0"/>
          </a:p>
          <a:p>
            <a:endParaRPr lang="nl-NL" dirty="0"/>
          </a:p>
          <a:p>
            <a:endParaRPr lang="nl-NL" dirty="0"/>
          </a:p>
        </p:txBody>
      </p:sp>
      <p:pic>
        <p:nvPicPr>
          <p:cNvPr id="5" name="Afbeelding 4" descr="Muursticker Papegaaien v.a. 9,95 &amp; Gratis Verzending">
            <a:hlinkClick r:id="rId2" tgtFrame="&quot;_blank&quo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296" y="-21308"/>
            <a:ext cx="1907705" cy="2010147"/>
          </a:xfrm>
          <a:prstGeom prst="rect">
            <a:avLst/>
          </a:prstGeom>
          <a:noFill/>
          <a:ln>
            <a:noFill/>
          </a:ln>
        </p:spPr>
      </p:pic>
      <p:sp>
        <p:nvSpPr>
          <p:cNvPr id="4" name="Tijdelijke aanduiding voor dianummer 3"/>
          <p:cNvSpPr>
            <a:spLocks noGrp="1"/>
          </p:cNvSpPr>
          <p:nvPr>
            <p:ph type="sldNum" sz="quarter" idx="12"/>
          </p:nvPr>
        </p:nvSpPr>
        <p:spPr/>
        <p:txBody>
          <a:bodyPr/>
          <a:lstStyle/>
          <a:p>
            <a:fld id="{AFCB61BC-CBBE-4207-9BA0-0B3D018F05D7}" type="slidenum">
              <a:rPr lang="nl-NL" smtClean="0"/>
              <a:pPr/>
              <a:t>11</a:t>
            </a:fld>
            <a:endParaRPr lang="nl-NL"/>
          </a:p>
        </p:txBody>
      </p:sp>
    </p:spTree>
    <p:extLst>
      <p:ext uri="{BB962C8B-B14F-4D97-AF65-F5344CB8AC3E}">
        <p14:creationId xmlns:p14="http://schemas.microsoft.com/office/powerpoint/2010/main" val="1913723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764703"/>
            <a:ext cx="7024744" cy="1584177"/>
          </a:xfrm>
        </p:spPr>
        <p:txBody>
          <a:bodyPr/>
          <a:lstStyle/>
          <a:p>
            <a:r>
              <a:rPr lang="nl-NL" dirty="0"/>
              <a:t>	  Moet je horen…</a:t>
            </a:r>
          </a:p>
        </p:txBody>
      </p:sp>
      <p:sp>
        <p:nvSpPr>
          <p:cNvPr id="3" name="Tijdelijke aanduiding voor inhoud 2"/>
          <p:cNvSpPr>
            <a:spLocks noGrp="1"/>
          </p:cNvSpPr>
          <p:nvPr>
            <p:ph idx="1"/>
          </p:nvPr>
        </p:nvSpPr>
        <p:spPr>
          <a:xfrm>
            <a:off x="467544" y="2420888"/>
            <a:ext cx="8208912" cy="3384376"/>
          </a:xfrm>
        </p:spPr>
        <p:txBody>
          <a:bodyPr>
            <a:normAutofit/>
          </a:bodyPr>
          <a:lstStyle/>
          <a:p>
            <a:r>
              <a:rPr lang="nl-NL" sz="2000" dirty="0">
                <a:solidFill>
                  <a:schemeClr val="tx1"/>
                </a:solidFill>
              </a:rPr>
              <a:t>Werkvorm:</a:t>
            </a:r>
          </a:p>
          <a:p>
            <a:r>
              <a:rPr lang="nl-NL" sz="2000" dirty="0">
                <a:solidFill>
                  <a:srgbClr val="FF0000"/>
                </a:solidFill>
              </a:rPr>
              <a:t>Vertel in tweetallen aan elkaar over je laatste vakantie. Luister goed, stel vragen. Niet alleen over feiten maar ook over hoe die ander het vond.</a:t>
            </a:r>
          </a:p>
          <a:p>
            <a:endParaRPr lang="nl-NL" sz="2000" dirty="0">
              <a:solidFill>
                <a:srgbClr val="7030A0"/>
              </a:solidFill>
            </a:endParaRPr>
          </a:p>
          <a:p>
            <a:r>
              <a:rPr lang="nl-NL" sz="2000" dirty="0">
                <a:solidFill>
                  <a:srgbClr val="FF0000"/>
                </a:solidFill>
              </a:rPr>
              <a:t>Daarna vertel je in de grote groep over elkaars vakantie. Wat weet je nu van de ander ?</a:t>
            </a:r>
          </a:p>
        </p:txBody>
      </p:sp>
      <p:pic>
        <p:nvPicPr>
          <p:cNvPr id="4" name="Afbeelding 3" descr="8-daagse actieve vakantie Familie-avontuur in de Bohemen · Pharos Reizen">
            <a:hlinkClick r:id="rId2" tgtFrame="&quot;_blank&quo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44316"/>
            <a:ext cx="2195736" cy="1628800"/>
          </a:xfrm>
          <a:prstGeom prst="rect">
            <a:avLst/>
          </a:prstGeom>
          <a:noFill/>
          <a:ln>
            <a:noFill/>
          </a:ln>
        </p:spPr>
      </p:pic>
      <p:pic>
        <p:nvPicPr>
          <p:cNvPr id="5" name="Afbeelding 4" descr="Help (of hoera), mijn kind verveelt zich! - Speciaal Kindcentrum De Burcht">
            <a:hlinkClick r:id="rId4" tgtFrame="&quot;_blank&quo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00192" y="5157192"/>
            <a:ext cx="2573957" cy="1584370"/>
          </a:xfrm>
          <a:prstGeom prst="rect">
            <a:avLst/>
          </a:prstGeom>
          <a:noFill/>
          <a:ln>
            <a:noFill/>
          </a:ln>
        </p:spPr>
      </p:pic>
      <p:pic>
        <p:nvPicPr>
          <p:cNvPr id="6" name="Afbeelding 5" descr="Van saai luchtbed naar flitsende flamingo">
            <a:hlinkClick r:id="rId6" tgtFrame="&quot;_blank&quot;"/>
          </p:cNvPr>
          <p:cNvPicPr/>
          <p:nvPr/>
        </p:nvPicPr>
        <p:blipFill>
          <a:blip r:embed="rId7">
            <a:extLst>
              <a:ext uri="{28A0092B-C50C-407E-A947-70E740481C1C}">
                <a14:useLocalDpi xmlns:a14="http://schemas.microsoft.com/office/drawing/2010/main" val="0"/>
              </a:ext>
            </a:extLst>
          </a:blip>
          <a:srcRect/>
          <a:stretch>
            <a:fillRect/>
          </a:stretch>
        </p:blipFill>
        <p:spPr bwMode="auto">
          <a:xfrm>
            <a:off x="3057153" y="5157193"/>
            <a:ext cx="2583365" cy="1587496"/>
          </a:xfrm>
          <a:prstGeom prst="rect">
            <a:avLst/>
          </a:prstGeom>
          <a:noFill/>
          <a:ln>
            <a:noFill/>
          </a:ln>
        </p:spPr>
      </p:pic>
      <p:pic>
        <p:nvPicPr>
          <p:cNvPr id="7" name="Afbeelding 6" descr="Promotie - Zó beleef je de mooiste familie-avonturen tijdens een rondreis  in Noorwegen | Kek Mama | Kek Mama">
            <a:hlinkClick r:id="rId8" tgtFrame="&quot;_blank&quo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11760" y="44316"/>
            <a:ext cx="2160240" cy="1515859"/>
          </a:xfrm>
          <a:prstGeom prst="rect">
            <a:avLst/>
          </a:prstGeom>
          <a:noFill/>
          <a:ln>
            <a:noFill/>
          </a:ln>
        </p:spPr>
      </p:pic>
      <p:pic>
        <p:nvPicPr>
          <p:cNvPr id="8" name="Afbeelding 7" descr="Verveeld mooie vrouw tv kijken, zittend op de bank thuis. | Gratis Foto">
            <a:hlinkClick r:id="rId10" tgtFrame="&quot;_blank&quot;"/>
          </p:cNvPr>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948264" y="26651"/>
            <a:ext cx="2110654" cy="1646466"/>
          </a:xfrm>
          <a:prstGeom prst="rect">
            <a:avLst/>
          </a:prstGeom>
          <a:noFill/>
          <a:ln>
            <a:noFill/>
          </a:ln>
        </p:spPr>
      </p:pic>
      <p:pic>
        <p:nvPicPr>
          <p:cNvPr id="9" name="Afbeelding 8" descr="De 'saaie' vakantie na corona: 'Minder exotische ervaringen, meer rust' |  Thijs Launspach | AD.nl">
            <a:hlinkClick r:id="rId12" tgtFrame="&quot;_blank&quot;"/>
          </p:cNvPr>
          <p:cNvPicPr/>
          <p:nvPr/>
        </p:nvPicPr>
        <p:blipFill>
          <a:blip r:embed="rId13">
            <a:extLst>
              <a:ext uri="{28A0092B-C50C-407E-A947-70E740481C1C}">
                <a14:useLocalDpi xmlns:a14="http://schemas.microsoft.com/office/drawing/2010/main" val="0"/>
              </a:ext>
            </a:extLst>
          </a:blip>
          <a:srcRect/>
          <a:stretch>
            <a:fillRect/>
          </a:stretch>
        </p:blipFill>
        <p:spPr bwMode="auto">
          <a:xfrm>
            <a:off x="4669496" y="44315"/>
            <a:ext cx="2062744" cy="1515859"/>
          </a:xfrm>
          <a:prstGeom prst="rect">
            <a:avLst/>
          </a:prstGeom>
          <a:noFill/>
          <a:ln>
            <a:noFill/>
          </a:ln>
        </p:spPr>
      </p:pic>
      <p:pic>
        <p:nvPicPr>
          <p:cNvPr id="12" name="Afbeelding 11" descr="30 interessante vakantieconversaties die je met je puber op de camping hebt  - Tis Hier Geen Hotel">
            <a:hlinkClick r:id="rId14" tgtFrame="&quot;_blank&quot;"/>
          </p:cNvPr>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16718" y="5157192"/>
            <a:ext cx="2295042" cy="1587496"/>
          </a:xfrm>
          <a:prstGeom prst="rect">
            <a:avLst/>
          </a:prstGeom>
          <a:noFill/>
          <a:ln>
            <a:noFill/>
          </a:ln>
        </p:spPr>
      </p:pic>
      <p:sp>
        <p:nvSpPr>
          <p:cNvPr id="10" name="Tijdelijke aanduiding voor dianummer 9"/>
          <p:cNvSpPr>
            <a:spLocks noGrp="1"/>
          </p:cNvSpPr>
          <p:nvPr>
            <p:ph type="sldNum" sz="quarter" idx="12"/>
          </p:nvPr>
        </p:nvSpPr>
        <p:spPr/>
        <p:txBody>
          <a:bodyPr/>
          <a:lstStyle/>
          <a:p>
            <a:fld id="{AFCB61BC-CBBE-4207-9BA0-0B3D018F05D7}" type="slidenum">
              <a:rPr lang="nl-NL" smtClean="0"/>
              <a:pPr/>
              <a:t>12</a:t>
            </a:fld>
            <a:endParaRPr lang="nl-NL"/>
          </a:p>
        </p:txBody>
      </p:sp>
    </p:spTree>
    <p:extLst>
      <p:ext uri="{BB962C8B-B14F-4D97-AF65-F5344CB8AC3E}">
        <p14:creationId xmlns:p14="http://schemas.microsoft.com/office/powerpoint/2010/main" val="2609263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620688"/>
            <a:ext cx="7024744" cy="1080120"/>
          </a:xfrm>
        </p:spPr>
        <p:txBody>
          <a:bodyPr>
            <a:normAutofit/>
          </a:bodyPr>
          <a:lstStyle/>
          <a:p>
            <a:r>
              <a:rPr lang="nl-NL" dirty="0">
                <a:solidFill>
                  <a:schemeClr val="bg2">
                    <a:lumMod val="50000"/>
                  </a:schemeClr>
                </a:solidFill>
              </a:rPr>
              <a:t>Luister je naar me ?</a:t>
            </a:r>
          </a:p>
        </p:txBody>
      </p:sp>
      <p:sp>
        <p:nvSpPr>
          <p:cNvPr id="3" name="Tijdelijke aanduiding voor inhoud 2"/>
          <p:cNvSpPr>
            <a:spLocks noGrp="1"/>
          </p:cNvSpPr>
          <p:nvPr>
            <p:ph idx="1"/>
          </p:nvPr>
        </p:nvSpPr>
        <p:spPr>
          <a:xfrm>
            <a:off x="1043492" y="1916832"/>
            <a:ext cx="6777317" cy="3915797"/>
          </a:xfrm>
        </p:spPr>
        <p:txBody>
          <a:bodyPr>
            <a:normAutofit fontScale="85000" lnSpcReduction="10000"/>
          </a:bodyPr>
          <a:lstStyle/>
          <a:p>
            <a:r>
              <a:rPr lang="nl-NL" dirty="0">
                <a:solidFill>
                  <a:schemeClr val="tx1"/>
                </a:solidFill>
                <a:latin typeface="+mj-lt"/>
              </a:rPr>
              <a:t>Erasmus zegt:</a:t>
            </a:r>
          </a:p>
          <a:p>
            <a:r>
              <a:rPr lang="nl-NL" sz="2600" i="1" dirty="0">
                <a:solidFill>
                  <a:srgbClr val="0070C0"/>
                </a:solidFill>
                <a:latin typeface="Bodoni MT" panose="02070603080606020203" pitchFamily="18" charset="0"/>
              </a:rPr>
              <a:t>Val een ander niet in de rede vóór hij klaar is met zijn / haar verhaal.</a:t>
            </a:r>
          </a:p>
          <a:p>
            <a:endParaRPr lang="nl-NL" i="1" dirty="0">
              <a:solidFill>
                <a:srgbClr val="0070C0"/>
              </a:solidFill>
              <a:latin typeface="Bodoni MT" panose="02070603080606020203" pitchFamily="18" charset="0"/>
            </a:endParaRPr>
          </a:p>
          <a:p>
            <a:r>
              <a:rPr lang="nl-NL" dirty="0">
                <a:solidFill>
                  <a:schemeClr val="tx1"/>
                </a:solidFill>
                <a:latin typeface="Century" panose="02040604050505020304" pitchFamily="18" charset="0"/>
              </a:rPr>
              <a:t>Dan lijkt het alsof je niet echt naar de ander wilt luisteren en jezelf belangrijker vindt.</a:t>
            </a:r>
          </a:p>
          <a:p>
            <a:endParaRPr lang="nl-NL" i="1" dirty="0">
              <a:solidFill>
                <a:srgbClr val="0070C0"/>
              </a:solidFill>
              <a:latin typeface="Bodoni MT" panose="02070603080606020203" pitchFamily="18" charset="0"/>
            </a:endParaRPr>
          </a:p>
          <a:p>
            <a:r>
              <a:rPr lang="nl-NL" dirty="0">
                <a:solidFill>
                  <a:srgbClr val="FF0000"/>
                </a:solidFill>
              </a:rPr>
              <a:t>Hoe is het als iemand niet echt naar jou luistert, vertel je verder of houd je maar op ?</a:t>
            </a:r>
          </a:p>
          <a:p>
            <a:endParaRPr lang="nl-NL" i="1" dirty="0">
              <a:solidFill>
                <a:srgbClr val="0070C0"/>
              </a:solidFill>
              <a:latin typeface="Bodoni MT" panose="02070603080606020203" pitchFamily="18" charset="0"/>
            </a:endParaRPr>
          </a:p>
          <a:p>
            <a:pPr marL="68580" indent="0">
              <a:buNone/>
            </a:pPr>
            <a:r>
              <a:rPr lang="nl-NL" i="1" dirty="0"/>
              <a:t>(Indien gewenst: Werkvorm : de radiozenders </a:t>
            </a:r>
            <a:r>
              <a:rPr lang="nl-NL" sz="1700" i="1" dirty="0"/>
              <a:t>- </a:t>
            </a:r>
            <a:r>
              <a:rPr lang="nl-NL" sz="1700" dirty="0">
                <a:solidFill>
                  <a:srgbClr val="7030A0"/>
                </a:solidFill>
              </a:rPr>
              <a:t>(zie de bijlage Actieve Werkvormen op de site </a:t>
            </a:r>
            <a:r>
              <a:rPr lang="nl-NL" sz="1700" dirty="0">
                <a:solidFill>
                  <a:srgbClr val="7030A0"/>
                </a:solidFill>
                <a:hlinkClick r:id="rId2"/>
              </a:rPr>
              <a:t>www.huisvanerasmus.nl</a:t>
            </a:r>
            <a:r>
              <a:rPr lang="nl-NL" sz="1700" dirty="0">
                <a:solidFill>
                  <a:srgbClr val="7030A0"/>
                </a:solidFill>
              </a:rPr>
              <a:t> ) </a:t>
            </a:r>
          </a:p>
          <a:p>
            <a:pPr marL="68580" indent="0">
              <a:buNone/>
            </a:pPr>
            <a:endParaRPr lang="nl-NL" i="1" dirty="0"/>
          </a:p>
        </p:txBody>
      </p:sp>
      <p:pic>
        <p:nvPicPr>
          <p:cNvPr id="4" name="Afbeelding 3" descr="Luisteren naar elkaar (มีรูปภาพ) | การวาดใบหน้า">
            <a:hlinkClick r:id="rId3" tgtFrame="&quot;_blank&quot;"/>
          </p:cNvPr>
          <p:cNvPicPr/>
          <p:nvPr/>
        </p:nvPicPr>
        <p:blipFill>
          <a:blip r:embed="rId4">
            <a:extLst>
              <a:ext uri="{28A0092B-C50C-407E-A947-70E740481C1C}">
                <a14:useLocalDpi xmlns:a14="http://schemas.microsoft.com/office/drawing/2010/main" val="0"/>
              </a:ext>
            </a:extLst>
          </a:blip>
          <a:srcRect/>
          <a:stretch>
            <a:fillRect/>
          </a:stretch>
        </p:blipFill>
        <p:spPr bwMode="auto">
          <a:xfrm>
            <a:off x="7596336" y="4437112"/>
            <a:ext cx="1070223" cy="1919461"/>
          </a:xfrm>
          <a:prstGeom prst="rect">
            <a:avLst/>
          </a:prstGeom>
          <a:noFill/>
          <a:ln>
            <a:noFill/>
          </a:ln>
        </p:spPr>
      </p:pic>
      <p:sp>
        <p:nvSpPr>
          <p:cNvPr id="5" name="Tijdelijke aanduiding voor dianummer 4"/>
          <p:cNvSpPr>
            <a:spLocks noGrp="1"/>
          </p:cNvSpPr>
          <p:nvPr>
            <p:ph type="sldNum" sz="quarter" idx="12"/>
          </p:nvPr>
        </p:nvSpPr>
        <p:spPr/>
        <p:txBody>
          <a:bodyPr/>
          <a:lstStyle/>
          <a:p>
            <a:fld id="{AFCB61BC-CBBE-4207-9BA0-0B3D018F05D7}" type="slidenum">
              <a:rPr lang="nl-NL" smtClean="0"/>
              <a:pPr/>
              <a:t>13</a:t>
            </a:fld>
            <a:endParaRPr lang="nl-NL"/>
          </a:p>
        </p:txBody>
      </p:sp>
    </p:spTree>
    <p:extLst>
      <p:ext uri="{BB962C8B-B14F-4D97-AF65-F5344CB8AC3E}">
        <p14:creationId xmlns:p14="http://schemas.microsoft.com/office/powerpoint/2010/main" val="4055798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1772816"/>
            <a:ext cx="8208912" cy="4608512"/>
          </a:xfrm>
        </p:spPr>
        <p:txBody>
          <a:bodyPr>
            <a:normAutofit/>
          </a:bodyPr>
          <a:lstStyle/>
          <a:p>
            <a:r>
              <a:rPr lang="nl-NL" sz="2000" dirty="0">
                <a:latin typeface="+mj-lt"/>
              </a:rPr>
              <a:t>Elkaar kritiek geven doen we best vaak, het lijkt wel of we dat makkelijker en leuker vinden dan een compliment geven of iets positiefs tegen iemand te zeggen. </a:t>
            </a:r>
          </a:p>
          <a:p>
            <a:endParaRPr lang="nl-NL" sz="2000" dirty="0">
              <a:latin typeface="+mj-lt"/>
            </a:endParaRPr>
          </a:p>
          <a:p>
            <a:r>
              <a:rPr lang="nl-NL" sz="2000" dirty="0">
                <a:latin typeface="+mj-lt"/>
              </a:rPr>
              <a:t>Complimenten geven zouden we dus meer moeten oefenen.</a:t>
            </a:r>
          </a:p>
          <a:p>
            <a:r>
              <a:rPr lang="nl-NL" sz="2000" dirty="0">
                <a:solidFill>
                  <a:srgbClr val="7030A0"/>
                </a:solidFill>
                <a:latin typeface="+mj-lt"/>
              </a:rPr>
              <a:t>Indien gewenst: Werkvorm: Complimentenbal </a:t>
            </a:r>
            <a:r>
              <a:rPr lang="nl-NL" sz="1600" dirty="0">
                <a:solidFill>
                  <a:srgbClr val="7030A0"/>
                </a:solidFill>
                <a:latin typeface="+mj-lt"/>
              </a:rPr>
              <a:t>(zie de bijlage Actieve Werkvormen op de site </a:t>
            </a:r>
            <a:r>
              <a:rPr lang="nl-NL" sz="1600" dirty="0">
                <a:solidFill>
                  <a:srgbClr val="7030A0"/>
                </a:solidFill>
                <a:latin typeface="+mj-lt"/>
                <a:hlinkClick r:id="rId2"/>
              </a:rPr>
              <a:t>www.huisvanerasmus.nl</a:t>
            </a:r>
            <a:r>
              <a:rPr lang="nl-NL" sz="1600" dirty="0">
                <a:solidFill>
                  <a:srgbClr val="7030A0"/>
                </a:solidFill>
                <a:latin typeface="+mj-lt"/>
              </a:rPr>
              <a:t> ) </a:t>
            </a:r>
            <a:endParaRPr lang="nl-NL" sz="2000" dirty="0">
              <a:solidFill>
                <a:srgbClr val="7030A0"/>
              </a:solidFill>
              <a:latin typeface="+mj-lt"/>
            </a:endParaRPr>
          </a:p>
          <a:p>
            <a:pPr lvl="8"/>
            <a:endParaRPr lang="nl-NL" sz="1000" dirty="0">
              <a:solidFill>
                <a:srgbClr val="7030A0"/>
              </a:solidFill>
              <a:latin typeface="+mj-lt"/>
            </a:endParaRPr>
          </a:p>
          <a:p>
            <a:r>
              <a:rPr lang="nl-NL" sz="2000" dirty="0">
                <a:solidFill>
                  <a:schemeClr val="tx1"/>
                </a:solidFill>
                <a:latin typeface="+mj-lt"/>
              </a:rPr>
              <a:t>Er zijn complimenten over wat iemand goed kan.</a:t>
            </a:r>
          </a:p>
          <a:p>
            <a:r>
              <a:rPr lang="nl-NL" sz="2000" dirty="0">
                <a:solidFill>
                  <a:schemeClr val="tx1"/>
                </a:solidFill>
                <a:latin typeface="+mj-lt"/>
              </a:rPr>
              <a:t>En er zijn complimenten over wat je leuk vindt aan iemand.</a:t>
            </a:r>
          </a:p>
          <a:p>
            <a:r>
              <a:rPr lang="nl-NL" sz="2000" dirty="0">
                <a:solidFill>
                  <a:srgbClr val="7030A0"/>
                </a:solidFill>
                <a:latin typeface="+mj-lt"/>
              </a:rPr>
              <a:t>Probeer ze allebei te gebruiken !</a:t>
            </a:r>
          </a:p>
        </p:txBody>
      </p:sp>
      <p:pic>
        <p:nvPicPr>
          <p:cNvPr id="4" name="Afbeelding 3" descr="Jongleren met de beanballs van Henrys - OpzijnPlek spelend duurzaam  opgroeien">
            <a:hlinkClick r:id="rId3" tgtFrame="&quot;_blank&quo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256" y="4715563"/>
            <a:ext cx="1728192" cy="1751832"/>
          </a:xfrm>
          <a:prstGeom prst="rect">
            <a:avLst/>
          </a:prstGeom>
          <a:noFill/>
          <a:ln>
            <a:noFill/>
          </a:ln>
        </p:spPr>
      </p:pic>
      <p:sp>
        <p:nvSpPr>
          <p:cNvPr id="2" name="Titel 1"/>
          <p:cNvSpPr>
            <a:spLocks noGrp="1"/>
          </p:cNvSpPr>
          <p:nvPr>
            <p:ph type="title"/>
          </p:nvPr>
        </p:nvSpPr>
        <p:spPr>
          <a:xfrm>
            <a:off x="611560" y="404664"/>
            <a:ext cx="7456674" cy="936104"/>
          </a:xfrm>
        </p:spPr>
        <p:txBody>
          <a:bodyPr/>
          <a:lstStyle/>
          <a:p>
            <a:r>
              <a:rPr lang="nl-NL" dirty="0"/>
              <a:t>       Opstekers en afbrekers </a:t>
            </a:r>
          </a:p>
        </p:txBody>
      </p:sp>
      <p:pic>
        <p:nvPicPr>
          <p:cNvPr id="6" name="Afbeelding 5" descr="Droevige Emoji Verkeerde Emotie Gekwetst Emoticon Het Vectorpictogram Van  De Illustratieglimlach Vector Illustratie - Illustratie bestaande uit mooi,  ogen: 146057534">
            <a:hlinkClick r:id="rId5" tgtFrame="&quot;_blank&quo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24328" y="112279"/>
            <a:ext cx="1512168" cy="1368152"/>
          </a:xfrm>
          <a:prstGeom prst="rect">
            <a:avLst/>
          </a:prstGeom>
          <a:noFill/>
          <a:ln>
            <a:noFill/>
          </a:ln>
        </p:spPr>
      </p:pic>
      <p:pic>
        <p:nvPicPr>
          <p:cNvPr id="7" name="Afbeelding 6" descr="Blij smiley Stockvectors, rechtenvrije Blij smiley illustraties |  Depositphotos®">
            <a:hlinkClick r:id="rId7" tgtFrame="&quot;_blank&quot;"/>
          </p:cNvPr>
          <p:cNvPicPr/>
          <p:nvPr/>
        </p:nvPicPr>
        <p:blipFill>
          <a:blip r:embed="rId8">
            <a:extLst>
              <a:ext uri="{28A0092B-C50C-407E-A947-70E740481C1C}">
                <a14:useLocalDpi xmlns:a14="http://schemas.microsoft.com/office/drawing/2010/main" val="0"/>
              </a:ext>
            </a:extLst>
          </a:blip>
          <a:srcRect/>
          <a:stretch>
            <a:fillRect/>
          </a:stretch>
        </p:blipFill>
        <p:spPr bwMode="auto">
          <a:xfrm>
            <a:off x="141462" y="112279"/>
            <a:ext cx="1414145" cy="1236712"/>
          </a:xfrm>
          <a:prstGeom prst="rect">
            <a:avLst/>
          </a:prstGeom>
          <a:noFill/>
          <a:ln>
            <a:noFill/>
          </a:ln>
        </p:spPr>
      </p:pic>
      <p:sp>
        <p:nvSpPr>
          <p:cNvPr id="5" name="Tijdelijke aanduiding voor dianummer 4"/>
          <p:cNvSpPr>
            <a:spLocks noGrp="1"/>
          </p:cNvSpPr>
          <p:nvPr>
            <p:ph type="sldNum" sz="quarter" idx="12"/>
          </p:nvPr>
        </p:nvSpPr>
        <p:spPr/>
        <p:txBody>
          <a:bodyPr/>
          <a:lstStyle/>
          <a:p>
            <a:fld id="{AFCB61BC-CBBE-4207-9BA0-0B3D018F05D7}" type="slidenum">
              <a:rPr lang="nl-NL" smtClean="0"/>
              <a:pPr/>
              <a:t>14</a:t>
            </a:fld>
            <a:endParaRPr lang="nl-NL"/>
          </a:p>
        </p:txBody>
      </p:sp>
    </p:spTree>
    <p:extLst>
      <p:ext uri="{BB962C8B-B14F-4D97-AF65-F5344CB8AC3E}">
        <p14:creationId xmlns:p14="http://schemas.microsoft.com/office/powerpoint/2010/main" val="1460544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692696"/>
            <a:ext cx="7024744" cy="792088"/>
          </a:xfrm>
        </p:spPr>
        <p:txBody>
          <a:bodyPr/>
          <a:lstStyle/>
          <a:p>
            <a:r>
              <a:rPr lang="nl-NL" dirty="0"/>
              <a:t>Is het wel oké ?</a:t>
            </a:r>
          </a:p>
        </p:txBody>
      </p:sp>
      <p:sp>
        <p:nvSpPr>
          <p:cNvPr id="3" name="Tijdelijke aanduiding voor inhoud 2"/>
          <p:cNvSpPr>
            <a:spLocks noGrp="1"/>
          </p:cNvSpPr>
          <p:nvPr>
            <p:ph idx="1"/>
          </p:nvPr>
        </p:nvSpPr>
        <p:spPr>
          <a:xfrm>
            <a:off x="467544" y="1628800"/>
            <a:ext cx="8208912" cy="4896544"/>
          </a:xfrm>
        </p:spPr>
        <p:txBody>
          <a:bodyPr>
            <a:normAutofit/>
          </a:bodyPr>
          <a:lstStyle/>
          <a:p>
            <a:r>
              <a:rPr lang="nl-NL" sz="2000" dirty="0"/>
              <a:t>Met kritiek kun je iemand kwetsen, dus denk na voor je iets zegt. Waarom doe je het ? </a:t>
            </a:r>
          </a:p>
          <a:p>
            <a:r>
              <a:rPr lang="nl-NL" sz="2000" dirty="0">
                <a:solidFill>
                  <a:srgbClr val="FF0000"/>
                </a:solidFill>
              </a:rPr>
              <a:t>Wat vind je een goede reden om iemand kritiek te geven ?</a:t>
            </a:r>
          </a:p>
          <a:p>
            <a:endParaRPr lang="nl-NL" sz="2000" dirty="0">
              <a:solidFill>
                <a:srgbClr val="FF0000"/>
              </a:solidFill>
            </a:endParaRPr>
          </a:p>
          <a:p>
            <a:r>
              <a:rPr lang="nl-NL" sz="2000" dirty="0"/>
              <a:t>Kritiek geven waar iemand echt iets aan heeft is best lastig.</a:t>
            </a:r>
          </a:p>
          <a:p>
            <a:r>
              <a:rPr lang="nl-NL" sz="2000" dirty="0">
                <a:solidFill>
                  <a:srgbClr val="FF0000"/>
                </a:solidFill>
              </a:rPr>
              <a:t>Waar moet je op letten als je iemand kritiek geeft ?</a:t>
            </a:r>
          </a:p>
          <a:p>
            <a:endParaRPr lang="nl-NL" sz="2000" dirty="0"/>
          </a:p>
          <a:p>
            <a:r>
              <a:rPr lang="nl-NL" sz="2000" dirty="0"/>
              <a:t>Geef alleen kritiek als je denkt dat iemand er zelf iets aan kan veranderen. Iemand die bijvoorbeeld dyslectisch is of stottert heeft niks aan jouw kritiek.  </a:t>
            </a:r>
          </a:p>
          <a:p>
            <a:endParaRPr lang="nl-NL" sz="2000" dirty="0"/>
          </a:p>
          <a:p>
            <a:r>
              <a:rPr lang="nl-NL" sz="2000" dirty="0"/>
              <a:t>Erasmus zegt : </a:t>
            </a:r>
            <a:r>
              <a:rPr lang="nl-NL" i="1" dirty="0">
                <a:solidFill>
                  <a:srgbClr val="0070C0"/>
                </a:solidFill>
                <a:latin typeface="Bodoni MT" panose="02070603080606020203" pitchFamily="18" charset="0"/>
              </a:rPr>
              <a:t>‘Je mag niemand een handicap verwijten, dat is beledigend, wreed maar ook dwaas’. </a:t>
            </a:r>
            <a:endParaRPr lang="nl-NL" dirty="0"/>
          </a:p>
          <a:p>
            <a:pPr marL="68580" indent="0">
              <a:buNone/>
            </a:pPr>
            <a:endParaRPr lang="nl-NL" dirty="0"/>
          </a:p>
        </p:txBody>
      </p:sp>
      <p:sp>
        <p:nvSpPr>
          <p:cNvPr id="4" name="Tijdelijke aanduiding voor dianummer 3"/>
          <p:cNvSpPr>
            <a:spLocks noGrp="1"/>
          </p:cNvSpPr>
          <p:nvPr>
            <p:ph type="sldNum" sz="quarter" idx="12"/>
          </p:nvPr>
        </p:nvSpPr>
        <p:spPr/>
        <p:txBody>
          <a:bodyPr/>
          <a:lstStyle/>
          <a:p>
            <a:fld id="{AFCB61BC-CBBE-4207-9BA0-0B3D018F05D7}" type="slidenum">
              <a:rPr lang="nl-NL" smtClean="0"/>
              <a:pPr/>
              <a:t>15</a:t>
            </a:fld>
            <a:endParaRPr lang="nl-NL"/>
          </a:p>
        </p:txBody>
      </p:sp>
    </p:spTree>
    <p:extLst>
      <p:ext uri="{BB962C8B-B14F-4D97-AF65-F5344CB8AC3E}">
        <p14:creationId xmlns:p14="http://schemas.microsoft.com/office/powerpoint/2010/main" val="85772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620688"/>
            <a:ext cx="7024744" cy="792088"/>
          </a:xfrm>
        </p:spPr>
        <p:txBody>
          <a:bodyPr>
            <a:normAutofit/>
          </a:bodyPr>
          <a:lstStyle/>
          <a:p>
            <a:r>
              <a:rPr lang="nl-NL" dirty="0">
                <a:solidFill>
                  <a:schemeClr val="accent3">
                    <a:lumMod val="75000"/>
                  </a:schemeClr>
                </a:solidFill>
              </a:rPr>
              <a:t>Onder vier ogen</a:t>
            </a:r>
          </a:p>
        </p:txBody>
      </p:sp>
      <p:sp>
        <p:nvSpPr>
          <p:cNvPr id="3" name="Tijdelijke aanduiding voor inhoud 2"/>
          <p:cNvSpPr>
            <a:spLocks noGrp="1"/>
          </p:cNvSpPr>
          <p:nvPr>
            <p:ph idx="1"/>
          </p:nvPr>
        </p:nvSpPr>
        <p:spPr>
          <a:xfrm>
            <a:off x="457200" y="1484784"/>
            <a:ext cx="8229600" cy="4641379"/>
          </a:xfrm>
        </p:spPr>
        <p:txBody>
          <a:bodyPr>
            <a:normAutofit/>
          </a:bodyPr>
          <a:lstStyle/>
          <a:p>
            <a:r>
              <a:rPr lang="nl-NL" dirty="0"/>
              <a:t>Erasmus schreef ;</a:t>
            </a:r>
          </a:p>
          <a:p>
            <a:r>
              <a:rPr lang="nl-NL" i="1" dirty="0">
                <a:solidFill>
                  <a:srgbClr val="0070C0"/>
                </a:solidFill>
                <a:latin typeface="Bodoni MT" panose="02070603080606020203" pitchFamily="18" charset="0"/>
              </a:rPr>
              <a:t>‘</a:t>
            </a:r>
            <a:r>
              <a:rPr lang="nl-NL" sz="2800" i="1" dirty="0">
                <a:solidFill>
                  <a:srgbClr val="0070C0"/>
                </a:solidFill>
                <a:latin typeface="Bodoni MT" panose="02070603080606020203" pitchFamily="18" charset="0"/>
              </a:rPr>
              <a:t>Als iemand uit onwetendheid een fout maakt en het gaat om iets belangrijks, dan is het goed om hem daar voorzichtig op te wijzen als je alleen met hem bent.</a:t>
            </a:r>
          </a:p>
          <a:p>
            <a:endParaRPr lang="nl-NL" sz="2800" i="1" dirty="0">
              <a:solidFill>
                <a:srgbClr val="0070C0"/>
              </a:solidFill>
              <a:latin typeface="Bodoni MT" panose="02070603080606020203" pitchFamily="18" charset="0"/>
            </a:endParaRPr>
          </a:p>
          <a:p>
            <a:r>
              <a:rPr lang="nl-NL" sz="2800" dirty="0">
                <a:solidFill>
                  <a:srgbClr val="FF0000"/>
                </a:solidFill>
              </a:rPr>
              <a:t>Waarom moet je wachten tot jullie alleen zijn?</a:t>
            </a:r>
          </a:p>
          <a:p>
            <a:endParaRPr lang="nl-NL" sz="2800" dirty="0">
              <a:solidFill>
                <a:srgbClr val="FF0000"/>
              </a:solidFill>
            </a:endParaRPr>
          </a:p>
          <a:p>
            <a:endParaRPr lang="nl-NL" sz="2800" i="1" dirty="0">
              <a:solidFill>
                <a:srgbClr val="0070C0"/>
              </a:solidFill>
              <a:latin typeface="Bodoni MT" panose="02070603080606020203" pitchFamily="18" charset="0"/>
            </a:endParaRPr>
          </a:p>
        </p:txBody>
      </p:sp>
      <p:sp>
        <p:nvSpPr>
          <p:cNvPr id="4" name="Tijdelijke aanduiding voor dianummer 3"/>
          <p:cNvSpPr>
            <a:spLocks noGrp="1"/>
          </p:cNvSpPr>
          <p:nvPr>
            <p:ph type="sldNum" sz="quarter" idx="12"/>
          </p:nvPr>
        </p:nvSpPr>
        <p:spPr/>
        <p:txBody>
          <a:bodyPr/>
          <a:lstStyle/>
          <a:p>
            <a:fld id="{AFCB61BC-CBBE-4207-9BA0-0B3D018F05D7}" type="slidenum">
              <a:rPr lang="nl-NL" smtClean="0"/>
              <a:pPr/>
              <a:t>16</a:t>
            </a:fld>
            <a:endParaRPr lang="nl-NL"/>
          </a:p>
        </p:txBody>
      </p:sp>
    </p:spTree>
    <p:extLst>
      <p:ext uri="{BB962C8B-B14F-4D97-AF65-F5344CB8AC3E}">
        <p14:creationId xmlns:p14="http://schemas.microsoft.com/office/powerpoint/2010/main" val="3262272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Ik schrik hiervan - Home | Facebook">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6588224" y="4365104"/>
            <a:ext cx="2083182" cy="1981964"/>
          </a:xfrm>
          <a:prstGeom prst="rect">
            <a:avLst/>
          </a:prstGeom>
          <a:noFill/>
          <a:ln>
            <a:noFill/>
          </a:ln>
        </p:spPr>
      </p:pic>
      <p:sp>
        <p:nvSpPr>
          <p:cNvPr id="2" name="Titel 1"/>
          <p:cNvSpPr>
            <a:spLocks noGrp="1"/>
          </p:cNvSpPr>
          <p:nvPr>
            <p:ph type="title"/>
          </p:nvPr>
        </p:nvSpPr>
        <p:spPr>
          <a:xfrm>
            <a:off x="1043490" y="620688"/>
            <a:ext cx="7024744" cy="792088"/>
          </a:xfrm>
        </p:spPr>
        <p:txBody>
          <a:bodyPr>
            <a:normAutofit/>
          </a:bodyPr>
          <a:lstStyle/>
          <a:p>
            <a:r>
              <a:rPr lang="nl-NL" dirty="0"/>
              <a:t>Zeggen ? Of liever niet ?</a:t>
            </a:r>
          </a:p>
        </p:txBody>
      </p:sp>
      <p:sp>
        <p:nvSpPr>
          <p:cNvPr id="3" name="Tijdelijke aanduiding voor inhoud 2"/>
          <p:cNvSpPr>
            <a:spLocks noGrp="1"/>
          </p:cNvSpPr>
          <p:nvPr>
            <p:ph idx="1"/>
          </p:nvPr>
        </p:nvSpPr>
        <p:spPr>
          <a:xfrm>
            <a:off x="457200" y="1052736"/>
            <a:ext cx="8229600" cy="5472608"/>
          </a:xfrm>
        </p:spPr>
        <p:txBody>
          <a:bodyPr>
            <a:normAutofit fontScale="92500" lnSpcReduction="10000"/>
          </a:bodyPr>
          <a:lstStyle/>
          <a:p>
            <a:endParaRPr lang="nl-NL" sz="3200" dirty="0">
              <a:solidFill>
                <a:srgbClr val="FF0000"/>
              </a:solidFill>
            </a:endParaRPr>
          </a:p>
          <a:p>
            <a:r>
              <a:rPr lang="nl-NL" dirty="0">
                <a:solidFill>
                  <a:schemeClr val="tx1"/>
                </a:solidFill>
              </a:rPr>
              <a:t>Er is een klasgenoot die in de pauze steeds met volle mond praat en erg vies smakt.</a:t>
            </a:r>
          </a:p>
          <a:p>
            <a:r>
              <a:rPr lang="nl-NL" dirty="0">
                <a:solidFill>
                  <a:srgbClr val="FF0000"/>
                </a:solidFill>
              </a:rPr>
              <a:t> Wie zou er iets van zeggen ? Waarom ? </a:t>
            </a:r>
          </a:p>
          <a:p>
            <a:r>
              <a:rPr lang="nl-NL" dirty="0">
                <a:solidFill>
                  <a:srgbClr val="FF0000"/>
                </a:solidFill>
              </a:rPr>
              <a:t> Hoe zou je dat zeggen ?</a:t>
            </a:r>
          </a:p>
          <a:p>
            <a:endParaRPr lang="nl-NL" dirty="0">
              <a:solidFill>
                <a:srgbClr val="FF0000"/>
              </a:solidFill>
            </a:endParaRPr>
          </a:p>
          <a:p>
            <a:pPr lvl="0"/>
            <a:r>
              <a:rPr lang="nl-NL" dirty="0">
                <a:solidFill>
                  <a:schemeClr val="tx1"/>
                </a:solidFill>
              </a:rPr>
              <a:t>Een klasgenoot merkt dat ze raar doen in zijn/haar buurt, en eist dat je zegt wat er aan de hand is. Jij weet dat ze zeggen dat hij/zij stinkt. Dat vind je zelf ook, maar da’s wel heel rot om te zeggen.</a:t>
            </a:r>
          </a:p>
          <a:p>
            <a:pPr lvl="0"/>
            <a:r>
              <a:rPr lang="nl-NL" dirty="0">
                <a:solidFill>
                  <a:srgbClr val="FF0000"/>
                </a:solidFill>
              </a:rPr>
              <a:t>Wie zou er zeggen: ‘je stinkt nogal’?</a:t>
            </a:r>
          </a:p>
          <a:p>
            <a:pPr lvl="0"/>
            <a:r>
              <a:rPr lang="nl-NL" dirty="0">
                <a:solidFill>
                  <a:srgbClr val="FF0000"/>
                </a:solidFill>
              </a:rPr>
              <a:t>Wie zou er zeggen ; ‘geen idee’…</a:t>
            </a:r>
          </a:p>
          <a:p>
            <a:pPr lvl="0"/>
            <a:r>
              <a:rPr lang="nl-NL" dirty="0">
                <a:solidFill>
                  <a:srgbClr val="FF0000"/>
                </a:solidFill>
              </a:rPr>
              <a:t>Wie zou er iets anders zeggen of doen….</a:t>
            </a:r>
          </a:p>
          <a:p>
            <a:pPr lvl="0"/>
            <a:r>
              <a:rPr lang="nl-NL" dirty="0">
                <a:solidFill>
                  <a:srgbClr val="FF0000"/>
                </a:solidFill>
              </a:rPr>
              <a:t>Wat is het beste ? Voor wie is dat het beste ?</a:t>
            </a:r>
          </a:p>
          <a:p>
            <a:pPr lvl="0"/>
            <a:endParaRPr lang="nl-NL" sz="2000" dirty="0">
              <a:solidFill>
                <a:srgbClr val="FF0000"/>
              </a:solidFill>
            </a:endParaRPr>
          </a:p>
          <a:p>
            <a:pPr lvl="0"/>
            <a:endParaRPr lang="nl-NL" dirty="0">
              <a:solidFill>
                <a:srgbClr val="FF0000"/>
              </a:solidFill>
            </a:endParaRPr>
          </a:p>
          <a:p>
            <a:endParaRPr lang="nl-NL" sz="2800" i="1" dirty="0">
              <a:solidFill>
                <a:srgbClr val="0070C0"/>
              </a:solidFill>
              <a:latin typeface="Bodoni MT" panose="02070603080606020203" pitchFamily="18" charset="0"/>
            </a:endParaRPr>
          </a:p>
        </p:txBody>
      </p:sp>
      <p:sp>
        <p:nvSpPr>
          <p:cNvPr id="5" name="Tijdelijke aanduiding voor dianummer 4"/>
          <p:cNvSpPr>
            <a:spLocks noGrp="1"/>
          </p:cNvSpPr>
          <p:nvPr>
            <p:ph type="sldNum" sz="quarter" idx="12"/>
          </p:nvPr>
        </p:nvSpPr>
        <p:spPr/>
        <p:txBody>
          <a:bodyPr/>
          <a:lstStyle/>
          <a:p>
            <a:fld id="{AFCB61BC-CBBE-4207-9BA0-0B3D018F05D7}" type="slidenum">
              <a:rPr lang="nl-NL" smtClean="0"/>
              <a:pPr/>
              <a:t>17</a:t>
            </a:fld>
            <a:endParaRPr lang="nl-NL"/>
          </a:p>
        </p:txBody>
      </p:sp>
    </p:spTree>
    <p:extLst>
      <p:ext uri="{BB962C8B-B14F-4D97-AF65-F5344CB8AC3E}">
        <p14:creationId xmlns:p14="http://schemas.microsoft.com/office/powerpoint/2010/main" val="755526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548680"/>
            <a:ext cx="8625136" cy="1008112"/>
          </a:xfrm>
        </p:spPr>
        <p:txBody>
          <a:bodyPr>
            <a:normAutofit fontScale="90000"/>
          </a:bodyPr>
          <a:lstStyle/>
          <a:p>
            <a:br>
              <a:rPr lang="nl-NL" sz="8900" dirty="0"/>
            </a:br>
            <a:br>
              <a:rPr lang="nl-NL" sz="8900" dirty="0"/>
            </a:br>
            <a:br>
              <a:rPr lang="nl-NL" sz="8900" dirty="0"/>
            </a:br>
            <a:br>
              <a:rPr lang="nl-NL" dirty="0"/>
            </a:br>
            <a:r>
              <a:rPr lang="nl-NL" dirty="0"/>
              <a:t>	</a:t>
            </a:r>
            <a:r>
              <a:rPr lang="nl-NL" sz="6700" dirty="0" err="1"/>
              <a:t>Jabbertalk</a:t>
            </a:r>
            <a:endParaRPr lang="nl-NL" dirty="0"/>
          </a:p>
        </p:txBody>
      </p:sp>
      <p:sp>
        <p:nvSpPr>
          <p:cNvPr id="3" name="Tijdelijke aanduiding voor inhoud 2"/>
          <p:cNvSpPr>
            <a:spLocks noGrp="1"/>
          </p:cNvSpPr>
          <p:nvPr>
            <p:ph idx="1"/>
          </p:nvPr>
        </p:nvSpPr>
        <p:spPr>
          <a:xfrm>
            <a:off x="827584" y="1628800"/>
            <a:ext cx="7488832" cy="4680520"/>
          </a:xfrm>
        </p:spPr>
        <p:txBody>
          <a:bodyPr>
            <a:noAutofit/>
          </a:bodyPr>
          <a:lstStyle/>
          <a:p>
            <a:r>
              <a:rPr lang="nl-NL" sz="1800" dirty="0"/>
              <a:t>Bij een gesprek zijn niet alleen de woorden belangrijk, maar ook je houding, de klank van je stem, de snelheid waarmee je praat en de tijd die je een ander geeft om te antwoorden.</a:t>
            </a:r>
          </a:p>
          <a:p>
            <a:endParaRPr lang="nl-NL" sz="1800" dirty="0"/>
          </a:p>
          <a:p>
            <a:r>
              <a:rPr lang="nl-NL" sz="1800" dirty="0"/>
              <a:t>Sterker nog: het “non-verbale” is soms krachtiger dan de woorden! Probeer maar uit:</a:t>
            </a:r>
            <a:endParaRPr lang="nl-NL" sz="1800" dirty="0">
              <a:solidFill>
                <a:srgbClr val="FFC000"/>
              </a:solidFill>
            </a:endParaRPr>
          </a:p>
          <a:p>
            <a:endParaRPr lang="nl-NL" sz="1800" dirty="0"/>
          </a:p>
        </p:txBody>
      </p:sp>
      <p:pic>
        <p:nvPicPr>
          <p:cNvPr id="4" name="Afbeelding 3" descr="Leiderschap, persoonlijke effectiviteit, teamontwikkeling? | Leiderschap,  Lichaamstaal, Persoonlijke ontwikkeling">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1835696" y="3645024"/>
            <a:ext cx="4695190" cy="2424430"/>
          </a:xfrm>
          <a:prstGeom prst="rect">
            <a:avLst/>
          </a:prstGeom>
          <a:noFill/>
          <a:ln>
            <a:noFill/>
          </a:ln>
        </p:spPr>
      </p:pic>
      <p:sp>
        <p:nvSpPr>
          <p:cNvPr id="5" name="Tijdelijke aanduiding voor dianummer 4"/>
          <p:cNvSpPr>
            <a:spLocks noGrp="1"/>
          </p:cNvSpPr>
          <p:nvPr>
            <p:ph type="sldNum" sz="quarter" idx="12"/>
          </p:nvPr>
        </p:nvSpPr>
        <p:spPr/>
        <p:txBody>
          <a:bodyPr/>
          <a:lstStyle/>
          <a:p>
            <a:fld id="{AFCB61BC-CBBE-4207-9BA0-0B3D018F05D7}" type="slidenum">
              <a:rPr lang="nl-NL" smtClean="0"/>
              <a:pPr/>
              <a:t>18</a:t>
            </a:fld>
            <a:endParaRPr lang="nl-NL"/>
          </a:p>
        </p:txBody>
      </p:sp>
    </p:spTree>
    <p:extLst>
      <p:ext uri="{BB962C8B-B14F-4D97-AF65-F5344CB8AC3E}">
        <p14:creationId xmlns:p14="http://schemas.microsoft.com/office/powerpoint/2010/main" val="1656753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548680"/>
            <a:ext cx="8625136" cy="1008112"/>
          </a:xfrm>
        </p:spPr>
        <p:txBody>
          <a:bodyPr>
            <a:normAutofit fontScale="90000"/>
          </a:bodyPr>
          <a:lstStyle/>
          <a:p>
            <a:br>
              <a:rPr lang="nl-NL" sz="8900" dirty="0"/>
            </a:br>
            <a:br>
              <a:rPr lang="nl-NL" sz="8900" dirty="0"/>
            </a:br>
            <a:br>
              <a:rPr lang="nl-NL" sz="8900" dirty="0"/>
            </a:br>
            <a:br>
              <a:rPr lang="nl-NL" dirty="0"/>
            </a:br>
            <a:r>
              <a:rPr lang="nl-NL" dirty="0"/>
              <a:t>	</a:t>
            </a:r>
            <a:r>
              <a:rPr lang="nl-NL" sz="6700" dirty="0" err="1"/>
              <a:t>Jabbertalk</a:t>
            </a:r>
            <a:endParaRPr lang="nl-NL" dirty="0"/>
          </a:p>
        </p:txBody>
      </p:sp>
      <p:sp>
        <p:nvSpPr>
          <p:cNvPr id="3" name="Tijdelijke aanduiding voor inhoud 2"/>
          <p:cNvSpPr>
            <a:spLocks noGrp="1"/>
          </p:cNvSpPr>
          <p:nvPr>
            <p:ph idx="1"/>
          </p:nvPr>
        </p:nvSpPr>
        <p:spPr>
          <a:xfrm>
            <a:off x="827584" y="1412776"/>
            <a:ext cx="7488832" cy="4824536"/>
          </a:xfrm>
        </p:spPr>
        <p:txBody>
          <a:bodyPr>
            <a:noAutofit/>
          </a:bodyPr>
          <a:lstStyle/>
          <a:p>
            <a:endParaRPr lang="nl-NL" sz="1800" dirty="0"/>
          </a:p>
          <a:p>
            <a:pPr marL="68580" indent="0">
              <a:buNone/>
            </a:pPr>
            <a:r>
              <a:rPr lang="nl-NL" sz="1800" dirty="0">
                <a:solidFill>
                  <a:schemeClr val="tx1"/>
                </a:solidFill>
              </a:rPr>
              <a:t>We gaan het oefenen met een rollenspel, waarbij je geen echte woorden gebruikt, maar ‘</a:t>
            </a:r>
            <a:r>
              <a:rPr lang="nl-NL" sz="1800" dirty="0" err="1">
                <a:solidFill>
                  <a:schemeClr val="tx1"/>
                </a:solidFill>
              </a:rPr>
              <a:t>jabbertalk</a:t>
            </a:r>
            <a:r>
              <a:rPr lang="nl-NL" sz="1800" dirty="0">
                <a:solidFill>
                  <a:schemeClr val="tx1"/>
                </a:solidFill>
              </a:rPr>
              <a:t>’.  </a:t>
            </a:r>
            <a:r>
              <a:rPr lang="nl-NL" sz="1400" dirty="0">
                <a:solidFill>
                  <a:srgbClr val="7030A0"/>
                </a:solidFill>
              </a:rPr>
              <a:t>Je eigen fantasietaal</a:t>
            </a:r>
          </a:p>
          <a:p>
            <a:pPr marL="68580" indent="0">
              <a:buNone/>
            </a:pPr>
            <a:endParaRPr lang="nl-NL" sz="1800" dirty="0">
              <a:solidFill>
                <a:srgbClr val="FF0000"/>
              </a:solidFill>
            </a:endParaRPr>
          </a:p>
          <a:p>
            <a:pPr marL="68580" indent="0">
              <a:buNone/>
            </a:pPr>
            <a:r>
              <a:rPr lang="nl-NL" sz="1800" dirty="0">
                <a:solidFill>
                  <a:schemeClr val="tx1"/>
                </a:solidFill>
              </a:rPr>
              <a:t>Met de klank van je stem en je gezicht en je lichaamshouding kun je ook veel uitdrukken, liefde, ongeduld, angst of boosheid.</a:t>
            </a:r>
          </a:p>
          <a:p>
            <a:pPr marL="68580" indent="0">
              <a:buNone/>
            </a:pPr>
            <a:endParaRPr lang="nl-NL" sz="1800" dirty="0">
              <a:solidFill>
                <a:srgbClr val="FF0000"/>
              </a:solidFill>
            </a:endParaRPr>
          </a:p>
          <a:p>
            <a:pPr marL="68580" indent="0">
              <a:buNone/>
            </a:pPr>
            <a:r>
              <a:rPr lang="nl-NL" sz="1800" dirty="0">
                <a:solidFill>
                  <a:srgbClr val="FF0000"/>
                </a:solidFill>
              </a:rPr>
              <a:t>Twee mensen gaan dit doen, met een (geheime) opdracht. </a:t>
            </a:r>
          </a:p>
          <a:p>
            <a:pPr marL="68580" indent="0">
              <a:buNone/>
            </a:pPr>
            <a:r>
              <a:rPr lang="nl-NL" sz="1200" dirty="0">
                <a:solidFill>
                  <a:srgbClr val="7030A0"/>
                </a:solidFill>
              </a:rPr>
              <a:t>( In opdracht van de leerkracht die ze dat influistert.  leerkracht: zie volgende sheet)</a:t>
            </a:r>
            <a:endParaRPr lang="nl-NL" sz="1800" dirty="0">
              <a:solidFill>
                <a:srgbClr val="FF0000"/>
              </a:solidFill>
            </a:endParaRPr>
          </a:p>
          <a:p>
            <a:pPr marL="68580" indent="0">
              <a:buNone/>
            </a:pPr>
            <a:endParaRPr lang="nl-NL" sz="1800" dirty="0">
              <a:solidFill>
                <a:srgbClr val="FF0000"/>
              </a:solidFill>
            </a:endParaRPr>
          </a:p>
          <a:p>
            <a:pPr marL="68580" indent="0">
              <a:buNone/>
            </a:pPr>
            <a:r>
              <a:rPr lang="nl-NL" sz="1800" dirty="0">
                <a:solidFill>
                  <a:srgbClr val="FF0000"/>
                </a:solidFill>
              </a:rPr>
              <a:t>De groep gaat na afloop zeggen wat voor gesprek dit was, een onderhandeling, een ruzie, verkering vragen ?</a:t>
            </a:r>
          </a:p>
          <a:p>
            <a:pPr marL="68580" indent="0">
              <a:buNone/>
            </a:pPr>
            <a:endParaRPr lang="nl-NL" sz="1800" dirty="0">
              <a:solidFill>
                <a:srgbClr val="FF0000"/>
              </a:solidFill>
            </a:endParaRPr>
          </a:p>
          <a:p>
            <a:pPr marL="68580" indent="0">
              <a:buNone/>
            </a:pPr>
            <a:r>
              <a:rPr lang="nl-NL" sz="1800" dirty="0">
                <a:solidFill>
                  <a:srgbClr val="FF0000"/>
                </a:solidFill>
              </a:rPr>
              <a:t>Hoe zag je dat, en hoe hoorde je dat ?</a:t>
            </a:r>
          </a:p>
          <a:p>
            <a:pPr marL="68580" indent="0">
              <a:buNone/>
            </a:pPr>
            <a:r>
              <a:rPr lang="nl-NL" sz="1800" dirty="0">
                <a:solidFill>
                  <a:srgbClr val="FF0000"/>
                </a:solidFill>
              </a:rPr>
              <a:t>Welke emoties heb je gezien en gehoord ?</a:t>
            </a:r>
          </a:p>
        </p:txBody>
      </p:sp>
      <p:sp>
        <p:nvSpPr>
          <p:cNvPr id="4" name="Tijdelijke aanduiding voor dianummer 3"/>
          <p:cNvSpPr>
            <a:spLocks noGrp="1"/>
          </p:cNvSpPr>
          <p:nvPr>
            <p:ph type="sldNum" sz="quarter" idx="12"/>
          </p:nvPr>
        </p:nvSpPr>
        <p:spPr/>
        <p:txBody>
          <a:bodyPr/>
          <a:lstStyle/>
          <a:p>
            <a:fld id="{AFCB61BC-CBBE-4207-9BA0-0B3D018F05D7}" type="slidenum">
              <a:rPr lang="nl-NL" smtClean="0"/>
              <a:pPr/>
              <a:t>19</a:t>
            </a:fld>
            <a:endParaRPr lang="nl-NL"/>
          </a:p>
        </p:txBody>
      </p:sp>
    </p:spTree>
    <p:extLst>
      <p:ext uri="{BB962C8B-B14F-4D97-AF65-F5344CB8AC3E}">
        <p14:creationId xmlns:p14="http://schemas.microsoft.com/office/powerpoint/2010/main" val="2795799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608" y="404664"/>
            <a:ext cx="7024744" cy="1224136"/>
          </a:xfrm>
        </p:spPr>
        <p:txBody>
          <a:bodyPr/>
          <a:lstStyle/>
          <a:p>
            <a:r>
              <a:rPr lang="nl-NL" dirty="0"/>
              <a:t> </a:t>
            </a:r>
            <a:r>
              <a:rPr lang="nl-NL" dirty="0" err="1"/>
              <a:t>Jabbertalk</a:t>
            </a:r>
            <a:r>
              <a:rPr lang="nl-NL" dirty="0"/>
              <a:t> situaties….</a:t>
            </a:r>
          </a:p>
        </p:txBody>
      </p:sp>
      <p:sp>
        <p:nvSpPr>
          <p:cNvPr id="3" name="Tijdelijke aanduiding voor inhoud 2"/>
          <p:cNvSpPr>
            <a:spLocks noGrp="1"/>
          </p:cNvSpPr>
          <p:nvPr>
            <p:ph idx="1"/>
          </p:nvPr>
        </p:nvSpPr>
        <p:spPr>
          <a:xfrm>
            <a:off x="611560" y="1700808"/>
            <a:ext cx="8136904" cy="4608512"/>
          </a:xfrm>
        </p:spPr>
        <p:txBody>
          <a:bodyPr/>
          <a:lstStyle/>
          <a:p>
            <a:r>
              <a:rPr lang="nl-NL" sz="1600" dirty="0">
                <a:solidFill>
                  <a:srgbClr val="7030A0"/>
                </a:solidFill>
              </a:rPr>
              <a:t>A: Iemand heeft een nieuwe trui gekregen en vraagt heel blij: vind je hem mooi ? De ander vindt het echt een lelijke kinderachtige trui en zegt dat ook</a:t>
            </a:r>
          </a:p>
          <a:p>
            <a:pPr marL="68580" indent="0">
              <a:buNone/>
            </a:pPr>
            <a:endParaRPr lang="nl-NL" sz="1600" dirty="0">
              <a:solidFill>
                <a:srgbClr val="7030A0"/>
              </a:solidFill>
            </a:endParaRPr>
          </a:p>
          <a:p>
            <a:r>
              <a:rPr lang="nl-NL" sz="1600" dirty="0">
                <a:solidFill>
                  <a:srgbClr val="7030A0"/>
                </a:solidFill>
              </a:rPr>
              <a:t>B: Het voetbalteam heeft net verloren, één van de spelers/ speelsters geeft een ander de schuld. Die vindt het onzin en wordt boos.</a:t>
            </a:r>
          </a:p>
          <a:p>
            <a:endParaRPr lang="nl-NL" sz="1600" dirty="0">
              <a:solidFill>
                <a:srgbClr val="7030A0"/>
              </a:solidFill>
            </a:endParaRPr>
          </a:p>
          <a:p>
            <a:r>
              <a:rPr lang="nl-NL" sz="1600" dirty="0">
                <a:solidFill>
                  <a:srgbClr val="7030A0"/>
                </a:solidFill>
              </a:rPr>
              <a:t>C: de één wil binnen gamen, het is een nieuwe game! De ander wil buiten voetballen. Het is heel mooi weer !</a:t>
            </a:r>
          </a:p>
          <a:p>
            <a:endParaRPr lang="nl-NL" sz="1600" dirty="0">
              <a:solidFill>
                <a:srgbClr val="7030A0"/>
              </a:solidFill>
            </a:endParaRPr>
          </a:p>
          <a:p>
            <a:endParaRPr lang="nl-NL" sz="1600" dirty="0">
              <a:solidFill>
                <a:srgbClr val="7030A0"/>
              </a:solidFill>
            </a:endParaRPr>
          </a:p>
          <a:p>
            <a:endParaRPr lang="nl-NL" dirty="0">
              <a:solidFill>
                <a:srgbClr val="7030A0"/>
              </a:solidFill>
            </a:endParaRPr>
          </a:p>
        </p:txBody>
      </p:sp>
      <p:pic>
        <p:nvPicPr>
          <p:cNvPr id="5" name="Afbeelding 4" descr="WERKVORM Theatrale dialoog · Musework">
            <a:hlinkClick r:id="rId2" tgtFrame="&quot;_blank&quo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3848" y="4581128"/>
            <a:ext cx="2448272" cy="1938536"/>
          </a:xfrm>
          <a:prstGeom prst="rect">
            <a:avLst/>
          </a:prstGeom>
          <a:noFill/>
          <a:ln>
            <a:noFill/>
          </a:ln>
        </p:spPr>
      </p:pic>
      <p:sp>
        <p:nvSpPr>
          <p:cNvPr id="6" name="Tijdelijke aanduiding voor dianummer 5"/>
          <p:cNvSpPr>
            <a:spLocks noGrp="1"/>
          </p:cNvSpPr>
          <p:nvPr>
            <p:ph type="sldNum" sz="quarter" idx="12"/>
          </p:nvPr>
        </p:nvSpPr>
        <p:spPr/>
        <p:txBody>
          <a:bodyPr/>
          <a:lstStyle/>
          <a:p>
            <a:fld id="{AFCB61BC-CBBE-4207-9BA0-0B3D018F05D7}" type="slidenum">
              <a:rPr lang="nl-NL" smtClean="0"/>
              <a:pPr/>
              <a:t>20</a:t>
            </a:fld>
            <a:endParaRPr lang="nl-NL"/>
          </a:p>
        </p:txBody>
      </p:sp>
    </p:spTree>
    <p:extLst>
      <p:ext uri="{BB962C8B-B14F-4D97-AF65-F5344CB8AC3E}">
        <p14:creationId xmlns:p14="http://schemas.microsoft.com/office/powerpoint/2010/main" val="956633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itel 1"/>
          <p:cNvSpPr>
            <a:spLocks noGrp="1"/>
          </p:cNvSpPr>
          <p:nvPr>
            <p:ph type="title"/>
          </p:nvPr>
        </p:nvSpPr>
        <p:spPr>
          <a:xfrm>
            <a:off x="1116013" y="404813"/>
            <a:ext cx="6808787" cy="863947"/>
          </a:xfrm>
        </p:spPr>
        <p:txBody>
          <a:bodyPr>
            <a:noAutofit/>
          </a:bodyPr>
          <a:lstStyle/>
          <a:p>
            <a:r>
              <a:rPr lang="nl-NL" altLang="nl-NL" sz="4800" dirty="0">
                <a:solidFill>
                  <a:schemeClr val="accent3"/>
                </a:solidFill>
              </a:rPr>
              <a:t>In gesprek</a:t>
            </a:r>
          </a:p>
        </p:txBody>
      </p:sp>
      <p:sp>
        <p:nvSpPr>
          <p:cNvPr id="12291" name="Tijdelijke aanduiding voor inhoud 2"/>
          <p:cNvSpPr>
            <a:spLocks noGrp="1"/>
          </p:cNvSpPr>
          <p:nvPr>
            <p:ph idx="1"/>
          </p:nvPr>
        </p:nvSpPr>
        <p:spPr>
          <a:xfrm>
            <a:off x="755576" y="1124744"/>
            <a:ext cx="7416824" cy="5545931"/>
          </a:xfrm>
        </p:spPr>
        <p:txBody>
          <a:bodyPr>
            <a:normAutofit/>
          </a:bodyPr>
          <a:lstStyle/>
          <a:p>
            <a:pPr marL="69850" indent="0">
              <a:buFont typeface="Wingdings 2" pitchFamily="18" charset="2"/>
              <a:buNone/>
              <a:defRPr/>
            </a:pPr>
            <a:endParaRPr lang="nl-NL" altLang="nl-NL" dirty="0"/>
          </a:p>
          <a:p>
            <a:pPr>
              <a:defRPr/>
            </a:pPr>
            <a:r>
              <a:rPr lang="nl-NL" altLang="nl-NL" dirty="0"/>
              <a:t>Als je met elkaar praat zijn er regels. </a:t>
            </a:r>
          </a:p>
          <a:p>
            <a:pPr>
              <a:defRPr/>
            </a:pPr>
            <a:endParaRPr lang="nl-NL" altLang="nl-NL" dirty="0"/>
          </a:p>
          <a:p>
            <a:pPr>
              <a:defRPr/>
            </a:pPr>
            <a:r>
              <a:rPr lang="nl-NL" altLang="nl-NL" dirty="0"/>
              <a:t>Die zijn niet overal hetzelfde: in sommige culturen is het onbeleefd om iemand dan aan te kijken, bij andere moet dat juist. Of is het “</a:t>
            </a:r>
            <a:r>
              <a:rPr lang="nl-NL" altLang="nl-NL" dirty="0" err="1"/>
              <a:t>not</a:t>
            </a:r>
            <a:r>
              <a:rPr lang="nl-NL" altLang="nl-NL" dirty="0"/>
              <a:t> </a:t>
            </a:r>
            <a:r>
              <a:rPr lang="nl-NL" altLang="nl-NL" dirty="0" err="1"/>
              <a:t>done</a:t>
            </a:r>
            <a:r>
              <a:rPr lang="nl-NL" altLang="nl-NL" dirty="0"/>
              <a:t>” om een oudere tegen te spreken.</a:t>
            </a:r>
            <a:endParaRPr lang="nl-NL" altLang="nl-NL" sz="3800" dirty="0"/>
          </a:p>
          <a:p>
            <a:pPr marL="68580" indent="0">
              <a:buNone/>
              <a:defRPr/>
            </a:pPr>
            <a:endParaRPr lang="nl-NL" altLang="nl-NL" dirty="0">
              <a:solidFill>
                <a:schemeClr val="tx1"/>
              </a:solidFill>
            </a:endParaRPr>
          </a:p>
          <a:p>
            <a:pPr marL="68580" indent="0">
              <a:buNone/>
              <a:defRPr/>
            </a:pPr>
            <a:r>
              <a:rPr lang="nl-NL" altLang="nl-NL" dirty="0">
                <a:solidFill>
                  <a:schemeClr val="tx1"/>
                </a:solidFill>
              </a:rPr>
              <a:t>Wat is er belangrijk als je met elkaar  praat?  </a:t>
            </a:r>
          </a:p>
          <a:p>
            <a:pPr marL="0" indent="0">
              <a:buNone/>
              <a:defRPr/>
            </a:pPr>
            <a:r>
              <a:rPr lang="nl-NL" altLang="nl-NL" dirty="0">
                <a:solidFill>
                  <a:srgbClr val="FF0000"/>
                </a:solidFill>
              </a:rPr>
              <a:t>    	Noem samen zo veel mogelijk dingen </a:t>
            </a:r>
          </a:p>
          <a:p>
            <a:pPr marL="0" indent="0">
              <a:buNone/>
              <a:defRPr/>
            </a:pPr>
            <a:r>
              <a:rPr lang="nl-NL" altLang="nl-NL" dirty="0">
                <a:solidFill>
                  <a:srgbClr val="FF0000"/>
                </a:solidFill>
              </a:rPr>
              <a:t>	Vertel waarom ze belangrijk zijn..            </a:t>
            </a:r>
          </a:p>
          <a:p>
            <a:pPr marL="69850" indent="0">
              <a:buFont typeface="Wingdings 2" pitchFamily="18" charset="2"/>
              <a:buNone/>
              <a:defRPr/>
            </a:pPr>
            <a:endParaRPr lang="nl-NL" altLang="nl-NL" dirty="0"/>
          </a:p>
          <a:p>
            <a:pPr>
              <a:defRPr/>
            </a:pPr>
            <a:endParaRPr lang="nl-NL" altLang="nl-NL" dirty="0">
              <a:solidFill>
                <a:srgbClr val="FF0000"/>
              </a:solidFill>
            </a:endParaRPr>
          </a:p>
        </p:txBody>
      </p:sp>
      <p:sp>
        <p:nvSpPr>
          <p:cNvPr id="35843" name="Tijdelijke aanduiding voor dianumm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76000"/>
              <a:buFont typeface="Wingdings 2" pitchFamily="18" charset="2"/>
              <a:buChar char=""/>
              <a:defRPr sz="2400">
                <a:solidFill>
                  <a:schemeClr val="tx2"/>
                </a:solidFill>
                <a:latin typeface="Century Gothic" pitchFamily="34" charset="0"/>
              </a:defRPr>
            </a:lvl1pPr>
            <a:lvl2pPr marL="742950" indent="-285750" eaLnBrk="0" hangingPunct="0">
              <a:spcBef>
                <a:spcPct val="20000"/>
              </a:spcBef>
              <a:buClr>
                <a:schemeClr val="accent1"/>
              </a:buClr>
              <a:buSzPct val="76000"/>
              <a:buFont typeface="Wingdings 2" pitchFamily="18" charset="2"/>
              <a:buChar char=""/>
              <a:defRPr sz="2200">
                <a:solidFill>
                  <a:schemeClr val="tx2"/>
                </a:solidFill>
                <a:latin typeface="Century Gothic" pitchFamily="34" charset="0"/>
              </a:defRPr>
            </a:lvl2pPr>
            <a:lvl3pPr marL="1143000" indent="-228600" eaLnBrk="0" hangingPunct="0">
              <a:spcBef>
                <a:spcPct val="20000"/>
              </a:spcBef>
              <a:buClr>
                <a:schemeClr val="accent1"/>
              </a:buClr>
              <a:buSzPct val="76000"/>
              <a:buFont typeface="Wingdings 2" pitchFamily="18" charset="2"/>
              <a:buChar char=""/>
              <a:defRPr sz="2000">
                <a:solidFill>
                  <a:schemeClr val="tx2"/>
                </a:solidFill>
                <a:latin typeface="Century Gothic" pitchFamily="34" charset="0"/>
              </a:defRPr>
            </a:lvl3pPr>
            <a:lvl4pPr marL="1600200" indent="-228600" eaLnBrk="0" hangingPunct="0">
              <a:spcBef>
                <a:spcPct val="20000"/>
              </a:spcBef>
              <a:buClr>
                <a:schemeClr val="accent1"/>
              </a:buClr>
              <a:buSzPct val="76000"/>
              <a:buFont typeface="Wingdings 2" pitchFamily="18" charset="2"/>
              <a:buChar char=""/>
              <a:defRPr>
                <a:solidFill>
                  <a:schemeClr val="tx2"/>
                </a:solidFill>
                <a:latin typeface="Century Gothic" pitchFamily="34" charset="0"/>
              </a:defRPr>
            </a:lvl4pPr>
            <a:lvl5pPr marL="2057400" indent="-228600" eaLnBrk="0" hangingPunct="0">
              <a:spcBef>
                <a:spcPct val="20000"/>
              </a:spcBef>
              <a:buClr>
                <a:schemeClr val="accent1"/>
              </a:buClr>
              <a:buSzPct val="76000"/>
              <a:buFont typeface="Wingdings 2" pitchFamily="18" charset="2"/>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9pPr>
          </a:lstStyle>
          <a:p>
            <a:pPr eaLnBrk="1" hangingPunct="1">
              <a:spcBef>
                <a:spcPct val="0"/>
              </a:spcBef>
              <a:buClrTx/>
              <a:buSzTx/>
              <a:buFontTx/>
              <a:buNone/>
            </a:pPr>
            <a:fld id="{C7573B14-15A0-4446-8AD6-A181F77AB427}" type="slidenum">
              <a:rPr lang="en-US" altLang="nl-NL" sz="1200" smtClean="0">
                <a:solidFill>
                  <a:srgbClr val="FEFEFE"/>
                </a:solidFill>
                <a:latin typeface="Arial" charset="0"/>
              </a:rPr>
              <a:pPr eaLnBrk="1" hangingPunct="1">
                <a:spcBef>
                  <a:spcPct val="0"/>
                </a:spcBef>
                <a:buClrTx/>
                <a:buSzTx/>
                <a:buFontTx/>
                <a:buNone/>
              </a:pPr>
              <a:t>21</a:t>
            </a:fld>
            <a:endParaRPr lang="en-US" altLang="nl-NL" sz="1200">
              <a:solidFill>
                <a:srgbClr val="FEFEFE"/>
              </a:solidFill>
              <a:latin typeface="Arial" charset="0"/>
            </a:endParaRPr>
          </a:p>
        </p:txBody>
      </p:sp>
      <p:pic>
        <p:nvPicPr>
          <p:cNvPr id="5" name="Afbeelding 4" descr="Een goed gesprek met elkaar en met MS">
            <a:hlinkClick r:id="rId3" tgtFrame="&quot;_blank&quot;"/>
          </p:cNvPr>
          <p:cNvPicPr/>
          <p:nvPr/>
        </p:nvPicPr>
        <p:blipFill>
          <a:blip r:embed="rId4">
            <a:extLst>
              <a:ext uri="{28A0092B-C50C-407E-A947-70E740481C1C}">
                <a14:useLocalDpi xmlns:a14="http://schemas.microsoft.com/office/drawing/2010/main" val="0"/>
              </a:ext>
            </a:extLst>
          </a:blip>
          <a:srcRect/>
          <a:stretch>
            <a:fillRect/>
          </a:stretch>
        </p:blipFill>
        <p:spPr bwMode="auto">
          <a:xfrm>
            <a:off x="6948265" y="0"/>
            <a:ext cx="2195736" cy="2060848"/>
          </a:xfrm>
          <a:prstGeom prst="rect">
            <a:avLst/>
          </a:prstGeom>
          <a:noFill/>
          <a:ln>
            <a:noFill/>
          </a:ln>
        </p:spPr>
      </p:pic>
    </p:spTree>
    <p:extLst>
      <p:ext uri="{BB962C8B-B14F-4D97-AF65-F5344CB8AC3E}">
        <p14:creationId xmlns:p14="http://schemas.microsoft.com/office/powerpoint/2010/main" val="35157516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el 1"/>
          <p:cNvSpPr>
            <a:spLocks noGrp="1"/>
          </p:cNvSpPr>
          <p:nvPr>
            <p:ph type="title"/>
          </p:nvPr>
        </p:nvSpPr>
        <p:spPr>
          <a:xfrm>
            <a:off x="1043490" y="476672"/>
            <a:ext cx="7024744" cy="1008112"/>
          </a:xfrm>
        </p:spPr>
        <p:txBody>
          <a:bodyPr>
            <a:normAutofit fontScale="90000"/>
          </a:bodyPr>
          <a:lstStyle/>
          <a:p>
            <a:r>
              <a:rPr lang="nl-NL" altLang="nl-NL" b="1" dirty="0">
                <a:solidFill>
                  <a:schemeClr val="accent1">
                    <a:lumMod val="75000"/>
                  </a:schemeClr>
                </a:solidFill>
              </a:rPr>
              <a:t>Wat vinden jullie belangrijk ?</a:t>
            </a:r>
          </a:p>
        </p:txBody>
      </p:sp>
      <p:sp>
        <p:nvSpPr>
          <p:cNvPr id="31747" name="Tijdelijke aanduiding voor inhoud 2"/>
          <p:cNvSpPr>
            <a:spLocks noGrp="1"/>
          </p:cNvSpPr>
          <p:nvPr>
            <p:ph idx="1"/>
          </p:nvPr>
        </p:nvSpPr>
        <p:spPr>
          <a:xfrm>
            <a:off x="971600" y="1700808"/>
            <a:ext cx="7560840" cy="4444479"/>
          </a:xfrm>
        </p:spPr>
        <p:txBody>
          <a:bodyPr>
            <a:normAutofit fontScale="77500" lnSpcReduction="20000"/>
          </a:bodyPr>
          <a:lstStyle/>
          <a:p>
            <a:r>
              <a:rPr lang="nl-NL" altLang="nl-NL" sz="3600" dirty="0">
                <a:solidFill>
                  <a:srgbClr val="FF0000"/>
                </a:solidFill>
              </a:rPr>
              <a:t>Maak samen met de klas een lijst met alle regels voor een goed gesprek. </a:t>
            </a:r>
          </a:p>
          <a:p>
            <a:endParaRPr lang="nl-NL" altLang="nl-NL" sz="3600" dirty="0">
              <a:solidFill>
                <a:srgbClr val="FF0000"/>
              </a:solidFill>
            </a:endParaRPr>
          </a:p>
          <a:p>
            <a:r>
              <a:rPr lang="nl-NL" altLang="nl-NL" sz="3600" dirty="0">
                <a:solidFill>
                  <a:srgbClr val="FF0000"/>
                </a:solidFill>
              </a:rPr>
              <a:t>Zet de belangrijkste regel bovenaan.</a:t>
            </a:r>
          </a:p>
          <a:p>
            <a:endParaRPr lang="nl-NL" altLang="nl-NL" sz="3600" dirty="0">
              <a:solidFill>
                <a:srgbClr val="FF0000"/>
              </a:solidFill>
            </a:endParaRPr>
          </a:p>
          <a:p>
            <a:r>
              <a:rPr lang="nl-NL" altLang="nl-NL" sz="3600" dirty="0">
                <a:solidFill>
                  <a:srgbClr val="FF0000"/>
                </a:solidFill>
              </a:rPr>
              <a:t>Zorg dat iedereen haar / zijn mening kan geven.</a:t>
            </a:r>
          </a:p>
          <a:p>
            <a:endParaRPr lang="nl-NL" altLang="nl-NL" sz="3600" dirty="0">
              <a:solidFill>
                <a:srgbClr val="FF0000"/>
              </a:solidFill>
            </a:endParaRPr>
          </a:p>
          <a:p>
            <a:r>
              <a:rPr lang="nl-NL" altLang="nl-NL" sz="3600" dirty="0">
                <a:solidFill>
                  <a:srgbClr val="FF0000"/>
                </a:solidFill>
              </a:rPr>
              <a:t>Kijk dan op de volgende sheet om te zien of die lijst het zelfde is…..</a:t>
            </a:r>
          </a:p>
        </p:txBody>
      </p:sp>
      <p:sp>
        <p:nvSpPr>
          <p:cNvPr id="31748" name="Tijdelijke aanduiding voor dianumm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76000"/>
              <a:buFont typeface="Wingdings 2" pitchFamily="18" charset="2"/>
              <a:buChar char=""/>
              <a:defRPr sz="2400">
                <a:solidFill>
                  <a:schemeClr val="tx2"/>
                </a:solidFill>
                <a:latin typeface="Century Gothic" pitchFamily="34" charset="0"/>
              </a:defRPr>
            </a:lvl1pPr>
            <a:lvl2pPr marL="742950" indent="-285750" eaLnBrk="0" hangingPunct="0">
              <a:spcBef>
                <a:spcPct val="20000"/>
              </a:spcBef>
              <a:buClr>
                <a:schemeClr val="accent1"/>
              </a:buClr>
              <a:buSzPct val="76000"/>
              <a:buFont typeface="Wingdings 2" pitchFamily="18" charset="2"/>
              <a:buChar char=""/>
              <a:defRPr sz="2200">
                <a:solidFill>
                  <a:schemeClr val="tx2"/>
                </a:solidFill>
                <a:latin typeface="Century Gothic" pitchFamily="34" charset="0"/>
              </a:defRPr>
            </a:lvl2pPr>
            <a:lvl3pPr marL="1143000" indent="-228600" eaLnBrk="0" hangingPunct="0">
              <a:spcBef>
                <a:spcPct val="20000"/>
              </a:spcBef>
              <a:buClr>
                <a:schemeClr val="accent1"/>
              </a:buClr>
              <a:buSzPct val="76000"/>
              <a:buFont typeface="Wingdings 2" pitchFamily="18" charset="2"/>
              <a:buChar char=""/>
              <a:defRPr sz="2000">
                <a:solidFill>
                  <a:schemeClr val="tx2"/>
                </a:solidFill>
                <a:latin typeface="Century Gothic" pitchFamily="34" charset="0"/>
              </a:defRPr>
            </a:lvl3pPr>
            <a:lvl4pPr marL="1600200" indent="-228600" eaLnBrk="0" hangingPunct="0">
              <a:spcBef>
                <a:spcPct val="20000"/>
              </a:spcBef>
              <a:buClr>
                <a:schemeClr val="accent1"/>
              </a:buClr>
              <a:buSzPct val="76000"/>
              <a:buFont typeface="Wingdings 2" pitchFamily="18" charset="2"/>
              <a:buChar char=""/>
              <a:defRPr>
                <a:solidFill>
                  <a:schemeClr val="tx2"/>
                </a:solidFill>
                <a:latin typeface="Century Gothic" pitchFamily="34" charset="0"/>
              </a:defRPr>
            </a:lvl4pPr>
            <a:lvl5pPr marL="2057400" indent="-228600" eaLnBrk="0" hangingPunct="0">
              <a:spcBef>
                <a:spcPct val="20000"/>
              </a:spcBef>
              <a:buClr>
                <a:schemeClr val="accent1"/>
              </a:buClr>
              <a:buSzPct val="76000"/>
              <a:buFont typeface="Wingdings 2" pitchFamily="18" charset="2"/>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9pPr>
          </a:lstStyle>
          <a:p>
            <a:pPr eaLnBrk="1" hangingPunct="1">
              <a:spcBef>
                <a:spcPct val="0"/>
              </a:spcBef>
              <a:buClrTx/>
              <a:buSzTx/>
              <a:buFontTx/>
              <a:buNone/>
            </a:pPr>
            <a:fld id="{B1A59A88-81F5-4B85-A045-6BB38F45C63B}" type="slidenum">
              <a:rPr lang="en-US" altLang="nl-NL" sz="1200" smtClean="0">
                <a:solidFill>
                  <a:srgbClr val="FEFEFE"/>
                </a:solidFill>
                <a:latin typeface="Arial" charset="0"/>
              </a:rPr>
              <a:pPr eaLnBrk="1" hangingPunct="1">
                <a:spcBef>
                  <a:spcPct val="0"/>
                </a:spcBef>
                <a:buClrTx/>
                <a:buSzTx/>
                <a:buFontTx/>
                <a:buNone/>
              </a:pPr>
              <a:t>22</a:t>
            </a:fld>
            <a:endParaRPr lang="en-US" altLang="nl-NL" sz="1200">
              <a:solidFill>
                <a:srgbClr val="FEFEFE"/>
              </a:solidFill>
              <a:latin typeface="Arial" charset="0"/>
            </a:endParaRPr>
          </a:p>
        </p:txBody>
      </p:sp>
    </p:spTree>
    <p:extLst>
      <p:ext uri="{BB962C8B-B14F-4D97-AF65-F5344CB8AC3E}">
        <p14:creationId xmlns:p14="http://schemas.microsoft.com/office/powerpoint/2010/main" val="3095788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el 1"/>
          <p:cNvSpPr>
            <a:spLocks noGrp="1"/>
          </p:cNvSpPr>
          <p:nvPr>
            <p:ph type="title"/>
          </p:nvPr>
        </p:nvSpPr>
        <p:spPr>
          <a:xfrm>
            <a:off x="684213" y="549274"/>
            <a:ext cx="7383462" cy="935509"/>
          </a:xfrm>
        </p:spPr>
        <p:txBody>
          <a:bodyPr>
            <a:normAutofit fontScale="90000"/>
          </a:bodyPr>
          <a:lstStyle/>
          <a:p>
            <a:br>
              <a:rPr lang="nl-NL" altLang="nl-NL" b="1" dirty="0">
                <a:solidFill>
                  <a:schemeClr val="accent3"/>
                </a:solidFill>
              </a:rPr>
            </a:br>
            <a:r>
              <a:rPr lang="nl-NL" altLang="nl-NL" b="1" dirty="0">
                <a:solidFill>
                  <a:schemeClr val="accent3"/>
                </a:solidFill>
              </a:rPr>
              <a:t>Hebben jullie deze regels al?</a:t>
            </a:r>
          </a:p>
        </p:txBody>
      </p:sp>
      <p:sp>
        <p:nvSpPr>
          <p:cNvPr id="36867" name="Tijdelijke aanduiding voor inhoud 2"/>
          <p:cNvSpPr>
            <a:spLocks noGrp="1"/>
          </p:cNvSpPr>
          <p:nvPr>
            <p:ph idx="1"/>
          </p:nvPr>
        </p:nvSpPr>
        <p:spPr>
          <a:xfrm>
            <a:off x="755576" y="1556792"/>
            <a:ext cx="7920880" cy="4968552"/>
          </a:xfrm>
        </p:spPr>
        <p:txBody>
          <a:bodyPr>
            <a:normAutofit/>
          </a:bodyPr>
          <a:lstStyle/>
          <a:p>
            <a:pPr marL="0" indent="0">
              <a:buNone/>
            </a:pPr>
            <a:endParaRPr lang="nl-NL" altLang="nl-NL" sz="1800" dirty="0">
              <a:solidFill>
                <a:srgbClr val="FF0000"/>
              </a:solidFill>
              <a:latin typeface="Century" pitchFamily="18" charset="0"/>
            </a:endParaRPr>
          </a:p>
          <a:p>
            <a:r>
              <a:rPr lang="nl-NL" altLang="nl-NL" sz="2200" dirty="0"/>
              <a:t>Je laat de ander uitspreken</a:t>
            </a:r>
          </a:p>
          <a:p>
            <a:r>
              <a:rPr lang="nl-NL" altLang="nl-NL" sz="2200" dirty="0"/>
              <a:t>Je kijkt elkaar aan</a:t>
            </a:r>
          </a:p>
          <a:p>
            <a:r>
              <a:rPr lang="nl-NL" altLang="nl-NL" sz="2200" dirty="0"/>
              <a:t>Je zorgt dat je allebei kunt vertellen</a:t>
            </a:r>
          </a:p>
          <a:p>
            <a:r>
              <a:rPr lang="nl-NL" altLang="nl-NL" sz="2200" dirty="0"/>
              <a:t>Je stelt ook vragen</a:t>
            </a:r>
          </a:p>
          <a:p>
            <a:r>
              <a:rPr lang="nl-NL" altLang="nl-NL" sz="2200" dirty="0"/>
              <a:t>Je luistert geduldig naar wat de ander vertelt</a:t>
            </a:r>
          </a:p>
          <a:p>
            <a:r>
              <a:rPr lang="nl-NL" altLang="nl-NL" sz="2200" dirty="0"/>
              <a:t>Je laat merken dat je luistert, door ‘hm, en o ja?’</a:t>
            </a:r>
          </a:p>
          <a:p>
            <a:r>
              <a:rPr lang="nl-NL" altLang="nl-NL" sz="2200" dirty="0"/>
              <a:t>Je praat rustig en niet hard</a:t>
            </a:r>
          </a:p>
          <a:p>
            <a:r>
              <a:rPr lang="nl-NL" altLang="nl-NL" sz="2200" dirty="0"/>
              <a:t>Gebruik geen dooddoeners: ‘o ja, dat weet iedereen’</a:t>
            </a:r>
          </a:p>
          <a:p>
            <a:r>
              <a:rPr lang="nl-NL" altLang="nl-NL" sz="2200" dirty="0"/>
              <a:t>Je behandelt de ander met respect.</a:t>
            </a:r>
          </a:p>
          <a:p>
            <a:endParaRPr lang="nl-NL" altLang="nl-NL" sz="1800" dirty="0"/>
          </a:p>
          <a:p>
            <a:endParaRPr lang="nl-NL" altLang="nl-NL" sz="1900" dirty="0">
              <a:solidFill>
                <a:srgbClr val="FF0000"/>
              </a:solidFill>
              <a:latin typeface="Century" pitchFamily="18" charset="0"/>
            </a:endParaRPr>
          </a:p>
          <a:p>
            <a:endParaRPr lang="nl-NL" altLang="nl-NL" sz="1800" dirty="0">
              <a:solidFill>
                <a:srgbClr val="FF0000"/>
              </a:solidFill>
              <a:latin typeface="Century" pitchFamily="18" charset="0"/>
            </a:endParaRPr>
          </a:p>
          <a:p>
            <a:endParaRPr lang="nl-NL" altLang="nl-NL" sz="1800" dirty="0">
              <a:solidFill>
                <a:srgbClr val="FF0000"/>
              </a:solidFill>
              <a:latin typeface="Century" pitchFamily="18" charset="0"/>
            </a:endParaRPr>
          </a:p>
          <a:p>
            <a:endParaRPr lang="nl-NL" altLang="nl-NL" sz="1800" dirty="0">
              <a:solidFill>
                <a:srgbClr val="FF0000"/>
              </a:solidFill>
              <a:latin typeface="Century" pitchFamily="18" charset="0"/>
            </a:endParaRPr>
          </a:p>
          <a:p>
            <a:endParaRPr lang="nl-NL" altLang="nl-NL" sz="1800" dirty="0">
              <a:solidFill>
                <a:srgbClr val="FF0000"/>
              </a:solidFill>
              <a:latin typeface="Century" pitchFamily="18" charset="0"/>
            </a:endParaRPr>
          </a:p>
          <a:p>
            <a:endParaRPr lang="nl-NL" altLang="nl-NL" sz="1800" dirty="0">
              <a:solidFill>
                <a:srgbClr val="FF0000"/>
              </a:solidFill>
              <a:latin typeface="Century" pitchFamily="18" charset="0"/>
            </a:endParaRPr>
          </a:p>
          <a:p>
            <a:endParaRPr lang="nl-NL" altLang="nl-NL" sz="2000" dirty="0"/>
          </a:p>
        </p:txBody>
      </p:sp>
      <p:sp>
        <p:nvSpPr>
          <p:cNvPr id="36868" name="Tijdelijke aanduiding voor dianumm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76000"/>
              <a:buFont typeface="Wingdings 2" pitchFamily="18" charset="2"/>
              <a:buChar char=""/>
              <a:defRPr sz="2400">
                <a:solidFill>
                  <a:schemeClr val="tx2"/>
                </a:solidFill>
                <a:latin typeface="Century Gothic" pitchFamily="34" charset="0"/>
              </a:defRPr>
            </a:lvl1pPr>
            <a:lvl2pPr marL="742950" indent="-285750" eaLnBrk="0" hangingPunct="0">
              <a:spcBef>
                <a:spcPct val="20000"/>
              </a:spcBef>
              <a:buClr>
                <a:schemeClr val="accent1"/>
              </a:buClr>
              <a:buSzPct val="76000"/>
              <a:buFont typeface="Wingdings 2" pitchFamily="18" charset="2"/>
              <a:buChar char=""/>
              <a:defRPr sz="2200">
                <a:solidFill>
                  <a:schemeClr val="tx2"/>
                </a:solidFill>
                <a:latin typeface="Century Gothic" pitchFamily="34" charset="0"/>
              </a:defRPr>
            </a:lvl2pPr>
            <a:lvl3pPr marL="1143000" indent="-228600" eaLnBrk="0" hangingPunct="0">
              <a:spcBef>
                <a:spcPct val="20000"/>
              </a:spcBef>
              <a:buClr>
                <a:schemeClr val="accent1"/>
              </a:buClr>
              <a:buSzPct val="76000"/>
              <a:buFont typeface="Wingdings 2" pitchFamily="18" charset="2"/>
              <a:buChar char=""/>
              <a:defRPr sz="2000">
                <a:solidFill>
                  <a:schemeClr val="tx2"/>
                </a:solidFill>
                <a:latin typeface="Century Gothic" pitchFamily="34" charset="0"/>
              </a:defRPr>
            </a:lvl3pPr>
            <a:lvl4pPr marL="1600200" indent="-228600" eaLnBrk="0" hangingPunct="0">
              <a:spcBef>
                <a:spcPct val="20000"/>
              </a:spcBef>
              <a:buClr>
                <a:schemeClr val="accent1"/>
              </a:buClr>
              <a:buSzPct val="76000"/>
              <a:buFont typeface="Wingdings 2" pitchFamily="18" charset="2"/>
              <a:buChar char=""/>
              <a:defRPr>
                <a:solidFill>
                  <a:schemeClr val="tx2"/>
                </a:solidFill>
                <a:latin typeface="Century Gothic" pitchFamily="34" charset="0"/>
              </a:defRPr>
            </a:lvl4pPr>
            <a:lvl5pPr marL="2057400" indent="-228600" eaLnBrk="0" hangingPunct="0">
              <a:spcBef>
                <a:spcPct val="20000"/>
              </a:spcBef>
              <a:buClr>
                <a:schemeClr val="accent1"/>
              </a:buClr>
              <a:buSzPct val="76000"/>
              <a:buFont typeface="Wingdings 2" pitchFamily="18" charset="2"/>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9pPr>
          </a:lstStyle>
          <a:p>
            <a:pPr eaLnBrk="1" hangingPunct="1">
              <a:spcBef>
                <a:spcPct val="0"/>
              </a:spcBef>
              <a:buClrTx/>
              <a:buSzTx/>
              <a:buFontTx/>
              <a:buNone/>
            </a:pPr>
            <a:fld id="{0142C518-2E9E-43A8-AF77-FE281A33E874}" type="slidenum">
              <a:rPr lang="en-US" altLang="nl-NL" sz="1200" smtClean="0">
                <a:solidFill>
                  <a:srgbClr val="FEFEFE"/>
                </a:solidFill>
                <a:latin typeface="Arial" charset="0"/>
              </a:rPr>
              <a:pPr eaLnBrk="1" hangingPunct="1">
                <a:spcBef>
                  <a:spcPct val="0"/>
                </a:spcBef>
                <a:buClrTx/>
                <a:buSzTx/>
                <a:buFontTx/>
                <a:buNone/>
              </a:pPr>
              <a:t>23</a:t>
            </a:fld>
            <a:endParaRPr lang="en-US" altLang="nl-NL" sz="1200" dirty="0">
              <a:solidFill>
                <a:srgbClr val="FEFEFE"/>
              </a:solidFill>
              <a:latin typeface="Arial" charset="0"/>
            </a:endParaRPr>
          </a:p>
        </p:txBody>
      </p:sp>
    </p:spTree>
    <p:extLst>
      <p:ext uri="{BB962C8B-B14F-4D97-AF65-F5344CB8AC3E}">
        <p14:creationId xmlns:p14="http://schemas.microsoft.com/office/powerpoint/2010/main" val="1691990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el 1"/>
          <p:cNvSpPr>
            <a:spLocks noGrp="1"/>
          </p:cNvSpPr>
          <p:nvPr>
            <p:ph type="title"/>
          </p:nvPr>
        </p:nvSpPr>
        <p:spPr>
          <a:xfrm>
            <a:off x="684213" y="549274"/>
            <a:ext cx="7383462" cy="1079525"/>
          </a:xfrm>
        </p:spPr>
        <p:txBody>
          <a:bodyPr>
            <a:normAutofit fontScale="90000"/>
          </a:bodyPr>
          <a:lstStyle/>
          <a:p>
            <a:br>
              <a:rPr lang="nl-NL" altLang="nl-NL" b="1" dirty="0">
                <a:solidFill>
                  <a:schemeClr val="accent3"/>
                </a:solidFill>
              </a:rPr>
            </a:br>
            <a:r>
              <a:rPr lang="nl-NL" altLang="nl-NL" b="1" dirty="0">
                <a:solidFill>
                  <a:schemeClr val="accent3"/>
                </a:solidFill>
              </a:rPr>
              <a:t>En nu echt in gesprek</a:t>
            </a:r>
          </a:p>
        </p:txBody>
      </p:sp>
      <p:sp>
        <p:nvSpPr>
          <p:cNvPr id="36867" name="Tijdelijke aanduiding voor inhoud 2"/>
          <p:cNvSpPr>
            <a:spLocks noGrp="1"/>
          </p:cNvSpPr>
          <p:nvPr>
            <p:ph idx="1"/>
          </p:nvPr>
        </p:nvSpPr>
        <p:spPr>
          <a:xfrm>
            <a:off x="539552" y="1700808"/>
            <a:ext cx="8064896" cy="4824536"/>
          </a:xfrm>
        </p:spPr>
        <p:txBody>
          <a:bodyPr>
            <a:normAutofit/>
          </a:bodyPr>
          <a:lstStyle/>
          <a:p>
            <a:pPr marL="0" indent="0">
              <a:buNone/>
            </a:pPr>
            <a:endParaRPr lang="nl-NL" altLang="nl-NL" sz="1800" dirty="0">
              <a:solidFill>
                <a:srgbClr val="FF0000"/>
              </a:solidFill>
              <a:latin typeface="Century" pitchFamily="18" charset="0"/>
            </a:endParaRPr>
          </a:p>
          <a:p>
            <a:endParaRPr lang="nl-NL" altLang="nl-NL" sz="1800" dirty="0"/>
          </a:p>
          <a:p>
            <a:pPr lvl="0"/>
            <a:r>
              <a:rPr lang="nl-NL" altLang="nl-NL" dirty="0">
                <a:solidFill>
                  <a:schemeClr val="tx1"/>
                </a:solidFill>
                <a:latin typeface="Century" pitchFamily="18" charset="0"/>
              </a:rPr>
              <a:t>Probeer al deze regels nu eens in een echt gesprek. </a:t>
            </a:r>
          </a:p>
          <a:p>
            <a:pPr lvl="0"/>
            <a:r>
              <a:rPr lang="nl-NL" altLang="nl-NL" dirty="0">
                <a:solidFill>
                  <a:schemeClr val="tx1"/>
                </a:solidFill>
                <a:latin typeface="Century" pitchFamily="18" charset="0"/>
              </a:rPr>
              <a:t>Praat met z’n tweeën 5 minuten over het afgelopen weekend, wat heb je toen gedaan en hoe vond je het ?</a:t>
            </a:r>
          </a:p>
          <a:p>
            <a:pPr lvl="0"/>
            <a:endParaRPr lang="nl-NL" altLang="nl-NL" dirty="0">
              <a:solidFill>
                <a:schemeClr val="tx1"/>
              </a:solidFill>
              <a:latin typeface="Century" pitchFamily="18" charset="0"/>
            </a:endParaRPr>
          </a:p>
          <a:p>
            <a:pPr lvl="0"/>
            <a:r>
              <a:rPr lang="nl-NL" altLang="nl-NL" dirty="0">
                <a:solidFill>
                  <a:srgbClr val="FF0000"/>
                </a:solidFill>
                <a:latin typeface="Century" pitchFamily="18" charset="0"/>
              </a:rPr>
              <a:t>Hebben jullie je aan de regels kunnen houden ?</a:t>
            </a:r>
            <a:endParaRPr lang="nl-NL" altLang="nl-NL" dirty="0"/>
          </a:p>
          <a:p>
            <a:r>
              <a:rPr lang="nl-NL" altLang="nl-NL" dirty="0">
                <a:solidFill>
                  <a:srgbClr val="FF0000"/>
                </a:solidFill>
                <a:latin typeface="Century" panose="02040604050505020304" pitchFamily="18" charset="0"/>
              </a:rPr>
              <a:t>Welke regel was het lastigste?  </a:t>
            </a:r>
          </a:p>
          <a:p>
            <a:r>
              <a:rPr lang="nl-NL" altLang="nl-NL" dirty="0">
                <a:solidFill>
                  <a:srgbClr val="FF0000"/>
                </a:solidFill>
                <a:latin typeface="Century" panose="02040604050505020304" pitchFamily="18" charset="0"/>
              </a:rPr>
              <a:t>Hoe komt dat </a:t>
            </a:r>
            <a:r>
              <a:rPr lang="nl-NL" altLang="nl-NL" dirty="0">
                <a:solidFill>
                  <a:srgbClr val="FF0000"/>
                </a:solidFill>
              </a:rPr>
              <a:t>?</a:t>
            </a:r>
          </a:p>
          <a:p>
            <a:endParaRPr lang="nl-NL" altLang="nl-NL" sz="1900" dirty="0">
              <a:solidFill>
                <a:srgbClr val="FF0000"/>
              </a:solidFill>
              <a:latin typeface="Century" pitchFamily="18" charset="0"/>
            </a:endParaRPr>
          </a:p>
          <a:p>
            <a:endParaRPr lang="nl-NL" altLang="nl-NL" sz="1800" dirty="0">
              <a:solidFill>
                <a:srgbClr val="FF0000"/>
              </a:solidFill>
              <a:latin typeface="Century" pitchFamily="18" charset="0"/>
            </a:endParaRPr>
          </a:p>
          <a:p>
            <a:endParaRPr lang="nl-NL" altLang="nl-NL" sz="1800" dirty="0">
              <a:solidFill>
                <a:srgbClr val="FF0000"/>
              </a:solidFill>
              <a:latin typeface="Century" pitchFamily="18" charset="0"/>
            </a:endParaRPr>
          </a:p>
          <a:p>
            <a:endParaRPr lang="nl-NL" altLang="nl-NL" sz="1800" dirty="0">
              <a:solidFill>
                <a:srgbClr val="FF0000"/>
              </a:solidFill>
              <a:latin typeface="Century" pitchFamily="18" charset="0"/>
            </a:endParaRPr>
          </a:p>
          <a:p>
            <a:endParaRPr lang="nl-NL" altLang="nl-NL" sz="1800" dirty="0">
              <a:solidFill>
                <a:srgbClr val="FF0000"/>
              </a:solidFill>
              <a:latin typeface="Century" pitchFamily="18" charset="0"/>
            </a:endParaRPr>
          </a:p>
          <a:p>
            <a:endParaRPr lang="nl-NL" altLang="nl-NL" sz="1800" dirty="0">
              <a:solidFill>
                <a:srgbClr val="FF0000"/>
              </a:solidFill>
              <a:latin typeface="Century" pitchFamily="18" charset="0"/>
            </a:endParaRPr>
          </a:p>
          <a:p>
            <a:endParaRPr lang="nl-NL" altLang="nl-NL" sz="2000" dirty="0"/>
          </a:p>
        </p:txBody>
      </p:sp>
      <p:sp>
        <p:nvSpPr>
          <p:cNvPr id="36868" name="Tijdelijke aanduiding voor dianummer 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76000"/>
              <a:buFont typeface="Wingdings 2" pitchFamily="18" charset="2"/>
              <a:buChar char=""/>
              <a:defRPr sz="2400">
                <a:solidFill>
                  <a:schemeClr val="tx2"/>
                </a:solidFill>
                <a:latin typeface="Century Gothic" pitchFamily="34" charset="0"/>
              </a:defRPr>
            </a:lvl1pPr>
            <a:lvl2pPr marL="742950" indent="-285750" eaLnBrk="0" hangingPunct="0">
              <a:spcBef>
                <a:spcPct val="20000"/>
              </a:spcBef>
              <a:buClr>
                <a:schemeClr val="accent1"/>
              </a:buClr>
              <a:buSzPct val="76000"/>
              <a:buFont typeface="Wingdings 2" pitchFamily="18" charset="2"/>
              <a:buChar char=""/>
              <a:defRPr sz="2200">
                <a:solidFill>
                  <a:schemeClr val="tx2"/>
                </a:solidFill>
                <a:latin typeface="Century Gothic" pitchFamily="34" charset="0"/>
              </a:defRPr>
            </a:lvl2pPr>
            <a:lvl3pPr marL="1143000" indent="-228600" eaLnBrk="0" hangingPunct="0">
              <a:spcBef>
                <a:spcPct val="20000"/>
              </a:spcBef>
              <a:buClr>
                <a:schemeClr val="accent1"/>
              </a:buClr>
              <a:buSzPct val="76000"/>
              <a:buFont typeface="Wingdings 2" pitchFamily="18" charset="2"/>
              <a:buChar char=""/>
              <a:defRPr sz="2000">
                <a:solidFill>
                  <a:schemeClr val="tx2"/>
                </a:solidFill>
                <a:latin typeface="Century Gothic" pitchFamily="34" charset="0"/>
              </a:defRPr>
            </a:lvl3pPr>
            <a:lvl4pPr marL="1600200" indent="-228600" eaLnBrk="0" hangingPunct="0">
              <a:spcBef>
                <a:spcPct val="20000"/>
              </a:spcBef>
              <a:buClr>
                <a:schemeClr val="accent1"/>
              </a:buClr>
              <a:buSzPct val="76000"/>
              <a:buFont typeface="Wingdings 2" pitchFamily="18" charset="2"/>
              <a:buChar char=""/>
              <a:defRPr>
                <a:solidFill>
                  <a:schemeClr val="tx2"/>
                </a:solidFill>
                <a:latin typeface="Century Gothic" pitchFamily="34" charset="0"/>
              </a:defRPr>
            </a:lvl4pPr>
            <a:lvl5pPr marL="2057400" indent="-228600" eaLnBrk="0" hangingPunct="0">
              <a:spcBef>
                <a:spcPct val="20000"/>
              </a:spcBef>
              <a:buClr>
                <a:schemeClr val="accent1"/>
              </a:buClr>
              <a:buSzPct val="76000"/>
              <a:buFont typeface="Wingdings 2" pitchFamily="18" charset="2"/>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9pPr>
          </a:lstStyle>
          <a:p>
            <a:pPr eaLnBrk="1" hangingPunct="1">
              <a:spcBef>
                <a:spcPct val="0"/>
              </a:spcBef>
              <a:buClrTx/>
              <a:buSzTx/>
              <a:buFontTx/>
              <a:buNone/>
            </a:pPr>
            <a:fld id="{0142C518-2E9E-43A8-AF77-FE281A33E874}" type="slidenum">
              <a:rPr lang="en-US" altLang="nl-NL" sz="1200" smtClean="0">
                <a:solidFill>
                  <a:srgbClr val="FEFEFE"/>
                </a:solidFill>
                <a:latin typeface="Arial" charset="0"/>
              </a:rPr>
              <a:pPr eaLnBrk="1" hangingPunct="1">
                <a:spcBef>
                  <a:spcPct val="0"/>
                </a:spcBef>
                <a:buClrTx/>
                <a:buSzTx/>
                <a:buFontTx/>
                <a:buNone/>
              </a:pPr>
              <a:t>24</a:t>
            </a:fld>
            <a:endParaRPr lang="en-US" altLang="nl-NL" sz="1200" dirty="0">
              <a:solidFill>
                <a:srgbClr val="FEFEFE"/>
              </a:solidFill>
              <a:latin typeface="Arial" charset="0"/>
            </a:endParaRPr>
          </a:p>
        </p:txBody>
      </p:sp>
    </p:spTree>
    <p:extLst>
      <p:ext uri="{BB962C8B-B14F-4D97-AF65-F5344CB8AC3E}">
        <p14:creationId xmlns:p14="http://schemas.microsoft.com/office/powerpoint/2010/main" val="2333702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476672"/>
            <a:ext cx="7024744" cy="1080120"/>
          </a:xfrm>
        </p:spPr>
        <p:txBody>
          <a:bodyPr/>
          <a:lstStyle/>
          <a:p>
            <a:r>
              <a:rPr lang="nl-NL" dirty="0"/>
              <a:t>Hoe dan ? </a:t>
            </a:r>
          </a:p>
        </p:txBody>
      </p:sp>
      <p:sp>
        <p:nvSpPr>
          <p:cNvPr id="3" name="Tijdelijke aanduiding voor inhoud 2"/>
          <p:cNvSpPr>
            <a:spLocks noGrp="1"/>
          </p:cNvSpPr>
          <p:nvPr>
            <p:ph idx="1"/>
          </p:nvPr>
        </p:nvSpPr>
        <p:spPr>
          <a:xfrm>
            <a:off x="899592" y="1988840"/>
            <a:ext cx="7488832" cy="3843789"/>
          </a:xfrm>
        </p:spPr>
        <p:txBody>
          <a:bodyPr/>
          <a:lstStyle/>
          <a:p>
            <a:pPr>
              <a:defRPr/>
            </a:pPr>
            <a:r>
              <a:rPr lang="nl-NL" altLang="nl-NL" dirty="0">
                <a:solidFill>
                  <a:schemeClr val="tx1"/>
                </a:solidFill>
              </a:rPr>
              <a:t>Maakt het iets uit met wie je praat ? </a:t>
            </a:r>
          </a:p>
          <a:p>
            <a:pPr marL="0" indent="0">
              <a:buNone/>
              <a:defRPr/>
            </a:pPr>
            <a:r>
              <a:rPr lang="nl-NL" altLang="nl-NL" dirty="0">
                <a:solidFill>
                  <a:srgbClr val="FF0000"/>
                </a:solidFill>
              </a:rPr>
              <a:t>Zijn er </a:t>
            </a:r>
            <a:r>
              <a:rPr lang="nl-NL" altLang="nl-NL" b="1" dirty="0">
                <a:solidFill>
                  <a:srgbClr val="FF0000"/>
                </a:solidFill>
              </a:rPr>
              <a:t>andere regels </a:t>
            </a:r>
            <a:r>
              <a:rPr lang="nl-NL" altLang="nl-NL" dirty="0">
                <a:solidFill>
                  <a:srgbClr val="FF0000"/>
                </a:solidFill>
              </a:rPr>
              <a:t>om met je oma te praten dan met je vrienden /vriendinnen? </a:t>
            </a:r>
          </a:p>
          <a:p>
            <a:pPr marL="0" indent="0">
              <a:buNone/>
              <a:defRPr/>
            </a:pPr>
            <a:r>
              <a:rPr lang="nl-NL" altLang="nl-NL" dirty="0">
                <a:solidFill>
                  <a:srgbClr val="FF0000"/>
                </a:solidFill>
              </a:rPr>
              <a:t>En met een leerkracht, een agent, een trainer ?</a:t>
            </a:r>
          </a:p>
          <a:p>
            <a:pPr marL="0" indent="0">
              <a:buNone/>
              <a:defRPr/>
            </a:pPr>
            <a:r>
              <a:rPr lang="nl-NL" altLang="nl-NL" dirty="0">
                <a:solidFill>
                  <a:srgbClr val="FF0000"/>
                </a:solidFill>
              </a:rPr>
              <a:t>	Wat is er anders en waarom ?</a:t>
            </a:r>
          </a:p>
          <a:p>
            <a:endParaRPr lang="nl-NL" dirty="0"/>
          </a:p>
        </p:txBody>
      </p:sp>
      <p:pic>
        <p:nvPicPr>
          <p:cNvPr id="4" name="Afbeelding 3" descr="De bronafbeelding bekijken"/>
          <p:cNvPicPr/>
          <p:nvPr/>
        </p:nvPicPr>
        <p:blipFill>
          <a:blip r:embed="rId2">
            <a:extLst>
              <a:ext uri="{28A0092B-C50C-407E-A947-70E740481C1C}">
                <a14:useLocalDpi xmlns:a14="http://schemas.microsoft.com/office/drawing/2010/main" val="0"/>
              </a:ext>
            </a:extLst>
          </a:blip>
          <a:srcRect/>
          <a:stretch>
            <a:fillRect/>
          </a:stretch>
        </p:blipFill>
        <p:spPr bwMode="auto">
          <a:xfrm>
            <a:off x="3203848" y="4249455"/>
            <a:ext cx="2160240" cy="2592288"/>
          </a:xfrm>
          <a:prstGeom prst="rect">
            <a:avLst/>
          </a:prstGeom>
          <a:noFill/>
          <a:ln>
            <a:noFill/>
          </a:ln>
        </p:spPr>
      </p:pic>
      <p:pic>
        <p:nvPicPr>
          <p:cNvPr id="5" name="Afbeelding 4" descr="Ouders | Laat ze niet (ver)zuipen">
            <a:hlinkClick r:id="rId3" tgtFrame="&quot;_blank&quot;"/>
          </p:cNvPr>
          <p:cNvPicPr/>
          <p:nvPr/>
        </p:nvPicPr>
        <p:blipFill>
          <a:blip r:embed="rId4">
            <a:extLst>
              <a:ext uri="{28A0092B-C50C-407E-A947-70E740481C1C}">
                <a14:useLocalDpi xmlns:a14="http://schemas.microsoft.com/office/drawing/2010/main" val="0"/>
              </a:ext>
            </a:extLst>
          </a:blip>
          <a:srcRect/>
          <a:stretch>
            <a:fillRect/>
          </a:stretch>
        </p:blipFill>
        <p:spPr bwMode="auto">
          <a:xfrm>
            <a:off x="6444208" y="0"/>
            <a:ext cx="2663924" cy="1988840"/>
          </a:xfrm>
          <a:prstGeom prst="rect">
            <a:avLst/>
          </a:prstGeom>
          <a:noFill/>
          <a:ln>
            <a:noFill/>
          </a:ln>
        </p:spPr>
      </p:pic>
      <p:pic>
        <p:nvPicPr>
          <p:cNvPr id="7" name="Afbeelding 6" descr="Kort en Klein: Jongeren gaan de politie helpen | Nederlands Dagblad">
            <a:hlinkClick r:id="rId5" tgtFrame="&quot;_blank&quo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4683199"/>
            <a:ext cx="3070860" cy="1944370"/>
          </a:xfrm>
          <a:prstGeom prst="rect">
            <a:avLst/>
          </a:prstGeom>
          <a:noFill/>
          <a:ln>
            <a:noFill/>
          </a:ln>
        </p:spPr>
      </p:pic>
      <p:pic>
        <p:nvPicPr>
          <p:cNvPr id="8" name="Afbeelding 7" descr="Trainers: inspireer jongeren tot een leven lang sporten - NOCNSF">
            <a:hlinkClick r:id="rId7" tgtFrame="&quot;_blank&quot;"/>
          </p:cNvPr>
          <p:cNvPicPr/>
          <p:nvPr/>
        </p:nvPicPr>
        <p:blipFill>
          <a:blip r:embed="rId8">
            <a:extLst>
              <a:ext uri="{28A0092B-C50C-407E-A947-70E740481C1C}">
                <a14:useLocalDpi xmlns:a14="http://schemas.microsoft.com/office/drawing/2010/main" val="0"/>
              </a:ext>
            </a:extLst>
          </a:blip>
          <a:srcRect/>
          <a:stretch>
            <a:fillRect/>
          </a:stretch>
        </p:blipFill>
        <p:spPr bwMode="auto">
          <a:xfrm>
            <a:off x="5567114" y="4654902"/>
            <a:ext cx="3576886" cy="1944370"/>
          </a:xfrm>
          <a:prstGeom prst="rect">
            <a:avLst/>
          </a:prstGeom>
          <a:noFill/>
          <a:ln>
            <a:noFill/>
          </a:ln>
        </p:spPr>
      </p:pic>
      <p:sp>
        <p:nvSpPr>
          <p:cNvPr id="6" name="Tijdelijke aanduiding voor dianummer 5"/>
          <p:cNvSpPr>
            <a:spLocks noGrp="1"/>
          </p:cNvSpPr>
          <p:nvPr>
            <p:ph type="sldNum" sz="quarter" idx="12"/>
          </p:nvPr>
        </p:nvSpPr>
        <p:spPr/>
        <p:txBody>
          <a:bodyPr/>
          <a:lstStyle/>
          <a:p>
            <a:fld id="{AFCB61BC-CBBE-4207-9BA0-0B3D018F05D7}" type="slidenum">
              <a:rPr lang="nl-NL" smtClean="0"/>
              <a:pPr/>
              <a:t>25</a:t>
            </a:fld>
            <a:endParaRPr lang="nl-NL"/>
          </a:p>
        </p:txBody>
      </p:sp>
    </p:spTree>
    <p:extLst>
      <p:ext uri="{BB962C8B-B14F-4D97-AF65-F5344CB8AC3E}">
        <p14:creationId xmlns:p14="http://schemas.microsoft.com/office/powerpoint/2010/main" val="2305155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548680"/>
            <a:ext cx="7024744" cy="864096"/>
          </a:xfrm>
        </p:spPr>
        <p:txBody>
          <a:bodyPr/>
          <a:lstStyle/>
          <a:p>
            <a:r>
              <a:rPr lang="nl-NL" dirty="0"/>
              <a:t>Hoe en wat…</a:t>
            </a:r>
          </a:p>
        </p:txBody>
      </p:sp>
      <p:sp>
        <p:nvSpPr>
          <p:cNvPr id="3" name="Tijdelijke aanduiding voor inhoud 2"/>
          <p:cNvSpPr>
            <a:spLocks noGrp="1"/>
          </p:cNvSpPr>
          <p:nvPr>
            <p:ph idx="1"/>
          </p:nvPr>
        </p:nvSpPr>
        <p:spPr>
          <a:xfrm>
            <a:off x="467544" y="1700808"/>
            <a:ext cx="8208912" cy="4608512"/>
          </a:xfrm>
        </p:spPr>
        <p:txBody>
          <a:bodyPr>
            <a:noAutofit/>
          </a:bodyPr>
          <a:lstStyle/>
          <a:p>
            <a:pPr marL="68580" indent="0">
              <a:buNone/>
            </a:pPr>
            <a:r>
              <a:rPr lang="nl-NL" dirty="0">
                <a:solidFill>
                  <a:schemeClr val="tx1"/>
                </a:solidFill>
                <a:latin typeface="Century" panose="02040604050505020304" pitchFamily="18" charset="0"/>
              </a:rPr>
              <a:t>Zo, nu hebben we regels over </a:t>
            </a:r>
            <a:r>
              <a:rPr lang="nl-NL" b="1" dirty="0">
                <a:solidFill>
                  <a:srgbClr val="7030A0"/>
                </a:solidFill>
                <a:latin typeface="Century" panose="02040604050505020304" pitchFamily="18" charset="0"/>
              </a:rPr>
              <a:t>HOE</a:t>
            </a:r>
            <a:r>
              <a:rPr lang="nl-NL" dirty="0">
                <a:solidFill>
                  <a:schemeClr val="tx1"/>
                </a:solidFill>
                <a:latin typeface="Century" panose="02040604050505020304" pitchFamily="18" charset="0"/>
              </a:rPr>
              <a:t>  je met elkaar praat.</a:t>
            </a:r>
          </a:p>
          <a:p>
            <a:pPr marL="68580" indent="0">
              <a:buNone/>
            </a:pPr>
            <a:endParaRPr lang="nl-NL" dirty="0">
              <a:solidFill>
                <a:schemeClr val="tx1"/>
              </a:solidFill>
              <a:latin typeface="Century" panose="02040604050505020304" pitchFamily="18" charset="0"/>
            </a:endParaRPr>
          </a:p>
          <a:p>
            <a:pPr marL="68580" indent="0">
              <a:buNone/>
            </a:pPr>
            <a:r>
              <a:rPr lang="nl-NL" dirty="0">
                <a:solidFill>
                  <a:schemeClr val="tx1"/>
                </a:solidFill>
                <a:latin typeface="Century" panose="02040604050505020304" pitchFamily="18" charset="0"/>
              </a:rPr>
              <a:t>Maar naast de regels over hoe je met elkaar praat zijn er ook nog regels over </a:t>
            </a:r>
            <a:r>
              <a:rPr lang="nl-NL" b="1" dirty="0">
                <a:solidFill>
                  <a:srgbClr val="7030A0"/>
                </a:solidFill>
                <a:latin typeface="Century" panose="02040604050505020304" pitchFamily="18" charset="0"/>
              </a:rPr>
              <a:t>WAT  </a:t>
            </a:r>
            <a:r>
              <a:rPr lang="nl-NL" dirty="0">
                <a:solidFill>
                  <a:schemeClr val="tx1"/>
                </a:solidFill>
                <a:latin typeface="Century" panose="02040604050505020304" pitchFamily="18" charset="0"/>
              </a:rPr>
              <a:t>je wel en niet zegt. </a:t>
            </a:r>
          </a:p>
          <a:p>
            <a:pPr marL="68580" indent="0">
              <a:buNone/>
            </a:pPr>
            <a:endParaRPr lang="nl-NL" b="1" dirty="0">
              <a:solidFill>
                <a:srgbClr val="7030A0"/>
              </a:solidFill>
              <a:latin typeface="Century" panose="02040604050505020304" pitchFamily="18" charset="0"/>
            </a:endParaRPr>
          </a:p>
          <a:p>
            <a:pPr marL="68580" indent="0">
              <a:buNone/>
            </a:pPr>
            <a:r>
              <a:rPr lang="nl-NL" dirty="0">
                <a:solidFill>
                  <a:schemeClr val="tx1"/>
                </a:solidFill>
                <a:latin typeface="Century" panose="02040604050505020304" pitchFamily="18" charset="0"/>
              </a:rPr>
              <a:t>Het zijn vaak ‘ongeschreven regels’, een soort afspraken. </a:t>
            </a:r>
          </a:p>
          <a:p>
            <a:pPr marL="68580" indent="0">
              <a:buNone/>
            </a:pPr>
            <a:r>
              <a:rPr lang="nl-NL" dirty="0">
                <a:solidFill>
                  <a:srgbClr val="7030A0"/>
                </a:solidFill>
                <a:latin typeface="Century" panose="02040604050505020304" pitchFamily="18" charset="0"/>
              </a:rPr>
              <a:t>Die gaan over respect voor elkaar, rekening houden met elkaars gevoelens. </a:t>
            </a:r>
          </a:p>
          <a:p>
            <a:pPr marL="68580" indent="0">
              <a:buNone/>
            </a:pPr>
            <a:endParaRPr lang="nl-NL" dirty="0">
              <a:solidFill>
                <a:srgbClr val="7030A0"/>
              </a:solidFill>
              <a:latin typeface="Century" panose="02040604050505020304" pitchFamily="18" charset="0"/>
            </a:endParaRPr>
          </a:p>
          <a:p>
            <a:pPr marL="68580" indent="0">
              <a:buNone/>
            </a:pPr>
            <a:r>
              <a:rPr lang="nl-NL" dirty="0">
                <a:solidFill>
                  <a:srgbClr val="FF0000"/>
                </a:solidFill>
                <a:latin typeface="Century" panose="02040604050505020304" pitchFamily="18" charset="0"/>
              </a:rPr>
              <a:t>Noem eens een paar van die regels, wat zeg je niet ?</a:t>
            </a:r>
          </a:p>
          <a:p>
            <a:pPr marL="68580" indent="0">
              <a:buNone/>
            </a:pPr>
            <a:endParaRPr lang="nl-NL" dirty="0">
              <a:solidFill>
                <a:srgbClr val="FF0000"/>
              </a:solidFill>
              <a:latin typeface="Century" panose="02040604050505020304" pitchFamily="18" charset="0"/>
            </a:endParaRPr>
          </a:p>
        </p:txBody>
      </p:sp>
      <p:sp>
        <p:nvSpPr>
          <p:cNvPr id="4" name="Tijdelijke aanduiding voor dianummer 3"/>
          <p:cNvSpPr>
            <a:spLocks noGrp="1"/>
          </p:cNvSpPr>
          <p:nvPr>
            <p:ph type="sldNum" sz="quarter" idx="12"/>
          </p:nvPr>
        </p:nvSpPr>
        <p:spPr/>
        <p:txBody>
          <a:bodyPr/>
          <a:lstStyle/>
          <a:p>
            <a:fld id="{AFCB61BC-CBBE-4207-9BA0-0B3D018F05D7}" type="slidenum">
              <a:rPr lang="nl-NL" smtClean="0"/>
              <a:pPr/>
              <a:t>26</a:t>
            </a:fld>
            <a:endParaRPr lang="nl-NL"/>
          </a:p>
        </p:txBody>
      </p:sp>
    </p:spTree>
    <p:extLst>
      <p:ext uri="{BB962C8B-B14F-4D97-AF65-F5344CB8AC3E}">
        <p14:creationId xmlns:p14="http://schemas.microsoft.com/office/powerpoint/2010/main" val="33740253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608" y="764704"/>
            <a:ext cx="7024744" cy="1008112"/>
          </a:xfrm>
        </p:spPr>
        <p:txBody>
          <a:bodyPr/>
          <a:lstStyle/>
          <a:p>
            <a:r>
              <a:rPr lang="nl-NL" dirty="0"/>
              <a:t>Het “Wat”</a:t>
            </a:r>
          </a:p>
        </p:txBody>
      </p:sp>
      <p:sp>
        <p:nvSpPr>
          <p:cNvPr id="3" name="Tijdelijke aanduiding voor inhoud 2"/>
          <p:cNvSpPr>
            <a:spLocks noGrp="1"/>
          </p:cNvSpPr>
          <p:nvPr>
            <p:ph idx="1"/>
          </p:nvPr>
        </p:nvSpPr>
        <p:spPr>
          <a:xfrm>
            <a:off x="1043492" y="2204864"/>
            <a:ext cx="6777317" cy="3627765"/>
          </a:xfrm>
        </p:spPr>
        <p:txBody>
          <a:bodyPr/>
          <a:lstStyle/>
          <a:p>
            <a:r>
              <a:rPr lang="nl-NL" dirty="0"/>
              <a:t> dat zég je dus niet…</a:t>
            </a:r>
          </a:p>
          <a:p>
            <a:r>
              <a:rPr lang="nl-NL" dirty="0">
                <a:solidFill>
                  <a:srgbClr val="FF0000"/>
                </a:solidFill>
              </a:rPr>
              <a:t>Geef eens een paar voorbeelden van dingen die je écht niet kunt zeggen………</a:t>
            </a:r>
          </a:p>
        </p:txBody>
      </p:sp>
      <p:pic>
        <p:nvPicPr>
          <p:cNvPr id="1026" name="Picture 2" descr="Hoe te stoppen met verlegen zijn in een relatie | cental.or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3761" y="173413"/>
            <a:ext cx="2922506" cy="2103460"/>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descr="Wat is pesten? – Klasse">
            <a:hlinkClick r:id="rId4" tgtFrame="&quot;_blank&quot;"/>
          </p:cNvPr>
          <p:cNvPicPr/>
          <p:nvPr/>
        </p:nvPicPr>
        <p:blipFill>
          <a:blip r:embed="rId5">
            <a:extLst>
              <a:ext uri="{28A0092B-C50C-407E-A947-70E740481C1C}">
                <a14:useLocalDpi xmlns:a14="http://schemas.microsoft.com/office/drawing/2010/main" val="0"/>
              </a:ext>
            </a:extLst>
          </a:blip>
          <a:srcRect/>
          <a:stretch>
            <a:fillRect/>
          </a:stretch>
        </p:blipFill>
        <p:spPr bwMode="auto">
          <a:xfrm>
            <a:off x="827584" y="4653136"/>
            <a:ext cx="3061335" cy="1721485"/>
          </a:xfrm>
          <a:prstGeom prst="rect">
            <a:avLst/>
          </a:prstGeom>
          <a:noFill/>
          <a:ln>
            <a:noFill/>
          </a:ln>
        </p:spPr>
      </p:pic>
      <p:sp>
        <p:nvSpPr>
          <p:cNvPr id="4" name="Tijdelijke aanduiding voor dianummer 3"/>
          <p:cNvSpPr>
            <a:spLocks noGrp="1"/>
          </p:cNvSpPr>
          <p:nvPr>
            <p:ph type="sldNum" sz="quarter" idx="12"/>
          </p:nvPr>
        </p:nvSpPr>
        <p:spPr/>
        <p:txBody>
          <a:bodyPr/>
          <a:lstStyle/>
          <a:p>
            <a:fld id="{AFCB61BC-CBBE-4207-9BA0-0B3D018F05D7}" type="slidenum">
              <a:rPr lang="nl-NL" smtClean="0"/>
              <a:pPr/>
              <a:t>27</a:t>
            </a:fld>
            <a:endParaRPr lang="nl-NL"/>
          </a:p>
        </p:txBody>
      </p:sp>
      <p:pic>
        <p:nvPicPr>
          <p:cNvPr id="8" name="Afbeelding 7" descr="De bronafbeelding bekijken"/>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20072" y="3921993"/>
            <a:ext cx="2592288" cy="1812057"/>
          </a:xfrm>
          <a:prstGeom prst="rect">
            <a:avLst/>
          </a:prstGeom>
          <a:noFill/>
          <a:ln>
            <a:noFill/>
          </a:ln>
        </p:spPr>
      </p:pic>
    </p:spTree>
    <p:extLst>
      <p:ext uri="{BB962C8B-B14F-4D97-AF65-F5344CB8AC3E}">
        <p14:creationId xmlns:p14="http://schemas.microsoft.com/office/powerpoint/2010/main" val="22845086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692696"/>
            <a:ext cx="7024744" cy="1250404"/>
          </a:xfrm>
        </p:spPr>
        <p:txBody>
          <a:bodyPr/>
          <a:lstStyle/>
          <a:p>
            <a:r>
              <a:rPr lang="nl-NL" dirty="0"/>
              <a:t>Dit zegt Erasmus :</a:t>
            </a:r>
          </a:p>
        </p:txBody>
      </p:sp>
      <p:sp>
        <p:nvSpPr>
          <p:cNvPr id="3" name="Tijdelijke aanduiding voor inhoud 2"/>
          <p:cNvSpPr>
            <a:spLocks noGrp="1"/>
          </p:cNvSpPr>
          <p:nvPr>
            <p:ph idx="1"/>
          </p:nvPr>
        </p:nvSpPr>
        <p:spPr>
          <a:xfrm>
            <a:off x="755576" y="2204864"/>
            <a:ext cx="7699558" cy="4117032"/>
          </a:xfrm>
        </p:spPr>
        <p:txBody>
          <a:bodyPr>
            <a:normAutofit/>
          </a:bodyPr>
          <a:lstStyle/>
          <a:p>
            <a:r>
              <a:rPr lang="nl-NL" i="1" dirty="0">
                <a:solidFill>
                  <a:srgbClr val="0070C0"/>
                </a:solidFill>
                <a:latin typeface="Bodoni MT" panose="02070603080606020203" pitchFamily="18" charset="0"/>
              </a:rPr>
              <a:t>Je mag niet spotten met de aard of gewoontes van een volk.</a:t>
            </a:r>
          </a:p>
          <a:p>
            <a:pPr marL="68580" indent="0">
              <a:buNone/>
            </a:pPr>
            <a:r>
              <a:rPr lang="nl-NL" i="1" dirty="0">
                <a:solidFill>
                  <a:srgbClr val="0070C0"/>
                </a:solidFill>
                <a:latin typeface="Bodoni MT" panose="02070603080606020203" pitchFamily="18" charset="0"/>
              </a:rPr>
              <a:t> </a:t>
            </a:r>
          </a:p>
          <a:p>
            <a:r>
              <a:rPr lang="nl-NL" i="1" dirty="0">
                <a:solidFill>
                  <a:srgbClr val="0070C0"/>
                </a:solidFill>
                <a:latin typeface="Bodoni MT" panose="02070603080606020203" pitchFamily="18" charset="0"/>
              </a:rPr>
              <a:t>Vertel geen geheimen die jou zijn toevertrouwd.</a:t>
            </a:r>
          </a:p>
          <a:p>
            <a:endParaRPr lang="nl-NL" i="1" dirty="0">
              <a:solidFill>
                <a:srgbClr val="0070C0"/>
              </a:solidFill>
              <a:latin typeface="Bodoni MT" panose="02070603080606020203" pitchFamily="18" charset="0"/>
            </a:endParaRPr>
          </a:p>
          <a:p>
            <a:r>
              <a:rPr lang="nl-NL" i="1" dirty="0">
                <a:solidFill>
                  <a:srgbClr val="0070C0"/>
                </a:solidFill>
                <a:latin typeface="Bodoni MT" panose="02070603080606020203" pitchFamily="18" charset="0"/>
              </a:rPr>
              <a:t>Roddel niet over anderen, praat niet slecht over iemand.</a:t>
            </a:r>
          </a:p>
          <a:p>
            <a:endParaRPr lang="nl-NL" i="1" dirty="0">
              <a:solidFill>
                <a:srgbClr val="0070C0"/>
              </a:solidFill>
              <a:latin typeface="Bodoni MT" panose="02070603080606020203" pitchFamily="18" charset="0"/>
            </a:endParaRPr>
          </a:p>
          <a:p>
            <a:r>
              <a:rPr lang="nl-NL" i="1" dirty="0">
                <a:solidFill>
                  <a:srgbClr val="0070C0"/>
                </a:solidFill>
                <a:latin typeface="Bodoni MT" panose="02070603080606020203" pitchFamily="18" charset="0"/>
              </a:rPr>
              <a:t>Je mag niemand een handicap verwijten, dat is beledigend, wreed maar ook dwaas.</a:t>
            </a:r>
          </a:p>
          <a:p>
            <a:endParaRPr lang="nl-NL" dirty="0"/>
          </a:p>
        </p:txBody>
      </p:sp>
      <p:pic>
        <p:nvPicPr>
          <p:cNvPr id="4" name="Afbeelding 3" descr="Fichier:Rotterdam-monument-erasmus.jpg — Wikipédia">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5868144" y="0"/>
            <a:ext cx="2586990" cy="1943100"/>
          </a:xfrm>
          <a:prstGeom prst="rect">
            <a:avLst/>
          </a:prstGeom>
          <a:noFill/>
          <a:ln>
            <a:noFill/>
          </a:ln>
        </p:spPr>
      </p:pic>
      <p:sp>
        <p:nvSpPr>
          <p:cNvPr id="5" name="Tijdelijke aanduiding voor dianummer 4"/>
          <p:cNvSpPr>
            <a:spLocks noGrp="1"/>
          </p:cNvSpPr>
          <p:nvPr>
            <p:ph type="sldNum" sz="quarter" idx="12"/>
          </p:nvPr>
        </p:nvSpPr>
        <p:spPr/>
        <p:txBody>
          <a:bodyPr/>
          <a:lstStyle/>
          <a:p>
            <a:fld id="{AFCB61BC-CBBE-4207-9BA0-0B3D018F05D7}" type="slidenum">
              <a:rPr lang="nl-NL" smtClean="0"/>
              <a:pPr/>
              <a:t>28</a:t>
            </a:fld>
            <a:endParaRPr lang="nl-NL"/>
          </a:p>
        </p:txBody>
      </p:sp>
    </p:spTree>
    <p:extLst>
      <p:ext uri="{BB962C8B-B14F-4D97-AF65-F5344CB8AC3E}">
        <p14:creationId xmlns:p14="http://schemas.microsoft.com/office/powerpoint/2010/main" val="9570085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15616" y="548680"/>
            <a:ext cx="7024744" cy="1152128"/>
          </a:xfrm>
        </p:spPr>
        <p:txBody>
          <a:bodyPr/>
          <a:lstStyle/>
          <a:p>
            <a:r>
              <a:rPr lang="nl-NL" dirty="0"/>
              <a:t>Ja </a:t>
            </a:r>
            <a:r>
              <a:rPr lang="nl-NL" dirty="0" err="1"/>
              <a:t>duhuu</a:t>
            </a:r>
            <a:r>
              <a:rPr lang="nl-NL" dirty="0"/>
              <a:t>….</a:t>
            </a:r>
          </a:p>
        </p:txBody>
      </p:sp>
      <p:sp>
        <p:nvSpPr>
          <p:cNvPr id="3" name="Tijdelijke aanduiding voor inhoud 2"/>
          <p:cNvSpPr>
            <a:spLocks noGrp="1"/>
          </p:cNvSpPr>
          <p:nvPr>
            <p:ph idx="1"/>
          </p:nvPr>
        </p:nvSpPr>
        <p:spPr>
          <a:xfrm>
            <a:off x="899592" y="1448780"/>
            <a:ext cx="6777317" cy="4968552"/>
          </a:xfrm>
        </p:spPr>
        <p:txBody>
          <a:bodyPr>
            <a:normAutofit/>
          </a:bodyPr>
          <a:lstStyle/>
          <a:p>
            <a:pPr>
              <a:defRPr/>
            </a:pPr>
            <a:endParaRPr lang="nl-NL" altLang="nl-NL" dirty="0"/>
          </a:p>
          <a:p>
            <a:pPr marL="69850" indent="0">
              <a:buNone/>
              <a:defRPr/>
            </a:pPr>
            <a:endParaRPr lang="nl-NL" altLang="nl-NL" dirty="0"/>
          </a:p>
          <a:p>
            <a:pPr>
              <a:defRPr/>
            </a:pPr>
            <a:r>
              <a:rPr lang="nl-NL" altLang="nl-NL" dirty="0">
                <a:solidFill>
                  <a:schemeClr val="tx1"/>
                </a:solidFill>
              </a:rPr>
              <a:t>Gelden die regels ook als je ruzie hebt ?                </a:t>
            </a:r>
          </a:p>
          <a:p>
            <a:pPr marL="0" indent="0">
              <a:buNone/>
              <a:defRPr/>
            </a:pPr>
            <a:r>
              <a:rPr lang="nl-NL" altLang="nl-NL" dirty="0">
                <a:solidFill>
                  <a:srgbClr val="FF0000"/>
                </a:solidFill>
              </a:rPr>
              <a:t>	Waarom wel / niet ? </a:t>
            </a:r>
          </a:p>
          <a:p>
            <a:pPr marL="0" indent="0">
              <a:buNone/>
              <a:defRPr/>
            </a:pPr>
            <a:r>
              <a:rPr lang="nl-NL" altLang="nl-NL" dirty="0">
                <a:solidFill>
                  <a:srgbClr val="FF0000"/>
                </a:solidFill>
              </a:rPr>
              <a:t>	Zijn er dan andere regels ?</a:t>
            </a:r>
          </a:p>
          <a:p>
            <a:pPr>
              <a:defRPr/>
            </a:pPr>
            <a:endParaRPr lang="nl-NL" altLang="nl-NL" dirty="0">
              <a:solidFill>
                <a:srgbClr val="FF0000"/>
              </a:solidFill>
            </a:endParaRPr>
          </a:p>
          <a:p>
            <a:endParaRPr lang="nl-NL" dirty="0"/>
          </a:p>
        </p:txBody>
      </p:sp>
      <p:pic>
        <p:nvPicPr>
          <p:cNvPr id="7" name="Afbeelding 6" descr="Mijn dochters maken op vakantie steeds ruzie - NRC">
            <a:hlinkClick r:id="rId2" tgtFrame="&quot;_blank&quo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4437112"/>
            <a:ext cx="3096344" cy="1803257"/>
          </a:xfrm>
          <a:prstGeom prst="rect">
            <a:avLst/>
          </a:prstGeom>
          <a:noFill/>
          <a:ln>
            <a:noFill/>
          </a:ln>
        </p:spPr>
      </p:pic>
      <p:pic>
        <p:nvPicPr>
          <p:cNvPr id="8" name="Afbeelding 7" descr="ruzie tussen je kinderen hoe los je het op. 8 tips om ruzies op te losse">
            <a:hlinkClick r:id="rId4" tgtFrame="&quot;_blank&quot;"/>
          </p:cNvPr>
          <p:cNvPicPr/>
          <p:nvPr/>
        </p:nvPicPr>
        <p:blipFill>
          <a:blip r:embed="rId5">
            <a:extLst>
              <a:ext uri="{28A0092B-C50C-407E-A947-70E740481C1C}">
                <a14:useLocalDpi xmlns:a14="http://schemas.microsoft.com/office/drawing/2010/main" val="0"/>
              </a:ext>
            </a:extLst>
          </a:blip>
          <a:srcRect/>
          <a:stretch>
            <a:fillRect/>
          </a:stretch>
        </p:blipFill>
        <p:spPr bwMode="auto">
          <a:xfrm>
            <a:off x="6588224" y="-13692"/>
            <a:ext cx="2411760" cy="2420888"/>
          </a:xfrm>
          <a:prstGeom prst="rect">
            <a:avLst/>
          </a:prstGeom>
          <a:noFill/>
          <a:ln>
            <a:noFill/>
          </a:ln>
        </p:spPr>
      </p:pic>
      <p:sp>
        <p:nvSpPr>
          <p:cNvPr id="5" name="Tijdelijke aanduiding voor dianummer 4"/>
          <p:cNvSpPr>
            <a:spLocks noGrp="1"/>
          </p:cNvSpPr>
          <p:nvPr>
            <p:ph type="sldNum" sz="quarter" idx="12"/>
          </p:nvPr>
        </p:nvSpPr>
        <p:spPr/>
        <p:txBody>
          <a:bodyPr/>
          <a:lstStyle/>
          <a:p>
            <a:fld id="{AFCB61BC-CBBE-4207-9BA0-0B3D018F05D7}" type="slidenum">
              <a:rPr lang="nl-NL" smtClean="0"/>
              <a:pPr/>
              <a:t>29</a:t>
            </a:fld>
            <a:endParaRPr lang="nl-NL"/>
          </a:p>
        </p:txBody>
      </p:sp>
    </p:spTree>
    <p:extLst>
      <p:ext uri="{BB962C8B-B14F-4D97-AF65-F5344CB8AC3E}">
        <p14:creationId xmlns:p14="http://schemas.microsoft.com/office/powerpoint/2010/main" val="18681722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764704"/>
            <a:ext cx="7024744" cy="1224136"/>
          </a:xfrm>
        </p:spPr>
        <p:txBody>
          <a:bodyPr>
            <a:normAutofit/>
          </a:bodyPr>
          <a:lstStyle/>
          <a:p>
            <a:r>
              <a:rPr lang="nl-NL" sz="4800" dirty="0"/>
              <a:t>Evaluatie</a:t>
            </a:r>
          </a:p>
        </p:txBody>
      </p:sp>
      <p:sp>
        <p:nvSpPr>
          <p:cNvPr id="3" name="Tijdelijke aanduiding voor inhoud 2"/>
          <p:cNvSpPr>
            <a:spLocks noGrp="1"/>
          </p:cNvSpPr>
          <p:nvPr>
            <p:ph idx="1"/>
          </p:nvPr>
        </p:nvSpPr>
        <p:spPr>
          <a:xfrm>
            <a:off x="971600" y="2276872"/>
            <a:ext cx="6777317" cy="3508977"/>
          </a:xfrm>
        </p:spPr>
        <p:txBody>
          <a:bodyPr>
            <a:normAutofit/>
          </a:bodyPr>
          <a:lstStyle/>
          <a:p>
            <a:r>
              <a:rPr lang="nl-NL" altLang="nl-NL" dirty="0"/>
              <a:t>Wat viel je op in deze les?                            l</a:t>
            </a:r>
          </a:p>
          <a:p>
            <a:endParaRPr lang="nl-NL" altLang="nl-NL" dirty="0"/>
          </a:p>
          <a:p>
            <a:r>
              <a:rPr lang="nl-NL" altLang="nl-NL" dirty="0"/>
              <a:t>Wat vond je interessant?</a:t>
            </a:r>
          </a:p>
          <a:p>
            <a:endParaRPr lang="nl-NL" altLang="nl-NL" dirty="0"/>
          </a:p>
          <a:p>
            <a:r>
              <a:rPr lang="nl-NL" altLang="nl-NL" dirty="0"/>
              <a:t>Wat heb je geleerd?</a:t>
            </a:r>
          </a:p>
          <a:p>
            <a:endParaRPr lang="nl-NL" altLang="nl-NL" dirty="0"/>
          </a:p>
          <a:p>
            <a:r>
              <a:rPr lang="nl-NL" altLang="nl-NL" dirty="0"/>
              <a:t>Waarover wil je nog verder nadenken of praten?</a:t>
            </a:r>
          </a:p>
          <a:p>
            <a:endParaRPr lang="nl-NL" dirty="0"/>
          </a:p>
        </p:txBody>
      </p:sp>
      <p:pic>
        <p:nvPicPr>
          <p:cNvPr id="4" name="Afbeelding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3255" y="836712"/>
            <a:ext cx="3949658" cy="28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jdelijke aanduiding voor dianummer 4"/>
          <p:cNvSpPr>
            <a:spLocks noGrp="1"/>
          </p:cNvSpPr>
          <p:nvPr>
            <p:ph type="sldNum" sz="quarter" idx="12"/>
          </p:nvPr>
        </p:nvSpPr>
        <p:spPr/>
        <p:txBody>
          <a:bodyPr/>
          <a:lstStyle/>
          <a:p>
            <a:fld id="{AFCB61BC-CBBE-4207-9BA0-0B3D018F05D7}" type="slidenum">
              <a:rPr lang="nl-NL" smtClean="0"/>
              <a:pPr/>
              <a:t>30</a:t>
            </a:fld>
            <a:endParaRPr lang="nl-NL"/>
          </a:p>
        </p:txBody>
      </p:sp>
    </p:spTree>
    <p:extLst>
      <p:ext uri="{BB962C8B-B14F-4D97-AF65-F5344CB8AC3E}">
        <p14:creationId xmlns:p14="http://schemas.microsoft.com/office/powerpoint/2010/main" val="4682750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71600" y="764704"/>
            <a:ext cx="7096634" cy="1008112"/>
          </a:xfrm>
        </p:spPr>
        <p:txBody>
          <a:bodyPr>
            <a:normAutofit fontScale="90000"/>
          </a:bodyPr>
          <a:lstStyle/>
          <a:p>
            <a:r>
              <a:rPr lang="nl-NL" dirty="0"/>
              <a:t>Les 2</a:t>
            </a:r>
            <a:br>
              <a:rPr lang="nl-NL" dirty="0"/>
            </a:br>
            <a:r>
              <a:rPr lang="nl-NL" dirty="0"/>
              <a:t> Samenspraken</a:t>
            </a:r>
          </a:p>
        </p:txBody>
      </p:sp>
      <p:sp>
        <p:nvSpPr>
          <p:cNvPr id="3" name="Tijdelijke aanduiding voor inhoud 2"/>
          <p:cNvSpPr>
            <a:spLocks noGrp="1"/>
          </p:cNvSpPr>
          <p:nvPr>
            <p:ph idx="1"/>
          </p:nvPr>
        </p:nvSpPr>
        <p:spPr>
          <a:xfrm>
            <a:off x="1043607" y="2420888"/>
            <a:ext cx="7272809" cy="3528392"/>
          </a:xfrm>
        </p:spPr>
        <p:txBody>
          <a:bodyPr/>
          <a:lstStyle/>
          <a:p>
            <a:endParaRPr lang="nl-NL" dirty="0"/>
          </a:p>
          <a:p>
            <a:endParaRPr lang="nl-NL" dirty="0"/>
          </a:p>
        </p:txBody>
      </p:sp>
      <p:sp>
        <p:nvSpPr>
          <p:cNvPr id="4" name="Tijdelijke aanduiding voor dianummer 3"/>
          <p:cNvSpPr>
            <a:spLocks noGrp="1"/>
          </p:cNvSpPr>
          <p:nvPr>
            <p:ph type="sldNum" sz="quarter" idx="12"/>
          </p:nvPr>
        </p:nvSpPr>
        <p:spPr/>
        <p:txBody>
          <a:bodyPr/>
          <a:lstStyle/>
          <a:p>
            <a:fld id="{AFCB61BC-CBBE-4207-9BA0-0B3D018F05D7}" type="slidenum">
              <a:rPr lang="nl-NL" smtClean="0"/>
              <a:pPr/>
              <a:t>31</a:t>
            </a:fld>
            <a:endParaRPr lang="nl-NL"/>
          </a:p>
        </p:txBody>
      </p:sp>
      <p:pic>
        <p:nvPicPr>
          <p:cNvPr id="7" name="Picture 2" descr="Communiceren - Onderwijs Maak Je Samen">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539552" y="1700808"/>
            <a:ext cx="8064896" cy="4752528"/>
          </a:xfrm>
          <a:prstGeom prst="rect">
            <a:avLst/>
          </a:prstGeom>
          <a:noFill/>
        </p:spPr>
      </p:pic>
    </p:spTree>
    <p:extLst>
      <p:ext uri="{BB962C8B-B14F-4D97-AF65-F5344CB8AC3E}">
        <p14:creationId xmlns:p14="http://schemas.microsoft.com/office/powerpoint/2010/main" val="1698356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1027664"/>
            <a:ext cx="7024744" cy="961176"/>
          </a:xfrm>
        </p:spPr>
        <p:txBody>
          <a:bodyPr/>
          <a:lstStyle/>
          <a:p>
            <a:r>
              <a:rPr lang="nl-NL" dirty="0"/>
              <a:t>Een goed gesprek ?</a:t>
            </a:r>
          </a:p>
        </p:txBody>
      </p:sp>
      <p:sp>
        <p:nvSpPr>
          <p:cNvPr id="3" name="Tijdelijke aanduiding voor inhoud 2"/>
          <p:cNvSpPr>
            <a:spLocks noGrp="1"/>
          </p:cNvSpPr>
          <p:nvPr>
            <p:ph idx="1"/>
          </p:nvPr>
        </p:nvSpPr>
        <p:spPr>
          <a:xfrm>
            <a:off x="1043492" y="2132856"/>
            <a:ext cx="6777317" cy="3699773"/>
          </a:xfrm>
        </p:spPr>
        <p:txBody>
          <a:bodyPr>
            <a:normAutofit fontScale="92500" lnSpcReduction="10000"/>
          </a:bodyPr>
          <a:lstStyle/>
          <a:p>
            <a:r>
              <a:rPr lang="nl-NL" dirty="0"/>
              <a:t>Als je met elkaar praat probeer je iets over te brengen, dat kan van alles zijn.</a:t>
            </a:r>
          </a:p>
          <a:p>
            <a:r>
              <a:rPr lang="nl-NL" dirty="0"/>
              <a:t>Informatie, een mening, een gevoel.</a:t>
            </a:r>
          </a:p>
          <a:p>
            <a:endParaRPr lang="nl-NL" dirty="0"/>
          </a:p>
          <a:p>
            <a:r>
              <a:rPr lang="nl-NL" dirty="0"/>
              <a:t>Om informatie over te brengen heb je een ander soort gesprek nodig dan wanneer je iemand wilt troosten.</a:t>
            </a:r>
          </a:p>
          <a:p>
            <a:endParaRPr lang="nl-NL" dirty="0"/>
          </a:p>
          <a:p>
            <a:r>
              <a:rPr lang="nl-NL" dirty="0"/>
              <a:t>In deze module gaan we het hebben over verschillende soorten gesprekken.</a:t>
            </a:r>
          </a:p>
          <a:p>
            <a:endParaRPr lang="nl-NL" dirty="0"/>
          </a:p>
          <a:p>
            <a:endParaRPr lang="nl-NL" dirty="0"/>
          </a:p>
        </p:txBody>
      </p:sp>
      <p:sp>
        <p:nvSpPr>
          <p:cNvPr id="4" name="Tijdelijke aanduiding voor dianummer 3"/>
          <p:cNvSpPr>
            <a:spLocks noGrp="1"/>
          </p:cNvSpPr>
          <p:nvPr>
            <p:ph type="sldNum" sz="quarter" idx="12"/>
          </p:nvPr>
        </p:nvSpPr>
        <p:spPr/>
        <p:txBody>
          <a:bodyPr/>
          <a:lstStyle/>
          <a:p>
            <a:fld id="{AFCB61BC-CBBE-4207-9BA0-0B3D018F05D7}" type="slidenum">
              <a:rPr lang="nl-NL" smtClean="0"/>
              <a:pPr/>
              <a:t>32</a:t>
            </a:fld>
            <a:endParaRPr lang="nl-NL"/>
          </a:p>
        </p:txBody>
      </p:sp>
    </p:spTree>
    <p:extLst>
      <p:ext uri="{BB962C8B-B14F-4D97-AF65-F5344CB8AC3E}">
        <p14:creationId xmlns:p14="http://schemas.microsoft.com/office/powerpoint/2010/main" val="3455528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Even iets uitleggen…</a:t>
            </a:r>
          </a:p>
        </p:txBody>
      </p:sp>
      <p:sp>
        <p:nvSpPr>
          <p:cNvPr id="4" name="Tijdelijke aanduiding voor dianummer 3"/>
          <p:cNvSpPr>
            <a:spLocks noGrp="1"/>
          </p:cNvSpPr>
          <p:nvPr>
            <p:ph type="sldNum" sz="quarter" idx="12"/>
          </p:nvPr>
        </p:nvSpPr>
        <p:spPr/>
        <p:txBody>
          <a:bodyPr/>
          <a:lstStyle/>
          <a:p>
            <a:fld id="{AFCB61BC-CBBE-4207-9BA0-0B3D018F05D7}" type="slidenum">
              <a:rPr lang="nl-NL" smtClean="0"/>
              <a:pPr/>
              <a:t>33</a:t>
            </a:fld>
            <a:endParaRPr lang="nl-NL"/>
          </a:p>
        </p:txBody>
      </p:sp>
      <p:pic>
        <p:nvPicPr>
          <p:cNvPr id="5" name="Tijdelijke aanduiding voor inhoud 4" descr="Discussiëren met je puber | Blog | Topcoach">
            <a:hlinkClick r:id="rId2" tgtFrame="&quot;_blank&quo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26506" y="2504757"/>
            <a:ext cx="3810000" cy="3147060"/>
          </a:xfrm>
          <a:prstGeom prst="rect">
            <a:avLst/>
          </a:prstGeom>
          <a:noFill/>
          <a:ln>
            <a:noFill/>
          </a:ln>
        </p:spPr>
      </p:pic>
    </p:spTree>
    <p:extLst>
      <p:ext uri="{BB962C8B-B14F-4D97-AF65-F5344CB8AC3E}">
        <p14:creationId xmlns:p14="http://schemas.microsoft.com/office/powerpoint/2010/main" val="35122970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692696"/>
            <a:ext cx="7024744" cy="936104"/>
          </a:xfrm>
        </p:spPr>
        <p:txBody>
          <a:bodyPr>
            <a:normAutofit/>
          </a:bodyPr>
          <a:lstStyle/>
          <a:p>
            <a:r>
              <a:rPr lang="nl-NL" dirty="0"/>
              <a:t> Nou, kijk……</a:t>
            </a:r>
          </a:p>
        </p:txBody>
      </p:sp>
      <p:sp>
        <p:nvSpPr>
          <p:cNvPr id="3" name="Tijdelijke aanduiding voor inhoud 2"/>
          <p:cNvSpPr>
            <a:spLocks noGrp="1"/>
          </p:cNvSpPr>
          <p:nvPr>
            <p:ph idx="1"/>
          </p:nvPr>
        </p:nvSpPr>
        <p:spPr>
          <a:xfrm>
            <a:off x="971600" y="1628800"/>
            <a:ext cx="7056784" cy="4203829"/>
          </a:xfrm>
        </p:spPr>
        <p:txBody>
          <a:bodyPr/>
          <a:lstStyle/>
          <a:p>
            <a:pPr marL="68580" indent="0">
              <a:buNone/>
            </a:pPr>
            <a:endParaRPr lang="nl-NL" dirty="0"/>
          </a:p>
          <a:p>
            <a:pPr marL="68580" indent="0">
              <a:buNone/>
            </a:pPr>
            <a:r>
              <a:rPr lang="nl-NL" dirty="0"/>
              <a:t>Als iemand je iets uitlegt kan dat op veel verschillende manieren gebeuren…. </a:t>
            </a:r>
          </a:p>
          <a:p>
            <a:pPr marL="68580" indent="0">
              <a:buNone/>
            </a:pPr>
            <a:endParaRPr lang="nl-NL" dirty="0">
              <a:solidFill>
                <a:srgbClr val="FF0000"/>
              </a:solidFill>
            </a:endParaRPr>
          </a:p>
          <a:p>
            <a:r>
              <a:rPr lang="nl-NL" dirty="0">
                <a:solidFill>
                  <a:srgbClr val="FF0000"/>
                </a:solidFill>
              </a:rPr>
              <a:t>Wat werkt en waar word je niet goed van ?</a:t>
            </a:r>
          </a:p>
          <a:p>
            <a:r>
              <a:rPr lang="nl-NL" dirty="0">
                <a:solidFill>
                  <a:srgbClr val="FF0000"/>
                </a:solidFill>
              </a:rPr>
              <a:t>Noem zoveel mogelijk do’s en </a:t>
            </a:r>
            <a:r>
              <a:rPr lang="nl-NL" dirty="0" err="1">
                <a:solidFill>
                  <a:srgbClr val="FF0000"/>
                </a:solidFill>
              </a:rPr>
              <a:t>dont’s</a:t>
            </a:r>
            <a:r>
              <a:rPr lang="nl-NL" dirty="0">
                <a:solidFill>
                  <a:srgbClr val="FF0000"/>
                </a:solidFill>
              </a:rPr>
              <a:t> !</a:t>
            </a:r>
          </a:p>
          <a:p>
            <a:r>
              <a:rPr lang="nl-NL" dirty="0"/>
              <a:t>Maak een lijst en hang hem op !</a:t>
            </a:r>
          </a:p>
        </p:txBody>
      </p:sp>
      <p:sp>
        <p:nvSpPr>
          <p:cNvPr id="4" name="Tijdelijke aanduiding voor dianummer 3"/>
          <p:cNvSpPr>
            <a:spLocks noGrp="1"/>
          </p:cNvSpPr>
          <p:nvPr>
            <p:ph type="sldNum" sz="quarter" idx="12"/>
          </p:nvPr>
        </p:nvSpPr>
        <p:spPr/>
        <p:txBody>
          <a:bodyPr/>
          <a:lstStyle/>
          <a:p>
            <a:fld id="{AFCB61BC-CBBE-4207-9BA0-0B3D018F05D7}" type="slidenum">
              <a:rPr lang="nl-NL" smtClean="0"/>
              <a:pPr/>
              <a:t>34</a:t>
            </a:fld>
            <a:endParaRPr lang="nl-NL"/>
          </a:p>
        </p:txBody>
      </p:sp>
      <p:pic>
        <p:nvPicPr>
          <p:cNvPr id="6" name="Afbeelding 5" descr="Wie is er thuis nou eigenlijk de baas?' – De Groene Amsterdammer">
            <a:hlinkClick r:id="rId2" tgtFrame="&quot;_blank&quo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4804" y="-29691"/>
            <a:ext cx="2987824" cy="1946523"/>
          </a:xfrm>
          <a:prstGeom prst="rect">
            <a:avLst/>
          </a:prstGeom>
          <a:noFill/>
          <a:ln>
            <a:noFill/>
          </a:ln>
        </p:spPr>
      </p:pic>
      <p:pic>
        <p:nvPicPr>
          <p:cNvPr id="7" name="Afbeelding 6" descr="Op 1 juni gaan de middelbare scholen weer open: waar zetten we in het  onderwijs op in? | Beweging in Ontwikkeling">
            <a:hlinkClick r:id="rId4" tgtFrame="&quot;_blank&quot;"/>
          </p:cNvPr>
          <p:cNvPicPr/>
          <p:nvPr/>
        </p:nvPicPr>
        <p:blipFill>
          <a:blip r:embed="rId5">
            <a:extLst>
              <a:ext uri="{28A0092B-C50C-407E-A947-70E740481C1C}">
                <a14:useLocalDpi xmlns:a14="http://schemas.microsoft.com/office/drawing/2010/main" val="0"/>
              </a:ext>
            </a:extLst>
          </a:blip>
          <a:srcRect/>
          <a:stretch>
            <a:fillRect/>
          </a:stretch>
        </p:blipFill>
        <p:spPr bwMode="auto">
          <a:xfrm>
            <a:off x="2627784" y="4995562"/>
            <a:ext cx="4053200" cy="1773171"/>
          </a:xfrm>
          <a:prstGeom prst="rect">
            <a:avLst/>
          </a:prstGeom>
          <a:noFill/>
          <a:ln>
            <a:noFill/>
          </a:ln>
        </p:spPr>
      </p:pic>
    </p:spTree>
    <p:extLst>
      <p:ext uri="{BB962C8B-B14F-4D97-AF65-F5344CB8AC3E}">
        <p14:creationId xmlns:p14="http://schemas.microsoft.com/office/powerpoint/2010/main" val="41736375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764704"/>
            <a:ext cx="7024744" cy="1008112"/>
          </a:xfrm>
        </p:spPr>
        <p:txBody>
          <a:bodyPr>
            <a:normAutofit/>
          </a:bodyPr>
          <a:lstStyle/>
          <a:p>
            <a:r>
              <a:rPr lang="nl-NL" dirty="0"/>
              <a:t>Discussie of dialoog ?</a:t>
            </a:r>
          </a:p>
        </p:txBody>
      </p:sp>
      <p:sp>
        <p:nvSpPr>
          <p:cNvPr id="3" name="Tijdelijke aanduiding voor inhoud 2"/>
          <p:cNvSpPr>
            <a:spLocks noGrp="1"/>
          </p:cNvSpPr>
          <p:nvPr>
            <p:ph idx="1"/>
          </p:nvPr>
        </p:nvSpPr>
        <p:spPr>
          <a:xfrm>
            <a:off x="1043492" y="2060848"/>
            <a:ext cx="6777317" cy="3771781"/>
          </a:xfrm>
        </p:spPr>
        <p:txBody>
          <a:bodyPr/>
          <a:lstStyle/>
          <a:p>
            <a:r>
              <a:rPr lang="nl-NL" dirty="0"/>
              <a:t>Wat wil je: overtuigen of onderzoeken?</a:t>
            </a:r>
          </a:p>
          <a:p>
            <a:endParaRPr lang="nl-NL" dirty="0"/>
          </a:p>
        </p:txBody>
      </p:sp>
      <p:pic>
        <p:nvPicPr>
          <p:cNvPr id="4" name="Afbeelding 3" descr="Wie discussieert er mee? - AG Connect">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2123728" y="2996952"/>
            <a:ext cx="4248472" cy="3096344"/>
          </a:xfrm>
          <a:prstGeom prst="rect">
            <a:avLst/>
          </a:prstGeom>
          <a:noFill/>
          <a:ln>
            <a:noFill/>
          </a:ln>
        </p:spPr>
      </p:pic>
      <p:sp>
        <p:nvSpPr>
          <p:cNvPr id="5" name="Tijdelijke aanduiding voor dianummer 4"/>
          <p:cNvSpPr>
            <a:spLocks noGrp="1"/>
          </p:cNvSpPr>
          <p:nvPr>
            <p:ph type="sldNum" sz="quarter" idx="12"/>
          </p:nvPr>
        </p:nvSpPr>
        <p:spPr/>
        <p:txBody>
          <a:bodyPr/>
          <a:lstStyle/>
          <a:p>
            <a:fld id="{AFCB61BC-CBBE-4207-9BA0-0B3D018F05D7}" type="slidenum">
              <a:rPr lang="nl-NL" smtClean="0"/>
              <a:pPr/>
              <a:t>35</a:t>
            </a:fld>
            <a:endParaRPr lang="nl-NL"/>
          </a:p>
        </p:txBody>
      </p:sp>
    </p:spTree>
    <p:extLst>
      <p:ext uri="{BB962C8B-B14F-4D97-AF65-F5344CB8AC3E}">
        <p14:creationId xmlns:p14="http://schemas.microsoft.com/office/powerpoint/2010/main" val="28326825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38138"/>
          </a:xfrm>
        </p:spPr>
        <p:txBody>
          <a:bodyPr>
            <a:normAutofit/>
          </a:bodyPr>
          <a:lstStyle/>
          <a:p>
            <a:r>
              <a:rPr lang="nl-NL" sz="4000" b="1" dirty="0">
                <a:solidFill>
                  <a:schemeClr val="accent3"/>
                </a:solidFill>
              </a:rPr>
              <a:t> Probeer dit eens…….</a:t>
            </a:r>
          </a:p>
        </p:txBody>
      </p:sp>
      <p:sp>
        <p:nvSpPr>
          <p:cNvPr id="3" name="Tijdelijke aanduiding voor inhoud 2"/>
          <p:cNvSpPr>
            <a:spLocks noGrp="1"/>
          </p:cNvSpPr>
          <p:nvPr>
            <p:ph idx="1"/>
          </p:nvPr>
        </p:nvSpPr>
        <p:spPr>
          <a:xfrm>
            <a:off x="683568" y="1484784"/>
            <a:ext cx="7632848" cy="5040560"/>
          </a:xfrm>
        </p:spPr>
        <p:txBody>
          <a:bodyPr>
            <a:normAutofit/>
          </a:bodyPr>
          <a:lstStyle/>
          <a:p>
            <a:r>
              <a:rPr lang="nl-NL" sz="2800" dirty="0"/>
              <a:t>Twee verschillende gesprekken, steeds met twee leerlingen. De rest van de groep observeert.</a:t>
            </a:r>
          </a:p>
          <a:p>
            <a:endParaRPr lang="nl-NL" sz="2800" dirty="0"/>
          </a:p>
          <a:p>
            <a:endParaRPr lang="nl-NL" sz="2800" dirty="0"/>
          </a:p>
          <a:p>
            <a:endParaRPr lang="nl-NL" sz="2800" dirty="0"/>
          </a:p>
          <a:p>
            <a:r>
              <a:rPr lang="nl-NL" sz="2800" dirty="0"/>
              <a:t>Opdracht aan deze leerlingen:</a:t>
            </a:r>
          </a:p>
          <a:p>
            <a:r>
              <a:rPr lang="nl-NL" sz="2800" dirty="0">
                <a:solidFill>
                  <a:srgbClr val="FF0000"/>
                </a:solidFill>
              </a:rPr>
              <a:t>Kies iemand met een heel andere sport, game of hobby dan jij. Daar ga je mee praten.</a:t>
            </a:r>
          </a:p>
          <a:p>
            <a:endParaRPr lang="nl-NL" sz="2800" dirty="0"/>
          </a:p>
          <a:p>
            <a:pPr marL="0" indent="0">
              <a:buNone/>
            </a:pPr>
            <a:endParaRPr lang="nl-NL" sz="2800" dirty="0"/>
          </a:p>
          <a:p>
            <a:pPr marL="0" indent="0">
              <a:buNone/>
            </a:pPr>
            <a:endParaRPr lang="nl-NL" sz="2800" dirty="0"/>
          </a:p>
          <a:p>
            <a:endParaRPr lang="nl-NL" sz="2800" dirty="0"/>
          </a:p>
          <a:p>
            <a:endParaRPr lang="nl-NL"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8891" y="2557569"/>
            <a:ext cx="3739602" cy="176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jdelijke aanduiding voor dianummer 3"/>
          <p:cNvSpPr>
            <a:spLocks noGrp="1"/>
          </p:cNvSpPr>
          <p:nvPr>
            <p:ph type="sldNum" sz="quarter" idx="12"/>
          </p:nvPr>
        </p:nvSpPr>
        <p:spPr/>
        <p:txBody>
          <a:bodyPr/>
          <a:lstStyle/>
          <a:p>
            <a:fld id="{AFCB61BC-CBBE-4207-9BA0-0B3D018F05D7}" type="slidenum">
              <a:rPr lang="nl-NL" smtClean="0"/>
              <a:pPr/>
              <a:t>36</a:t>
            </a:fld>
            <a:endParaRPr lang="nl-NL"/>
          </a:p>
        </p:txBody>
      </p:sp>
    </p:spTree>
    <p:extLst>
      <p:ext uri="{BB962C8B-B14F-4D97-AF65-F5344CB8AC3E}">
        <p14:creationId xmlns:p14="http://schemas.microsoft.com/office/powerpoint/2010/main" val="38569588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620688"/>
            <a:ext cx="7024744" cy="1296144"/>
          </a:xfrm>
        </p:spPr>
        <p:txBody>
          <a:bodyPr/>
          <a:lstStyle/>
          <a:p>
            <a:r>
              <a:rPr lang="nl-NL" dirty="0"/>
              <a:t>De opdracht:</a:t>
            </a:r>
          </a:p>
        </p:txBody>
      </p:sp>
      <p:sp>
        <p:nvSpPr>
          <p:cNvPr id="3" name="Tijdelijke aanduiding voor inhoud 2"/>
          <p:cNvSpPr>
            <a:spLocks noGrp="1"/>
          </p:cNvSpPr>
          <p:nvPr>
            <p:ph idx="1"/>
          </p:nvPr>
        </p:nvSpPr>
        <p:spPr>
          <a:xfrm>
            <a:off x="1043492" y="2420888"/>
            <a:ext cx="7128908" cy="3411741"/>
          </a:xfrm>
        </p:spPr>
        <p:txBody>
          <a:bodyPr>
            <a:normAutofit/>
          </a:bodyPr>
          <a:lstStyle/>
          <a:p>
            <a:r>
              <a:rPr lang="nl-NL" dirty="0">
                <a:solidFill>
                  <a:srgbClr val="FF0000"/>
                </a:solidFill>
              </a:rPr>
              <a:t>De eerste twee gaan proberen elkaar te overtuigen dat hun eigen hobby, sport of game echt veel beter en leuker is.</a:t>
            </a:r>
          </a:p>
          <a:p>
            <a:pPr marL="0" indent="0">
              <a:buNone/>
            </a:pPr>
            <a:endParaRPr lang="nl-NL" dirty="0">
              <a:solidFill>
                <a:srgbClr val="FF0000"/>
              </a:solidFill>
            </a:endParaRPr>
          </a:p>
          <a:p>
            <a:r>
              <a:rPr lang="nl-NL" dirty="0">
                <a:solidFill>
                  <a:srgbClr val="FF0000"/>
                </a:solidFill>
              </a:rPr>
              <a:t>Het tweede duo onderzoekt wat er leuk of interessant is aan de sport, game of hobby van de ander.</a:t>
            </a:r>
          </a:p>
          <a:p>
            <a:endParaRPr lang="nl-NL" dirty="0"/>
          </a:p>
        </p:txBody>
      </p:sp>
      <p:sp>
        <p:nvSpPr>
          <p:cNvPr id="4" name="Tijdelijke aanduiding voor dianummer 3"/>
          <p:cNvSpPr>
            <a:spLocks noGrp="1"/>
          </p:cNvSpPr>
          <p:nvPr>
            <p:ph type="sldNum" sz="quarter" idx="12"/>
          </p:nvPr>
        </p:nvSpPr>
        <p:spPr/>
        <p:txBody>
          <a:bodyPr/>
          <a:lstStyle/>
          <a:p>
            <a:fld id="{AFCB61BC-CBBE-4207-9BA0-0B3D018F05D7}" type="slidenum">
              <a:rPr lang="nl-NL" smtClean="0"/>
              <a:pPr/>
              <a:t>37</a:t>
            </a:fld>
            <a:endParaRPr lang="nl-NL"/>
          </a:p>
        </p:txBody>
      </p:sp>
    </p:spTree>
    <p:extLst>
      <p:ext uri="{BB962C8B-B14F-4D97-AF65-F5344CB8AC3E}">
        <p14:creationId xmlns:p14="http://schemas.microsoft.com/office/powerpoint/2010/main" val="3882658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332656"/>
            <a:ext cx="7384666" cy="1080120"/>
          </a:xfrm>
        </p:spPr>
        <p:txBody>
          <a:bodyPr>
            <a:normAutofit/>
          </a:bodyPr>
          <a:lstStyle/>
          <a:p>
            <a:r>
              <a:rPr lang="nl-NL" sz="4000" dirty="0">
                <a:solidFill>
                  <a:schemeClr val="accent3"/>
                </a:solidFill>
              </a:rPr>
              <a:t>Wat maakt het verschil </a:t>
            </a:r>
            <a:r>
              <a:rPr lang="nl-NL" dirty="0">
                <a:solidFill>
                  <a:schemeClr val="accent3"/>
                </a:solidFill>
              </a:rPr>
              <a:t>?</a:t>
            </a:r>
          </a:p>
        </p:txBody>
      </p:sp>
      <p:sp>
        <p:nvSpPr>
          <p:cNvPr id="3" name="Tijdelijke aanduiding voor inhoud 2"/>
          <p:cNvSpPr>
            <a:spLocks noGrp="1"/>
          </p:cNvSpPr>
          <p:nvPr>
            <p:ph idx="1"/>
          </p:nvPr>
        </p:nvSpPr>
        <p:spPr>
          <a:xfrm>
            <a:off x="539552" y="1628800"/>
            <a:ext cx="8136904" cy="4824536"/>
          </a:xfrm>
        </p:spPr>
        <p:txBody>
          <a:bodyPr>
            <a:normAutofit lnSpcReduction="10000"/>
          </a:bodyPr>
          <a:lstStyle/>
          <a:p>
            <a:pPr lvl="0"/>
            <a:r>
              <a:rPr lang="nl-NL" sz="2400" dirty="0">
                <a:solidFill>
                  <a:srgbClr val="FF0000"/>
                </a:solidFill>
              </a:rPr>
              <a:t>Wat is </a:t>
            </a:r>
            <a:r>
              <a:rPr lang="nl-NL" dirty="0">
                <a:solidFill>
                  <a:srgbClr val="FF0000"/>
                </a:solidFill>
              </a:rPr>
              <a:t>de groep</a:t>
            </a:r>
            <a:r>
              <a:rPr lang="nl-NL" sz="2400" dirty="0">
                <a:solidFill>
                  <a:srgbClr val="FF0000"/>
                </a:solidFill>
              </a:rPr>
              <a:t> opgevallen in deze gesprekken ? </a:t>
            </a:r>
          </a:p>
          <a:p>
            <a:pPr lvl="0"/>
            <a:endParaRPr lang="nl-NL" sz="2400" dirty="0">
              <a:solidFill>
                <a:srgbClr val="FF0000"/>
              </a:solidFill>
            </a:endParaRPr>
          </a:p>
          <a:p>
            <a:pPr lvl="0"/>
            <a:r>
              <a:rPr lang="nl-NL" sz="2400" dirty="0">
                <a:solidFill>
                  <a:srgbClr val="FF0000"/>
                </a:solidFill>
              </a:rPr>
              <a:t>Hoe was de sfeer? </a:t>
            </a:r>
          </a:p>
          <a:p>
            <a:pPr lvl="0"/>
            <a:endParaRPr lang="nl-NL" sz="2400" dirty="0">
              <a:solidFill>
                <a:srgbClr val="FF0000"/>
              </a:solidFill>
            </a:endParaRPr>
          </a:p>
          <a:p>
            <a:pPr lvl="0"/>
            <a:r>
              <a:rPr lang="nl-NL" sz="2400" dirty="0">
                <a:solidFill>
                  <a:srgbClr val="FF0000"/>
                </a:solidFill>
              </a:rPr>
              <a:t>In welk gesprek kwamen ze het meeste te weten van elkaar ?</a:t>
            </a:r>
          </a:p>
          <a:p>
            <a:pPr marL="0" lvl="0" indent="0">
              <a:buNone/>
            </a:pPr>
            <a:endParaRPr lang="nl-NL" sz="2400" dirty="0">
              <a:solidFill>
                <a:srgbClr val="FF0000"/>
              </a:solidFill>
            </a:endParaRPr>
          </a:p>
          <a:p>
            <a:pPr lvl="0"/>
            <a:r>
              <a:rPr lang="nl-NL" sz="2400" dirty="0">
                <a:solidFill>
                  <a:srgbClr val="FF0000"/>
                </a:solidFill>
              </a:rPr>
              <a:t>Hoe is het om met iemand te praten die vindt dat zij / hij echt gelijk heeft?</a:t>
            </a:r>
          </a:p>
          <a:p>
            <a:pPr lvl="0"/>
            <a:endParaRPr lang="nl-NL" sz="2400" dirty="0">
              <a:solidFill>
                <a:srgbClr val="FF0000"/>
              </a:solidFill>
            </a:endParaRPr>
          </a:p>
          <a:p>
            <a:pPr lvl="0"/>
            <a:r>
              <a:rPr lang="nl-NL" sz="2400" dirty="0">
                <a:solidFill>
                  <a:srgbClr val="FF0000"/>
                </a:solidFill>
              </a:rPr>
              <a:t>Hoe is het om met iemand te praten die belangstelling toont  voor wat jij vertelt ?   </a:t>
            </a:r>
          </a:p>
          <a:p>
            <a:pPr marL="0" lvl="0" indent="0">
              <a:buNone/>
            </a:pPr>
            <a:endParaRPr lang="nl-NL" sz="1500" dirty="0">
              <a:solidFill>
                <a:prstClr val="black"/>
              </a:solidFill>
            </a:endParaRPr>
          </a:p>
          <a:p>
            <a:pPr marL="0" lvl="0" indent="0">
              <a:buNone/>
            </a:pPr>
            <a:endParaRPr lang="nl-NL" sz="1500" dirty="0">
              <a:solidFill>
                <a:prstClr val="black"/>
              </a:solidFill>
            </a:endParaRPr>
          </a:p>
          <a:p>
            <a:pPr marL="0" indent="0">
              <a:buNone/>
            </a:pPr>
            <a:endParaRPr lang="nl-NL" dirty="0"/>
          </a:p>
        </p:txBody>
      </p:sp>
      <p:pic>
        <p:nvPicPr>
          <p:cNvPr id="5" name="Afbeelding 4" descr="Afbeeldingsresultaat voor superieur voelen cartoons">
            <a:hlinkClick r:id="rId3" tgtFrame="&quot;_blank&quo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47108" y="5085184"/>
            <a:ext cx="2096892" cy="1536504"/>
          </a:xfrm>
          <a:prstGeom prst="rect">
            <a:avLst/>
          </a:prstGeom>
          <a:noFill/>
          <a:ln>
            <a:noFill/>
          </a:ln>
        </p:spPr>
      </p:pic>
      <p:pic>
        <p:nvPicPr>
          <p:cNvPr id="6" name="Afbeelding 5" descr="Afbeeldingsresultaat voor mensen overtuigen vanuit suprioriteit">
            <a:hlinkClick r:id="rId5" tgtFrame="&quot;_blank&quot;"/>
          </p:cNvPr>
          <p:cNvPicPr/>
          <p:nvPr/>
        </p:nvPicPr>
        <p:blipFill>
          <a:blip r:embed="rId6">
            <a:extLst>
              <a:ext uri="{28A0092B-C50C-407E-A947-70E740481C1C}">
                <a14:useLocalDpi xmlns:a14="http://schemas.microsoft.com/office/drawing/2010/main" val="0"/>
              </a:ext>
            </a:extLst>
          </a:blip>
          <a:srcRect/>
          <a:stretch>
            <a:fillRect/>
          </a:stretch>
        </p:blipFill>
        <p:spPr bwMode="auto">
          <a:xfrm>
            <a:off x="7047108" y="-39948"/>
            <a:ext cx="2111700" cy="1584177"/>
          </a:xfrm>
          <a:prstGeom prst="rect">
            <a:avLst/>
          </a:prstGeom>
          <a:noFill/>
          <a:ln>
            <a:noFill/>
          </a:ln>
        </p:spPr>
      </p:pic>
      <p:sp>
        <p:nvSpPr>
          <p:cNvPr id="4" name="Tijdelijke aanduiding voor dianummer 3"/>
          <p:cNvSpPr>
            <a:spLocks noGrp="1"/>
          </p:cNvSpPr>
          <p:nvPr>
            <p:ph type="sldNum" sz="quarter" idx="12"/>
          </p:nvPr>
        </p:nvSpPr>
        <p:spPr/>
        <p:txBody>
          <a:bodyPr/>
          <a:lstStyle/>
          <a:p>
            <a:fld id="{AFCB61BC-CBBE-4207-9BA0-0B3D018F05D7}" type="slidenum">
              <a:rPr lang="nl-NL" smtClean="0"/>
              <a:pPr/>
              <a:t>38</a:t>
            </a:fld>
            <a:endParaRPr lang="nl-NL"/>
          </a:p>
        </p:txBody>
      </p:sp>
    </p:spTree>
    <p:extLst>
      <p:ext uri="{BB962C8B-B14F-4D97-AF65-F5344CB8AC3E}">
        <p14:creationId xmlns:p14="http://schemas.microsoft.com/office/powerpoint/2010/main" val="4197392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59628" y="863387"/>
            <a:ext cx="7024744" cy="1656184"/>
          </a:xfrm>
        </p:spPr>
        <p:txBody>
          <a:bodyPr/>
          <a:lstStyle/>
          <a:p>
            <a:r>
              <a:rPr lang="nl-NL" dirty="0"/>
              <a:t>Wat werkt het beste ?</a:t>
            </a:r>
          </a:p>
        </p:txBody>
      </p:sp>
      <p:sp>
        <p:nvSpPr>
          <p:cNvPr id="3" name="Tijdelijke aanduiding voor inhoud 2"/>
          <p:cNvSpPr>
            <a:spLocks noGrp="1"/>
          </p:cNvSpPr>
          <p:nvPr>
            <p:ph idx="1"/>
          </p:nvPr>
        </p:nvSpPr>
        <p:spPr>
          <a:xfrm>
            <a:off x="1043492" y="2780928"/>
            <a:ext cx="6777317" cy="3528392"/>
          </a:xfrm>
        </p:spPr>
        <p:txBody>
          <a:bodyPr>
            <a:normAutofit/>
          </a:bodyPr>
          <a:lstStyle/>
          <a:p>
            <a:r>
              <a:rPr lang="nl-NL" dirty="0"/>
              <a:t>Het eerste gesprek was een discussie.</a:t>
            </a:r>
          </a:p>
          <a:p>
            <a:r>
              <a:rPr lang="nl-NL" dirty="0">
                <a:solidFill>
                  <a:srgbClr val="FF0000"/>
                </a:solidFill>
              </a:rPr>
              <a:t>Wanneer heb je een discussie nodig ?</a:t>
            </a:r>
          </a:p>
          <a:p>
            <a:endParaRPr lang="nl-NL" dirty="0"/>
          </a:p>
          <a:p>
            <a:r>
              <a:rPr lang="nl-NL" dirty="0"/>
              <a:t>Het tweede gesprek was een dialoog.</a:t>
            </a:r>
          </a:p>
          <a:p>
            <a:r>
              <a:rPr lang="nl-NL" dirty="0">
                <a:solidFill>
                  <a:srgbClr val="FF0000"/>
                </a:solidFill>
              </a:rPr>
              <a:t>Wanneer heb je een dialoog nodig ?</a:t>
            </a:r>
          </a:p>
          <a:p>
            <a:pPr marL="68580" indent="0">
              <a:buNone/>
            </a:pPr>
            <a:endParaRPr lang="nl-NL" dirty="0">
              <a:solidFill>
                <a:srgbClr val="FF0000"/>
              </a:solidFill>
            </a:endParaRPr>
          </a:p>
        </p:txBody>
      </p:sp>
      <p:pic>
        <p:nvPicPr>
          <p:cNvPr id="1026" name="Picture 2" descr="Dialoog brengt vraag en aanbod bij elkaar | Lonieke.n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49"/>
            <a:ext cx="3815160" cy="1773163"/>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dianummer 3"/>
          <p:cNvSpPr>
            <a:spLocks noGrp="1"/>
          </p:cNvSpPr>
          <p:nvPr>
            <p:ph type="sldNum" sz="quarter" idx="12"/>
          </p:nvPr>
        </p:nvSpPr>
        <p:spPr/>
        <p:txBody>
          <a:bodyPr/>
          <a:lstStyle/>
          <a:p>
            <a:fld id="{AFCB61BC-CBBE-4207-9BA0-0B3D018F05D7}" type="slidenum">
              <a:rPr lang="nl-NL" smtClean="0"/>
              <a:pPr/>
              <a:t>39</a:t>
            </a:fld>
            <a:endParaRPr lang="nl-NL"/>
          </a:p>
        </p:txBody>
      </p:sp>
    </p:spTree>
    <p:extLst>
      <p:ext uri="{BB962C8B-B14F-4D97-AF65-F5344CB8AC3E}">
        <p14:creationId xmlns:p14="http://schemas.microsoft.com/office/powerpoint/2010/main" val="38915603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87624" y="692696"/>
            <a:ext cx="7128792" cy="1224136"/>
          </a:xfrm>
        </p:spPr>
        <p:txBody>
          <a:bodyPr>
            <a:normAutofit fontScale="90000"/>
          </a:bodyPr>
          <a:lstStyle/>
          <a:p>
            <a:r>
              <a:rPr lang="nl-NL" dirty="0"/>
              <a:t>Vraag eens door, ook al denk je dat je het al begrijpt….</a:t>
            </a:r>
          </a:p>
        </p:txBody>
      </p:sp>
      <p:sp>
        <p:nvSpPr>
          <p:cNvPr id="4" name="Tijdelijke aanduiding voor dianummer 3"/>
          <p:cNvSpPr>
            <a:spLocks noGrp="1"/>
          </p:cNvSpPr>
          <p:nvPr>
            <p:ph type="sldNum" sz="quarter" idx="12"/>
          </p:nvPr>
        </p:nvSpPr>
        <p:spPr/>
        <p:txBody>
          <a:bodyPr/>
          <a:lstStyle/>
          <a:p>
            <a:fld id="{AFCB61BC-CBBE-4207-9BA0-0B3D018F05D7}" type="slidenum">
              <a:rPr lang="nl-NL" smtClean="0"/>
              <a:pPr/>
              <a:t>40</a:t>
            </a:fld>
            <a:endParaRPr lang="nl-NL"/>
          </a:p>
        </p:txBody>
      </p:sp>
      <p:pic>
        <p:nvPicPr>
          <p:cNvPr id="5" name="Tijdelijke aanduiding voor inhoud 4" descr="Toos &amp; Henk - 13 augustus 2020 - De Limburger Mobile">
            <a:hlinkClick r:id="rId2" tgtFrame="&quot;_blank&quo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75656" y="2132856"/>
            <a:ext cx="6336704" cy="4176464"/>
          </a:xfrm>
          <a:prstGeom prst="rect">
            <a:avLst/>
          </a:prstGeom>
          <a:noFill/>
          <a:ln>
            <a:noFill/>
          </a:ln>
        </p:spPr>
      </p:pic>
    </p:spTree>
    <p:extLst>
      <p:ext uri="{BB962C8B-B14F-4D97-AF65-F5344CB8AC3E}">
        <p14:creationId xmlns:p14="http://schemas.microsoft.com/office/powerpoint/2010/main" val="18851245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Kinderwoorddienst - Gesprek met de kinderen">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6516216" y="4509120"/>
            <a:ext cx="2605633" cy="2313831"/>
          </a:xfrm>
          <a:prstGeom prst="rect">
            <a:avLst/>
          </a:prstGeom>
          <a:noFill/>
          <a:ln>
            <a:noFill/>
          </a:ln>
        </p:spPr>
      </p:pic>
      <p:sp>
        <p:nvSpPr>
          <p:cNvPr id="2" name="Titel 1"/>
          <p:cNvSpPr>
            <a:spLocks noGrp="1"/>
          </p:cNvSpPr>
          <p:nvPr>
            <p:ph type="title"/>
          </p:nvPr>
        </p:nvSpPr>
        <p:spPr>
          <a:xfrm>
            <a:off x="827584" y="274638"/>
            <a:ext cx="7859216" cy="1210146"/>
          </a:xfrm>
        </p:spPr>
        <p:txBody>
          <a:bodyPr/>
          <a:lstStyle/>
          <a:p>
            <a:r>
              <a:rPr lang="nl-NL" dirty="0"/>
              <a:t>Welk gesprek is er nodig ?</a:t>
            </a:r>
          </a:p>
        </p:txBody>
      </p:sp>
      <p:sp>
        <p:nvSpPr>
          <p:cNvPr id="3" name="Tijdelijke aanduiding voor inhoud 2"/>
          <p:cNvSpPr>
            <a:spLocks noGrp="1"/>
          </p:cNvSpPr>
          <p:nvPr>
            <p:ph idx="1"/>
          </p:nvPr>
        </p:nvSpPr>
        <p:spPr>
          <a:xfrm>
            <a:off x="827584" y="1628800"/>
            <a:ext cx="7344816" cy="4824536"/>
          </a:xfrm>
        </p:spPr>
        <p:txBody>
          <a:bodyPr>
            <a:normAutofit/>
          </a:bodyPr>
          <a:lstStyle/>
          <a:p>
            <a:pPr marL="0" indent="0">
              <a:buNone/>
            </a:pPr>
            <a:r>
              <a:rPr lang="nl-NL" i="1" dirty="0">
                <a:solidFill>
                  <a:schemeClr val="tx1"/>
                </a:solidFill>
              </a:rPr>
              <a:t>Met iemand die verdrietig is heb je een ander soort gesprek dan als je iemand wilt overtuigen dat voetbal echt leuker is dan hockey. </a:t>
            </a:r>
          </a:p>
          <a:p>
            <a:pPr marL="0" indent="0">
              <a:buNone/>
            </a:pPr>
            <a:endParaRPr lang="nl-NL" i="1" dirty="0">
              <a:solidFill>
                <a:schemeClr val="tx1"/>
              </a:solidFill>
            </a:endParaRPr>
          </a:p>
          <a:p>
            <a:pPr marL="0" indent="0">
              <a:buNone/>
            </a:pPr>
            <a:r>
              <a:rPr lang="nl-NL" i="1" dirty="0">
                <a:solidFill>
                  <a:schemeClr val="tx1"/>
                </a:solidFill>
              </a:rPr>
              <a:t>Er zijn verschillende manieren om met elkaar te praten, die je gebruikt in verschillende situaties.</a:t>
            </a:r>
          </a:p>
          <a:p>
            <a:pPr marL="0" indent="0">
              <a:buNone/>
            </a:pPr>
            <a:r>
              <a:rPr lang="nl-NL" i="1" dirty="0">
                <a:solidFill>
                  <a:schemeClr val="tx1"/>
                </a:solidFill>
              </a:rPr>
              <a:t>Daar denk je meestal niet eens over na….</a:t>
            </a:r>
          </a:p>
          <a:p>
            <a:pPr marL="0" indent="0">
              <a:buNone/>
            </a:pPr>
            <a:endParaRPr lang="nl-NL" i="1" dirty="0">
              <a:solidFill>
                <a:schemeClr val="tx1"/>
              </a:solidFill>
            </a:endParaRPr>
          </a:p>
          <a:p>
            <a:pPr marL="0" indent="0">
              <a:buNone/>
            </a:pPr>
            <a:r>
              <a:rPr lang="nl-NL" i="1" dirty="0">
                <a:solidFill>
                  <a:schemeClr val="tx1"/>
                </a:solidFill>
              </a:rPr>
              <a:t>Daarover gaat de volgende opdracht .</a:t>
            </a:r>
          </a:p>
          <a:p>
            <a:pPr marL="0" indent="0">
              <a:buNone/>
            </a:pPr>
            <a:endParaRPr lang="nl-NL" i="1" dirty="0">
              <a:solidFill>
                <a:schemeClr val="tx1"/>
              </a:solidFill>
            </a:endParaRPr>
          </a:p>
        </p:txBody>
      </p:sp>
      <p:sp>
        <p:nvSpPr>
          <p:cNvPr id="5" name="Tijdelijke aanduiding voor dianummer 4"/>
          <p:cNvSpPr>
            <a:spLocks noGrp="1"/>
          </p:cNvSpPr>
          <p:nvPr>
            <p:ph type="sldNum" sz="quarter" idx="12"/>
          </p:nvPr>
        </p:nvSpPr>
        <p:spPr/>
        <p:txBody>
          <a:bodyPr/>
          <a:lstStyle/>
          <a:p>
            <a:fld id="{AFCB61BC-CBBE-4207-9BA0-0B3D018F05D7}" type="slidenum">
              <a:rPr lang="nl-NL" smtClean="0"/>
              <a:pPr/>
              <a:t>41</a:t>
            </a:fld>
            <a:endParaRPr lang="nl-NL"/>
          </a:p>
        </p:txBody>
      </p:sp>
    </p:spTree>
    <p:extLst>
      <p:ext uri="{BB962C8B-B14F-4D97-AF65-F5344CB8AC3E}">
        <p14:creationId xmlns:p14="http://schemas.microsoft.com/office/powerpoint/2010/main" val="1408765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9592" y="1052736"/>
            <a:ext cx="7024744" cy="1143000"/>
          </a:xfrm>
        </p:spPr>
        <p:txBody>
          <a:bodyPr>
            <a:noAutofit/>
          </a:bodyPr>
          <a:lstStyle/>
          <a:p>
            <a:r>
              <a:rPr lang="nl-NL" sz="7200" b="1" dirty="0">
                <a:solidFill>
                  <a:schemeClr val="accent3"/>
                </a:solidFill>
              </a:rPr>
              <a:t> </a:t>
            </a:r>
          </a:p>
        </p:txBody>
      </p:sp>
      <p:sp>
        <p:nvSpPr>
          <p:cNvPr id="3" name="Tijdelijke aanduiding voor inhoud 2"/>
          <p:cNvSpPr>
            <a:spLocks noGrp="1"/>
          </p:cNvSpPr>
          <p:nvPr>
            <p:ph idx="1"/>
          </p:nvPr>
        </p:nvSpPr>
        <p:spPr>
          <a:xfrm>
            <a:off x="467544" y="836712"/>
            <a:ext cx="8136904" cy="5544616"/>
          </a:xfrm>
        </p:spPr>
        <p:txBody>
          <a:bodyPr>
            <a:normAutofit/>
          </a:bodyPr>
          <a:lstStyle/>
          <a:p>
            <a:r>
              <a:rPr lang="nl-NL" sz="2600" b="1" dirty="0">
                <a:solidFill>
                  <a:schemeClr val="accent1">
                    <a:lumMod val="75000"/>
                  </a:schemeClr>
                </a:solidFill>
              </a:rPr>
              <a:t>Gespreksvormen : welke kies je ? Wanneer ?</a:t>
            </a:r>
          </a:p>
          <a:p>
            <a:endParaRPr lang="nl-NL" dirty="0"/>
          </a:p>
          <a:p>
            <a:r>
              <a:rPr lang="nl-NL" sz="2000" b="1" dirty="0">
                <a:solidFill>
                  <a:srgbClr val="FF0000"/>
                </a:solidFill>
              </a:rPr>
              <a:t>Interview. </a:t>
            </a:r>
            <a:r>
              <a:rPr lang="nl-NL" sz="2000" b="1" dirty="0">
                <a:solidFill>
                  <a:srgbClr val="7030A0"/>
                </a:solidFill>
              </a:rPr>
              <a:t>Doel: veel van de ander te weten komen.           </a:t>
            </a:r>
            <a:r>
              <a:rPr lang="nl-NL" sz="2000" dirty="0">
                <a:solidFill>
                  <a:schemeClr val="tx1"/>
                </a:solidFill>
              </a:rPr>
              <a:t>Door te luisteren, vragen stellen,</a:t>
            </a:r>
            <a:r>
              <a:rPr lang="nl-NL" sz="2000" b="1" dirty="0">
                <a:solidFill>
                  <a:srgbClr val="7030A0"/>
                </a:solidFill>
              </a:rPr>
              <a:t> </a:t>
            </a:r>
            <a:r>
              <a:rPr lang="nl-NL" sz="2000" dirty="0">
                <a:solidFill>
                  <a:schemeClr val="tx1"/>
                </a:solidFill>
              </a:rPr>
              <a:t>interesse tonen in de ander. En zelf (bijna) niets vertellen.</a:t>
            </a:r>
          </a:p>
          <a:p>
            <a:r>
              <a:rPr lang="nl-NL" sz="2000" b="1" dirty="0">
                <a:solidFill>
                  <a:srgbClr val="FF0000"/>
                </a:solidFill>
              </a:rPr>
              <a:t>Dialoog. </a:t>
            </a:r>
            <a:r>
              <a:rPr lang="nl-NL" sz="2000" b="1" dirty="0">
                <a:solidFill>
                  <a:srgbClr val="7030A0"/>
                </a:solidFill>
              </a:rPr>
              <a:t>Doel: iets van elkaar te weten komen.                  </a:t>
            </a:r>
            <a:r>
              <a:rPr lang="nl-NL" sz="2000" dirty="0">
                <a:solidFill>
                  <a:schemeClr val="tx1"/>
                </a:solidFill>
              </a:rPr>
              <a:t>Door allebei te vertellen, elkaar vragen te stellen. Goed luisteren, respect en interesse in elkaar tonen. Onderzoekend</a:t>
            </a:r>
          </a:p>
          <a:p>
            <a:r>
              <a:rPr lang="nl-NL" sz="2000" b="1" dirty="0">
                <a:solidFill>
                  <a:srgbClr val="FF0000"/>
                </a:solidFill>
              </a:rPr>
              <a:t>Debat/ discussie. </a:t>
            </a:r>
            <a:r>
              <a:rPr lang="nl-NL" sz="2000" b="1" dirty="0">
                <a:solidFill>
                  <a:srgbClr val="7030A0"/>
                </a:solidFill>
              </a:rPr>
              <a:t>Doel: elkaar proberen te overtuigen.                            </a:t>
            </a:r>
            <a:r>
              <a:rPr lang="nl-NL" sz="1900" dirty="0">
                <a:solidFill>
                  <a:schemeClr val="tx1"/>
                </a:solidFill>
              </a:rPr>
              <a:t>Door goede argumenten te geven en ingaan op wat de ander zegt. Openstaan voor andere meningen. Om samen een besluit te kunnen nemen. Feiten, emoties en meningen onderscheiden. </a:t>
            </a:r>
          </a:p>
          <a:p>
            <a:r>
              <a:rPr lang="nl-NL" sz="2000" b="1" dirty="0">
                <a:solidFill>
                  <a:srgbClr val="FF0000"/>
                </a:solidFill>
              </a:rPr>
              <a:t>Ruzie. </a:t>
            </a:r>
            <a:r>
              <a:rPr lang="nl-NL" sz="2000" b="1" dirty="0">
                <a:solidFill>
                  <a:srgbClr val="7030A0"/>
                </a:solidFill>
              </a:rPr>
              <a:t>Doel: emoties uiten, je zin krijgen</a:t>
            </a:r>
            <a:r>
              <a:rPr lang="nl-NL" dirty="0"/>
              <a:t>.                              </a:t>
            </a:r>
            <a:r>
              <a:rPr lang="nl-NL" sz="1900" dirty="0"/>
              <a:t>Door voor jezelf op te komen. Je bent overtuigd van je eigen gelijk maar je luistert ook naar de ander. Je weet wat je er mee wilt bereiken. </a:t>
            </a:r>
          </a:p>
          <a:p>
            <a:endParaRPr lang="nl-NL" sz="1900" dirty="0"/>
          </a:p>
          <a:p>
            <a:endParaRPr lang="nl-NL" dirty="0"/>
          </a:p>
        </p:txBody>
      </p:sp>
      <p:sp>
        <p:nvSpPr>
          <p:cNvPr id="4" name="Tijdelijke aanduiding voor dianummer 3"/>
          <p:cNvSpPr>
            <a:spLocks noGrp="1"/>
          </p:cNvSpPr>
          <p:nvPr>
            <p:ph type="sldNum" sz="quarter" idx="12"/>
          </p:nvPr>
        </p:nvSpPr>
        <p:spPr/>
        <p:txBody>
          <a:bodyPr/>
          <a:lstStyle/>
          <a:p>
            <a:fld id="{AFCB61BC-CBBE-4207-9BA0-0B3D018F05D7}" type="slidenum">
              <a:rPr lang="nl-NL" smtClean="0"/>
              <a:pPr/>
              <a:t>42</a:t>
            </a:fld>
            <a:endParaRPr lang="nl-NL"/>
          </a:p>
        </p:txBody>
      </p:sp>
    </p:spTree>
    <p:extLst>
      <p:ext uri="{BB962C8B-B14F-4D97-AF65-F5344CB8AC3E}">
        <p14:creationId xmlns:p14="http://schemas.microsoft.com/office/powerpoint/2010/main" val="18566467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692696"/>
            <a:ext cx="7024744" cy="936104"/>
          </a:xfrm>
        </p:spPr>
        <p:txBody>
          <a:bodyPr>
            <a:normAutofit/>
          </a:bodyPr>
          <a:lstStyle/>
          <a:p>
            <a:r>
              <a:rPr lang="nl-NL" dirty="0"/>
              <a:t>Deze situatie vraagt om…..</a:t>
            </a:r>
          </a:p>
        </p:txBody>
      </p:sp>
      <p:sp>
        <p:nvSpPr>
          <p:cNvPr id="3" name="Tijdelijke aanduiding voor inhoud 2"/>
          <p:cNvSpPr>
            <a:spLocks noGrp="1"/>
          </p:cNvSpPr>
          <p:nvPr>
            <p:ph idx="1"/>
          </p:nvPr>
        </p:nvSpPr>
        <p:spPr>
          <a:xfrm>
            <a:off x="467544" y="1772816"/>
            <a:ext cx="8280920" cy="3987805"/>
          </a:xfrm>
        </p:spPr>
        <p:txBody>
          <a:bodyPr/>
          <a:lstStyle/>
          <a:p>
            <a:endParaRPr lang="nl-NL" dirty="0"/>
          </a:p>
          <a:p>
            <a:pPr marL="68580" indent="0">
              <a:buNone/>
            </a:pPr>
            <a:r>
              <a:rPr lang="nl-NL" sz="1400" dirty="0"/>
              <a:t>Leerkracht kan zelf (of in overleg met jullie) kiezen uit de voorbeelden op de volgende sheet </a:t>
            </a:r>
          </a:p>
          <a:p>
            <a:pPr marL="68580" indent="0">
              <a:buNone/>
            </a:pPr>
            <a:endParaRPr lang="nl-NL" dirty="0"/>
          </a:p>
        </p:txBody>
      </p:sp>
      <p:pic>
        <p:nvPicPr>
          <p:cNvPr id="5" name="Afbeelding 4" descr="Vakkenkast Felix 9 vakken - naturel - 83x83x20 cm | Leen Bakker">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420888"/>
            <a:ext cx="4248472" cy="4032448"/>
          </a:xfrm>
          <a:prstGeom prst="rect">
            <a:avLst/>
          </a:prstGeom>
          <a:noFill/>
          <a:ln>
            <a:noFill/>
          </a:ln>
        </p:spPr>
      </p:pic>
      <p:sp>
        <p:nvSpPr>
          <p:cNvPr id="6" name="Tijdelijke aanduiding voor dianummer 5"/>
          <p:cNvSpPr>
            <a:spLocks noGrp="1"/>
          </p:cNvSpPr>
          <p:nvPr>
            <p:ph type="sldNum" sz="quarter" idx="12"/>
          </p:nvPr>
        </p:nvSpPr>
        <p:spPr/>
        <p:txBody>
          <a:bodyPr/>
          <a:lstStyle/>
          <a:p>
            <a:fld id="{AFCB61BC-CBBE-4207-9BA0-0B3D018F05D7}" type="slidenum">
              <a:rPr lang="nl-NL" smtClean="0"/>
              <a:pPr/>
              <a:t>43</a:t>
            </a:fld>
            <a:endParaRPr lang="nl-NL"/>
          </a:p>
        </p:txBody>
      </p:sp>
    </p:spTree>
    <p:extLst>
      <p:ext uri="{BB962C8B-B14F-4D97-AF65-F5344CB8AC3E}">
        <p14:creationId xmlns:p14="http://schemas.microsoft.com/office/powerpoint/2010/main" val="35332038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620688"/>
            <a:ext cx="7992888" cy="936104"/>
          </a:xfrm>
        </p:spPr>
        <p:txBody>
          <a:bodyPr>
            <a:normAutofit/>
          </a:bodyPr>
          <a:lstStyle/>
          <a:p>
            <a:r>
              <a:rPr lang="nl-NL" dirty="0"/>
              <a:t>Interview, debat, dialoog, ruzie.</a:t>
            </a:r>
          </a:p>
        </p:txBody>
      </p:sp>
      <p:sp>
        <p:nvSpPr>
          <p:cNvPr id="3" name="Tijdelijke aanduiding voor inhoud 2"/>
          <p:cNvSpPr>
            <a:spLocks noGrp="1"/>
          </p:cNvSpPr>
          <p:nvPr>
            <p:ph idx="1"/>
          </p:nvPr>
        </p:nvSpPr>
        <p:spPr>
          <a:xfrm>
            <a:off x="1043492" y="1628800"/>
            <a:ext cx="7272924" cy="4968552"/>
          </a:xfrm>
        </p:spPr>
        <p:txBody>
          <a:bodyPr>
            <a:normAutofit fontScale="40000" lnSpcReduction="20000"/>
          </a:bodyPr>
          <a:lstStyle/>
          <a:p>
            <a:pPr lvl="0" indent="-342900">
              <a:buFont typeface="Wingdings 2"/>
              <a:buChar char=""/>
              <a:tabLst>
                <a:tab pos="457200" algn="l"/>
              </a:tabLst>
            </a:pPr>
            <a:r>
              <a:rPr lang="nl-NL" sz="5000" dirty="0">
                <a:solidFill>
                  <a:srgbClr val="FF0000"/>
                </a:solidFill>
                <a:latin typeface="Calibri"/>
                <a:ea typeface="Times New Roman"/>
                <a:cs typeface="Times New Roman"/>
              </a:rPr>
              <a:t>Kies: welke gespreksvorm is bij de volgende situaties het beste ?</a:t>
            </a:r>
          </a:p>
          <a:p>
            <a:pPr lvl="0" indent="-342900">
              <a:buFont typeface="Wingdings 2"/>
              <a:buChar char=""/>
              <a:tabLst>
                <a:tab pos="457200" algn="l"/>
              </a:tabLst>
            </a:pPr>
            <a:endParaRPr lang="nl-NL" sz="2300" dirty="0">
              <a:solidFill>
                <a:srgbClr val="FF0000"/>
              </a:solidFill>
              <a:latin typeface="Calibri"/>
              <a:ea typeface="Times New Roman"/>
              <a:cs typeface="Times New Roman"/>
            </a:endParaRPr>
          </a:p>
          <a:p>
            <a:pPr lvl="0" indent="-342900">
              <a:buFont typeface="Wingdings 2"/>
              <a:buChar char=""/>
              <a:tabLst>
                <a:tab pos="457200" algn="l"/>
              </a:tabLst>
            </a:pPr>
            <a:endParaRPr lang="nl-NL" sz="2300" dirty="0">
              <a:latin typeface="Times New Roman"/>
              <a:ea typeface="Times New Roman"/>
            </a:endParaRPr>
          </a:p>
          <a:p>
            <a:pPr lvl="0" indent="-342900">
              <a:buFont typeface="Wingdings 2"/>
              <a:buChar char=""/>
              <a:tabLst>
                <a:tab pos="457200" algn="l"/>
              </a:tabLst>
            </a:pPr>
            <a:r>
              <a:rPr lang="nl-NL" sz="4000" dirty="0">
                <a:solidFill>
                  <a:srgbClr val="002060"/>
                </a:solidFill>
                <a:latin typeface="Calibri"/>
                <a:ea typeface="Times New Roman"/>
                <a:cs typeface="Times New Roman"/>
              </a:rPr>
              <a:t>Een klasgenoot komt </a:t>
            </a:r>
            <a:r>
              <a:rPr lang="nl-NL" sz="4000" dirty="0">
                <a:solidFill>
                  <a:srgbClr val="002060"/>
                </a:solidFill>
                <a:ea typeface="Times New Roman"/>
                <a:cs typeface="Times New Roman"/>
              </a:rPr>
              <a:t>‘</a:t>
            </a:r>
            <a:r>
              <a:rPr lang="nl-NL" sz="4000" dirty="0">
                <a:solidFill>
                  <a:srgbClr val="002060"/>
                </a:solidFill>
                <a:latin typeface="Calibri"/>
                <a:ea typeface="Times New Roman"/>
                <a:cs typeface="Times New Roman"/>
              </a:rPr>
              <a:t>s morgens met een behuild gezicht op school.</a:t>
            </a:r>
          </a:p>
          <a:p>
            <a:pPr lvl="0" indent="-342900">
              <a:buFont typeface="Wingdings 2"/>
              <a:buChar char=""/>
              <a:tabLst>
                <a:tab pos="457200" algn="l"/>
              </a:tabLst>
            </a:pPr>
            <a:endParaRPr lang="nl-NL" sz="2500" dirty="0">
              <a:latin typeface="Times New Roman"/>
              <a:ea typeface="Times New Roman"/>
            </a:endParaRPr>
          </a:p>
          <a:p>
            <a:pPr lvl="0" indent="-342900">
              <a:buFont typeface="Wingdings 2"/>
              <a:buChar char=""/>
              <a:tabLst>
                <a:tab pos="457200" algn="l"/>
              </a:tabLst>
            </a:pPr>
            <a:r>
              <a:rPr lang="nl-NL" sz="4000" dirty="0">
                <a:solidFill>
                  <a:srgbClr val="002060"/>
                </a:solidFill>
                <a:latin typeface="Calibri"/>
                <a:ea typeface="Times New Roman"/>
                <a:cs typeface="Times New Roman"/>
              </a:rPr>
              <a:t>Iemand heeft iets van je geleend en nog steeds niet teruggeven.</a:t>
            </a:r>
          </a:p>
          <a:p>
            <a:pPr lvl="0" indent="-342900">
              <a:buFont typeface="Wingdings 2"/>
              <a:buChar char=""/>
              <a:tabLst>
                <a:tab pos="457200" algn="l"/>
              </a:tabLst>
            </a:pPr>
            <a:endParaRPr lang="nl-NL" sz="2500" dirty="0">
              <a:latin typeface="Times New Roman"/>
              <a:ea typeface="Times New Roman"/>
            </a:endParaRPr>
          </a:p>
          <a:p>
            <a:pPr lvl="0" indent="-342900">
              <a:buFont typeface="Wingdings 2"/>
              <a:buChar char=""/>
              <a:tabLst>
                <a:tab pos="457200" algn="l"/>
              </a:tabLst>
            </a:pPr>
            <a:r>
              <a:rPr lang="nl-NL" sz="4000" dirty="0">
                <a:solidFill>
                  <a:srgbClr val="002060"/>
                </a:solidFill>
                <a:latin typeface="Calibri"/>
                <a:ea typeface="Times New Roman"/>
                <a:cs typeface="Times New Roman"/>
              </a:rPr>
              <a:t>Je broer/zus en jij hebben geld verdiend met klusjes, jij wilt van dat geld naar de film  en Mac Donalds, maar zij/hij wil graag gaan bowlen.</a:t>
            </a:r>
          </a:p>
          <a:p>
            <a:pPr lvl="0" indent="-342900">
              <a:buFont typeface="Wingdings 2"/>
              <a:buChar char=""/>
              <a:tabLst>
                <a:tab pos="457200" algn="l"/>
              </a:tabLst>
            </a:pPr>
            <a:endParaRPr lang="nl-NL" sz="2500" dirty="0">
              <a:latin typeface="Times New Roman"/>
              <a:ea typeface="Times New Roman"/>
            </a:endParaRPr>
          </a:p>
          <a:p>
            <a:pPr lvl="0" indent="-342900">
              <a:buFont typeface="Wingdings 2"/>
              <a:buChar char=""/>
              <a:tabLst>
                <a:tab pos="457200" algn="l"/>
              </a:tabLst>
            </a:pPr>
            <a:r>
              <a:rPr lang="nl-NL" sz="4000" dirty="0">
                <a:solidFill>
                  <a:srgbClr val="002060"/>
                </a:solidFill>
                <a:latin typeface="Calibri"/>
                <a:ea typeface="Times New Roman"/>
                <a:cs typeface="Times New Roman"/>
              </a:rPr>
              <a:t>Je ziet je beste vriend(in) weer voor het eerst na de vakantie.</a:t>
            </a:r>
          </a:p>
          <a:p>
            <a:pPr lvl="0" indent="-342900">
              <a:buFont typeface="Wingdings 2"/>
              <a:buChar char=""/>
              <a:tabLst>
                <a:tab pos="457200" algn="l"/>
              </a:tabLst>
            </a:pPr>
            <a:endParaRPr lang="nl-NL" sz="2500" dirty="0">
              <a:latin typeface="Times New Roman"/>
              <a:ea typeface="Times New Roman"/>
            </a:endParaRPr>
          </a:p>
          <a:p>
            <a:pPr lvl="0" indent="-342900">
              <a:buFont typeface="Wingdings 2"/>
              <a:buChar char=""/>
              <a:tabLst>
                <a:tab pos="457200" algn="l"/>
              </a:tabLst>
            </a:pPr>
            <a:r>
              <a:rPr lang="nl-NL" sz="4000" dirty="0">
                <a:solidFill>
                  <a:srgbClr val="002060"/>
                </a:solidFill>
                <a:latin typeface="Calibri"/>
                <a:ea typeface="Times New Roman"/>
                <a:cs typeface="Times New Roman"/>
              </a:rPr>
              <a:t>Je mag van je ouders niet naar een feest omdat er geen volwassene bij is.</a:t>
            </a:r>
          </a:p>
          <a:p>
            <a:pPr lvl="0" indent="-342900">
              <a:buFont typeface="Wingdings 2"/>
              <a:buChar char=""/>
              <a:tabLst>
                <a:tab pos="457200" algn="l"/>
              </a:tabLst>
            </a:pPr>
            <a:endParaRPr lang="nl-NL" sz="2500" dirty="0">
              <a:latin typeface="Times New Roman"/>
              <a:ea typeface="Times New Roman"/>
            </a:endParaRPr>
          </a:p>
          <a:p>
            <a:pPr lvl="0" indent="-342900">
              <a:buFont typeface="Wingdings 2"/>
              <a:buChar char=""/>
              <a:tabLst>
                <a:tab pos="457200" algn="l"/>
              </a:tabLst>
            </a:pPr>
            <a:r>
              <a:rPr lang="nl-NL" sz="4000" dirty="0">
                <a:solidFill>
                  <a:srgbClr val="002060"/>
                </a:solidFill>
                <a:latin typeface="Calibri"/>
                <a:ea typeface="Times New Roman"/>
                <a:cs typeface="Times New Roman"/>
              </a:rPr>
              <a:t>Een klasgenoot is vegetariër, jij vindt vlees eten ook wel zielig, maar wat moet je dan eten ?</a:t>
            </a:r>
          </a:p>
          <a:p>
            <a:pPr lvl="0" indent="-342900">
              <a:buFont typeface="Wingdings 2"/>
              <a:buChar char=""/>
              <a:tabLst>
                <a:tab pos="457200" algn="l"/>
              </a:tabLst>
            </a:pPr>
            <a:endParaRPr lang="nl-NL" sz="2500" dirty="0">
              <a:latin typeface="Times New Roman"/>
              <a:ea typeface="Times New Roman"/>
            </a:endParaRPr>
          </a:p>
          <a:p>
            <a:pPr lvl="0" indent="-342900">
              <a:buFont typeface="Wingdings 2"/>
              <a:buChar char=""/>
              <a:tabLst>
                <a:tab pos="457200" algn="l"/>
              </a:tabLst>
            </a:pPr>
            <a:r>
              <a:rPr lang="nl-NL" sz="4000" dirty="0">
                <a:solidFill>
                  <a:srgbClr val="002060"/>
                </a:solidFill>
                <a:latin typeface="Calibri"/>
                <a:ea typeface="Times New Roman"/>
                <a:cs typeface="Times New Roman"/>
              </a:rPr>
              <a:t>Met je ouders ga je elk jaar naar dezelfde camping, waar niks te beleven valt. Jij wilt dit jaar naar een leuke camping, met dingen voor jongeren.</a:t>
            </a:r>
          </a:p>
          <a:p>
            <a:pPr lvl="0" indent="-342900">
              <a:buFont typeface="Wingdings 2"/>
              <a:buChar char=""/>
              <a:tabLst>
                <a:tab pos="457200" algn="l"/>
              </a:tabLst>
            </a:pPr>
            <a:endParaRPr lang="nl-NL" sz="2500" dirty="0">
              <a:latin typeface="Times New Roman"/>
              <a:ea typeface="Times New Roman"/>
            </a:endParaRPr>
          </a:p>
          <a:p>
            <a:pPr lvl="0" indent="-342900">
              <a:buFont typeface="Wingdings 2"/>
              <a:buChar char=""/>
              <a:tabLst>
                <a:tab pos="457200" algn="l"/>
              </a:tabLst>
            </a:pPr>
            <a:r>
              <a:rPr lang="nl-NL" sz="4000" dirty="0">
                <a:solidFill>
                  <a:srgbClr val="002060"/>
                </a:solidFill>
                <a:latin typeface="Calibri"/>
                <a:ea typeface="Times New Roman"/>
                <a:cs typeface="Times New Roman"/>
              </a:rPr>
              <a:t>Een klasgenoot is gelovig, je snapt niet waar hij/zij nou eigenlijk in gelooft.   Zelf geloof je een beetje in re</a:t>
            </a:r>
            <a:r>
              <a:rPr lang="nl-NL" sz="4000" dirty="0">
                <a:solidFill>
                  <a:srgbClr val="002060"/>
                </a:solidFill>
                <a:ea typeface="Times New Roman"/>
                <a:cs typeface="Times New Roman"/>
              </a:rPr>
              <a:t>ï</a:t>
            </a:r>
            <a:r>
              <a:rPr lang="nl-NL" sz="4000" dirty="0">
                <a:solidFill>
                  <a:srgbClr val="002060"/>
                </a:solidFill>
                <a:latin typeface="Calibri"/>
                <a:ea typeface="Times New Roman"/>
                <a:cs typeface="Times New Roman"/>
              </a:rPr>
              <a:t>ncarnatie, daar weet zij/hij niks van.</a:t>
            </a:r>
            <a:endParaRPr lang="nl-NL" sz="2500" dirty="0">
              <a:latin typeface="Times New Roman"/>
              <a:ea typeface="Times New Roman"/>
            </a:endParaRPr>
          </a:p>
          <a:p>
            <a:pPr marL="68580" indent="0">
              <a:lnSpc>
                <a:spcPct val="115000"/>
              </a:lnSpc>
              <a:spcAft>
                <a:spcPts val="1000"/>
              </a:spcAft>
              <a:buNone/>
            </a:pPr>
            <a:r>
              <a:rPr lang="nl-NL" sz="1200" dirty="0">
                <a:latin typeface="Calibri"/>
                <a:ea typeface="Calibri"/>
                <a:cs typeface="Times New Roman"/>
              </a:rPr>
              <a:t> </a:t>
            </a:r>
          </a:p>
          <a:p>
            <a:endParaRPr lang="nl-NL" dirty="0"/>
          </a:p>
        </p:txBody>
      </p:sp>
      <p:sp>
        <p:nvSpPr>
          <p:cNvPr id="4" name="Tijdelijke aanduiding voor dianummer 3"/>
          <p:cNvSpPr>
            <a:spLocks noGrp="1"/>
          </p:cNvSpPr>
          <p:nvPr>
            <p:ph type="sldNum" sz="quarter" idx="12"/>
          </p:nvPr>
        </p:nvSpPr>
        <p:spPr/>
        <p:txBody>
          <a:bodyPr/>
          <a:lstStyle/>
          <a:p>
            <a:fld id="{AFCB61BC-CBBE-4207-9BA0-0B3D018F05D7}" type="slidenum">
              <a:rPr lang="nl-NL" smtClean="0"/>
              <a:pPr/>
              <a:t>44</a:t>
            </a:fld>
            <a:endParaRPr lang="nl-NL"/>
          </a:p>
        </p:txBody>
      </p:sp>
    </p:spTree>
    <p:extLst>
      <p:ext uri="{BB962C8B-B14F-4D97-AF65-F5344CB8AC3E}">
        <p14:creationId xmlns:p14="http://schemas.microsoft.com/office/powerpoint/2010/main" val="10624432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15616" y="548680"/>
            <a:ext cx="7128792" cy="1080120"/>
          </a:xfrm>
        </p:spPr>
        <p:txBody>
          <a:bodyPr>
            <a:normAutofit fontScale="90000"/>
          </a:bodyPr>
          <a:lstStyle/>
          <a:p>
            <a:r>
              <a:rPr lang="nl-NL" dirty="0"/>
              <a:t>Gelijk hebben en gelijk krijgen</a:t>
            </a:r>
          </a:p>
        </p:txBody>
      </p:sp>
      <p:pic>
        <p:nvPicPr>
          <p:cNvPr id="4" name="Tijdelijke aanduiding voor inhoud 3" descr="S.O.S. ruzie gesignaleerd Kinderen, (geen) ruzie maken! Waarover ...">
            <a:hlinkClick r:id="rId2" tgtFrame="&quot;_blank&quo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59632" y="1916832"/>
            <a:ext cx="6408712" cy="4032448"/>
          </a:xfrm>
          <a:prstGeom prst="rect">
            <a:avLst/>
          </a:prstGeom>
          <a:noFill/>
          <a:ln>
            <a:noFill/>
          </a:ln>
        </p:spPr>
      </p:pic>
      <p:sp>
        <p:nvSpPr>
          <p:cNvPr id="3" name="Tijdelijke aanduiding voor dianummer 2"/>
          <p:cNvSpPr>
            <a:spLocks noGrp="1"/>
          </p:cNvSpPr>
          <p:nvPr>
            <p:ph type="sldNum" sz="quarter" idx="12"/>
          </p:nvPr>
        </p:nvSpPr>
        <p:spPr/>
        <p:txBody>
          <a:bodyPr/>
          <a:lstStyle/>
          <a:p>
            <a:fld id="{AFCB61BC-CBBE-4207-9BA0-0B3D018F05D7}" type="slidenum">
              <a:rPr lang="nl-NL" smtClean="0"/>
              <a:pPr/>
              <a:t>45</a:t>
            </a:fld>
            <a:endParaRPr lang="nl-NL"/>
          </a:p>
        </p:txBody>
      </p:sp>
    </p:spTree>
    <p:extLst>
      <p:ext uri="{BB962C8B-B14F-4D97-AF65-F5344CB8AC3E}">
        <p14:creationId xmlns:p14="http://schemas.microsoft.com/office/powerpoint/2010/main" val="32127218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3568" y="620688"/>
            <a:ext cx="7384666" cy="820740"/>
          </a:xfrm>
        </p:spPr>
        <p:txBody>
          <a:bodyPr>
            <a:normAutofit fontScale="90000"/>
          </a:bodyPr>
          <a:lstStyle/>
          <a:p>
            <a:br>
              <a:rPr lang="nl-NL" dirty="0"/>
            </a:br>
            <a:br>
              <a:rPr lang="nl-NL" dirty="0"/>
            </a:br>
            <a:r>
              <a:rPr lang="nl-NL" dirty="0"/>
              <a:t>Betweters en wijsneuzen…</a:t>
            </a:r>
          </a:p>
        </p:txBody>
      </p:sp>
      <p:sp>
        <p:nvSpPr>
          <p:cNvPr id="3" name="Tijdelijke aanduiding voor inhoud 2"/>
          <p:cNvSpPr>
            <a:spLocks noGrp="1"/>
          </p:cNvSpPr>
          <p:nvPr>
            <p:ph idx="1"/>
          </p:nvPr>
        </p:nvSpPr>
        <p:spPr>
          <a:xfrm>
            <a:off x="611560" y="1772816"/>
            <a:ext cx="7632847" cy="4392488"/>
          </a:xfrm>
        </p:spPr>
        <p:txBody>
          <a:bodyPr>
            <a:normAutofit fontScale="62500" lnSpcReduction="20000"/>
          </a:bodyPr>
          <a:lstStyle/>
          <a:p>
            <a:r>
              <a:rPr lang="nl-NL" sz="3800" dirty="0"/>
              <a:t>‘Ik weet alles beter’ Als je met iemand praat en merkt dat die al z’n eigen ideeën, gewoontes of hobby’s veel beter vindt dan die van jou. </a:t>
            </a:r>
          </a:p>
          <a:p>
            <a:r>
              <a:rPr lang="nl-NL" sz="3800" dirty="0">
                <a:solidFill>
                  <a:srgbClr val="FF0000"/>
                </a:solidFill>
              </a:rPr>
              <a:t>Wat doet dat met je ?</a:t>
            </a:r>
            <a:endParaRPr lang="nl-NL" sz="3800" dirty="0"/>
          </a:p>
          <a:p>
            <a:endParaRPr lang="nl-NL" sz="3800" dirty="0"/>
          </a:p>
          <a:p>
            <a:r>
              <a:rPr lang="nl-NL" sz="3800" dirty="0"/>
              <a:t>Je kunt je afgewezen en geïrriteerd voelen, misschien zelfs boos of verdrietig.</a:t>
            </a:r>
          </a:p>
          <a:p>
            <a:endParaRPr lang="nl-NL" sz="3800" dirty="0"/>
          </a:p>
          <a:p>
            <a:r>
              <a:rPr lang="nl-NL" sz="3800" dirty="0">
                <a:solidFill>
                  <a:srgbClr val="FF0000"/>
                </a:solidFill>
              </a:rPr>
              <a:t>Wie heeft dat wel eens gehad ? </a:t>
            </a:r>
          </a:p>
          <a:p>
            <a:r>
              <a:rPr lang="nl-NL" sz="3800" dirty="0">
                <a:solidFill>
                  <a:srgbClr val="FF0000"/>
                </a:solidFill>
              </a:rPr>
              <a:t>Wil iemand er iets over vertellen ?</a:t>
            </a:r>
          </a:p>
          <a:p>
            <a:endParaRPr lang="nl-NL" sz="3800" dirty="0">
              <a:solidFill>
                <a:srgbClr val="FF0000"/>
              </a:solidFill>
            </a:endParaRPr>
          </a:p>
          <a:p>
            <a:r>
              <a:rPr lang="nl-NL" sz="3800" dirty="0">
                <a:solidFill>
                  <a:schemeClr val="tx1"/>
                </a:solidFill>
              </a:rPr>
              <a:t>Ben jij een betweter, of luister je écht ?</a:t>
            </a:r>
          </a:p>
          <a:p>
            <a:endParaRPr lang="nl-NL" dirty="0"/>
          </a:p>
          <a:p>
            <a:endParaRPr lang="nl-NL" dirty="0">
              <a:solidFill>
                <a:srgbClr val="FF0000"/>
              </a:solidFill>
            </a:endParaRPr>
          </a:p>
        </p:txBody>
      </p:sp>
      <p:pic>
        <p:nvPicPr>
          <p:cNvPr id="8" name="Tijdelijke aanduiding voor inhoud 5" descr="Tips opdat je tiener niet enkel voor een scherm hangt | goedgezind.be">
            <a:hlinkClick r:id="rId2" tgtFrame="&quot;_blank&quo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6577929" y="50751"/>
            <a:ext cx="2483769" cy="1584176"/>
          </a:xfrm>
          <a:prstGeom prst="rect">
            <a:avLst/>
          </a:prstGeom>
          <a:noFill/>
          <a:ln>
            <a:noFill/>
          </a:ln>
        </p:spPr>
      </p:pic>
      <p:pic>
        <p:nvPicPr>
          <p:cNvPr id="6" name="Afbeelding 5" descr="Ik Ben Geen Betweter Ik Weet Gewoon Alles Beter T-shirt - Heren -  Presents4all">
            <a:hlinkClick r:id="rId4" tgtFrame="&quot;_blank&quot;"/>
          </p:cNvPr>
          <p:cNvPicPr/>
          <p:nvPr/>
        </p:nvPicPr>
        <p:blipFill>
          <a:blip r:embed="rId5">
            <a:extLst>
              <a:ext uri="{28A0092B-C50C-407E-A947-70E740481C1C}">
                <a14:useLocalDpi xmlns:a14="http://schemas.microsoft.com/office/drawing/2010/main" val="0"/>
              </a:ext>
            </a:extLst>
          </a:blip>
          <a:srcRect/>
          <a:stretch>
            <a:fillRect/>
          </a:stretch>
        </p:blipFill>
        <p:spPr bwMode="auto">
          <a:xfrm>
            <a:off x="6156176" y="3861049"/>
            <a:ext cx="3327995" cy="2970634"/>
          </a:xfrm>
          <a:prstGeom prst="rect">
            <a:avLst/>
          </a:prstGeom>
          <a:noFill/>
          <a:ln>
            <a:noFill/>
          </a:ln>
        </p:spPr>
      </p:pic>
      <p:sp>
        <p:nvSpPr>
          <p:cNvPr id="4" name="Tijdelijke aanduiding voor dianummer 3"/>
          <p:cNvSpPr>
            <a:spLocks noGrp="1"/>
          </p:cNvSpPr>
          <p:nvPr>
            <p:ph type="sldNum" sz="quarter" idx="12"/>
          </p:nvPr>
        </p:nvSpPr>
        <p:spPr/>
        <p:txBody>
          <a:bodyPr/>
          <a:lstStyle/>
          <a:p>
            <a:fld id="{AFCB61BC-CBBE-4207-9BA0-0B3D018F05D7}" type="slidenum">
              <a:rPr lang="nl-NL" smtClean="0"/>
              <a:pPr/>
              <a:t>46</a:t>
            </a:fld>
            <a:endParaRPr lang="nl-NL"/>
          </a:p>
        </p:txBody>
      </p:sp>
    </p:spTree>
    <p:extLst>
      <p:ext uri="{BB962C8B-B14F-4D97-AF65-F5344CB8AC3E}">
        <p14:creationId xmlns:p14="http://schemas.microsoft.com/office/powerpoint/2010/main" val="35295691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548680"/>
            <a:ext cx="7024744" cy="936104"/>
          </a:xfrm>
        </p:spPr>
        <p:txBody>
          <a:bodyPr>
            <a:normAutofit fontScale="90000"/>
          </a:bodyPr>
          <a:lstStyle/>
          <a:p>
            <a:br>
              <a:rPr lang="nl-NL" b="1" dirty="0">
                <a:solidFill>
                  <a:srgbClr val="7030A0"/>
                </a:solidFill>
              </a:rPr>
            </a:br>
            <a:br>
              <a:rPr lang="nl-NL" dirty="0"/>
            </a:br>
            <a:br>
              <a:rPr lang="nl-NL" dirty="0"/>
            </a:br>
            <a:r>
              <a:rPr lang="nl-NL" b="1" dirty="0"/>
              <a:t>Met een open mind </a:t>
            </a:r>
          </a:p>
        </p:txBody>
      </p:sp>
      <p:sp>
        <p:nvSpPr>
          <p:cNvPr id="3" name="Tijdelijke aanduiding voor inhoud 2"/>
          <p:cNvSpPr>
            <a:spLocks noGrp="1"/>
          </p:cNvSpPr>
          <p:nvPr>
            <p:ph idx="1"/>
          </p:nvPr>
        </p:nvSpPr>
        <p:spPr>
          <a:xfrm>
            <a:off x="899592" y="1844824"/>
            <a:ext cx="7488832" cy="4392488"/>
          </a:xfrm>
        </p:spPr>
        <p:txBody>
          <a:bodyPr>
            <a:normAutofit/>
          </a:bodyPr>
          <a:lstStyle/>
          <a:p>
            <a:pPr lvl="0"/>
            <a:r>
              <a:rPr lang="nl-NL" dirty="0">
                <a:solidFill>
                  <a:prstClr val="black"/>
                </a:solidFill>
              </a:rPr>
              <a:t>Door vragen te stellen en belangstelling te tonen kom je meer van elkaar te weten. </a:t>
            </a:r>
          </a:p>
          <a:p>
            <a:pPr lvl="0"/>
            <a:r>
              <a:rPr lang="nl-NL" dirty="0">
                <a:solidFill>
                  <a:prstClr val="black"/>
                </a:solidFill>
              </a:rPr>
              <a:t>Dat werkt niet als jij denkt dat je het beter weet, of beter bent dan de ander. </a:t>
            </a:r>
          </a:p>
          <a:p>
            <a:pPr lvl="0"/>
            <a:endParaRPr lang="nl-NL" dirty="0">
              <a:solidFill>
                <a:prstClr val="black"/>
              </a:solidFill>
            </a:endParaRPr>
          </a:p>
          <a:p>
            <a:pPr lvl="0"/>
            <a:r>
              <a:rPr lang="nl-NL" dirty="0">
                <a:solidFill>
                  <a:prstClr val="black"/>
                </a:solidFill>
              </a:rPr>
              <a:t>Je vindt elkaar evenveel waard en accepteert elkaar ook al heb je andere ideeën. </a:t>
            </a:r>
          </a:p>
          <a:p>
            <a:pPr lvl="0"/>
            <a:r>
              <a:rPr lang="nl-NL" dirty="0">
                <a:solidFill>
                  <a:prstClr val="black"/>
                </a:solidFill>
              </a:rPr>
              <a:t>Dan voel je je prettig bij elkaar.</a:t>
            </a:r>
          </a:p>
          <a:p>
            <a:r>
              <a:rPr lang="nl-NL" sz="2800" b="1" dirty="0">
                <a:solidFill>
                  <a:schemeClr val="bg2">
                    <a:lumMod val="50000"/>
                  </a:schemeClr>
                </a:solidFill>
              </a:rPr>
              <a:t>Je oordeelt niet. </a:t>
            </a:r>
          </a:p>
        </p:txBody>
      </p:sp>
      <p:pic>
        <p:nvPicPr>
          <p:cNvPr id="4" name="Afbeelding 3" descr="Kidpartners.nl - 'Creatief communiceren met kinderen'">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6545982" y="-4539"/>
            <a:ext cx="2598018" cy="1921372"/>
          </a:xfrm>
          <a:prstGeom prst="rect">
            <a:avLst/>
          </a:prstGeom>
          <a:noFill/>
          <a:ln>
            <a:noFill/>
          </a:ln>
        </p:spPr>
      </p:pic>
      <p:sp>
        <p:nvSpPr>
          <p:cNvPr id="5" name="Tijdelijke aanduiding voor dianummer 4"/>
          <p:cNvSpPr>
            <a:spLocks noGrp="1"/>
          </p:cNvSpPr>
          <p:nvPr>
            <p:ph type="sldNum" sz="quarter" idx="12"/>
          </p:nvPr>
        </p:nvSpPr>
        <p:spPr/>
        <p:txBody>
          <a:bodyPr/>
          <a:lstStyle/>
          <a:p>
            <a:fld id="{AFCB61BC-CBBE-4207-9BA0-0B3D018F05D7}" type="slidenum">
              <a:rPr lang="nl-NL" smtClean="0"/>
              <a:pPr/>
              <a:t>47</a:t>
            </a:fld>
            <a:endParaRPr lang="nl-NL"/>
          </a:p>
        </p:txBody>
      </p:sp>
    </p:spTree>
    <p:extLst>
      <p:ext uri="{BB962C8B-B14F-4D97-AF65-F5344CB8AC3E}">
        <p14:creationId xmlns:p14="http://schemas.microsoft.com/office/powerpoint/2010/main" val="6829408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1"/>
          <p:cNvSpPr>
            <a:spLocks noGrp="1"/>
          </p:cNvSpPr>
          <p:nvPr>
            <p:ph type="title"/>
          </p:nvPr>
        </p:nvSpPr>
        <p:spPr>
          <a:xfrm>
            <a:off x="827585" y="692150"/>
            <a:ext cx="7313116" cy="936625"/>
          </a:xfrm>
        </p:spPr>
        <p:txBody>
          <a:bodyPr/>
          <a:lstStyle/>
          <a:p>
            <a:r>
              <a:rPr lang="nl-NL" altLang="nl-NL" dirty="0"/>
              <a:t>Praat het uit ! Maar hoe ?</a:t>
            </a:r>
          </a:p>
        </p:txBody>
      </p:sp>
      <p:sp>
        <p:nvSpPr>
          <p:cNvPr id="3" name="Tijdelijke aanduiding voor inhoud 2"/>
          <p:cNvSpPr>
            <a:spLocks noGrp="1"/>
          </p:cNvSpPr>
          <p:nvPr>
            <p:ph idx="1"/>
          </p:nvPr>
        </p:nvSpPr>
        <p:spPr>
          <a:xfrm>
            <a:off x="683568" y="1844824"/>
            <a:ext cx="7920880" cy="4248472"/>
          </a:xfrm>
        </p:spPr>
        <p:txBody>
          <a:bodyPr>
            <a:normAutofit lnSpcReduction="10000"/>
          </a:bodyPr>
          <a:lstStyle/>
          <a:p>
            <a:pPr marL="0" indent="0">
              <a:spcAft>
                <a:spcPts val="0"/>
              </a:spcAft>
              <a:buNone/>
              <a:tabLst>
                <a:tab pos="457200" algn="l"/>
              </a:tabLst>
              <a:defRPr/>
            </a:pPr>
            <a:r>
              <a:rPr lang="nl-NL" dirty="0">
                <a:solidFill>
                  <a:srgbClr val="000000"/>
                </a:solidFill>
                <a:latin typeface="Century"/>
                <a:ea typeface="Times New Roman"/>
                <a:cs typeface="Times New Roman"/>
              </a:rPr>
              <a:t>Door met elkaar te praten kunnen we </a:t>
            </a:r>
            <a:r>
              <a:rPr lang="nl-NL" dirty="0">
                <a:solidFill>
                  <a:srgbClr val="7030A0"/>
                </a:solidFill>
                <a:latin typeface="Century"/>
                <a:ea typeface="Times New Roman"/>
                <a:cs typeface="Times New Roman"/>
              </a:rPr>
              <a:t>elkaar beter begrijpen</a:t>
            </a:r>
            <a:r>
              <a:rPr lang="nl-NL" dirty="0">
                <a:solidFill>
                  <a:srgbClr val="000000"/>
                </a:solidFill>
                <a:latin typeface="Century"/>
                <a:ea typeface="Times New Roman"/>
                <a:cs typeface="Times New Roman"/>
              </a:rPr>
              <a:t>, en bij ruzies kunnen we </a:t>
            </a:r>
            <a:r>
              <a:rPr lang="nl-NL" dirty="0">
                <a:solidFill>
                  <a:srgbClr val="7030A0"/>
                </a:solidFill>
                <a:latin typeface="Century"/>
                <a:ea typeface="Times New Roman"/>
                <a:cs typeface="Times New Roman"/>
              </a:rPr>
              <a:t>‘het uitpraten’.</a:t>
            </a:r>
          </a:p>
          <a:p>
            <a:pPr indent="-342900">
              <a:spcAft>
                <a:spcPts val="0"/>
              </a:spcAft>
              <a:buFont typeface="Wingdings 2"/>
              <a:buChar char=""/>
              <a:tabLst>
                <a:tab pos="457200" algn="l"/>
              </a:tabLst>
              <a:defRPr/>
            </a:pPr>
            <a:endParaRPr lang="nl-NL" sz="1200" dirty="0">
              <a:solidFill>
                <a:srgbClr val="7030A0"/>
              </a:solidFill>
              <a:latin typeface="Times New Roman"/>
              <a:ea typeface="Times New Roman"/>
            </a:endParaRPr>
          </a:p>
          <a:p>
            <a:pPr indent="-342900">
              <a:spcAft>
                <a:spcPts val="0"/>
              </a:spcAft>
              <a:buFont typeface="Wingdings 2"/>
              <a:buChar char=""/>
              <a:tabLst>
                <a:tab pos="457200" algn="l"/>
              </a:tabLst>
              <a:defRPr/>
            </a:pPr>
            <a:r>
              <a:rPr lang="nl-NL" dirty="0">
                <a:solidFill>
                  <a:schemeClr val="tx1"/>
                </a:solidFill>
                <a:latin typeface="Century Gothic" panose="020B0502020202020204" pitchFamily="34" charset="0"/>
                <a:ea typeface="Times New Roman"/>
              </a:rPr>
              <a:t>Iets uitpraten is niet zo makkelijk.</a:t>
            </a:r>
          </a:p>
          <a:p>
            <a:pPr indent="-342900">
              <a:spcAft>
                <a:spcPts val="0"/>
              </a:spcAft>
              <a:buFont typeface="Wingdings 2"/>
              <a:buChar char=""/>
              <a:tabLst>
                <a:tab pos="457200" algn="l"/>
              </a:tabLst>
              <a:defRPr/>
            </a:pPr>
            <a:r>
              <a:rPr lang="nl-NL" dirty="0">
                <a:solidFill>
                  <a:schemeClr val="tx1"/>
                </a:solidFill>
                <a:latin typeface="Century Gothic" panose="020B0502020202020204" pitchFamily="34" charset="0"/>
                <a:ea typeface="Times New Roman"/>
              </a:rPr>
              <a:t>Iedereen vindt dat ie gelijk heeft.</a:t>
            </a:r>
          </a:p>
          <a:p>
            <a:pPr indent="-342900">
              <a:spcAft>
                <a:spcPts val="0"/>
              </a:spcAft>
              <a:buFont typeface="Wingdings 2"/>
              <a:buChar char=""/>
              <a:tabLst>
                <a:tab pos="457200" algn="l"/>
              </a:tabLst>
              <a:defRPr/>
            </a:pPr>
            <a:r>
              <a:rPr lang="nl-NL" dirty="0">
                <a:solidFill>
                  <a:schemeClr val="tx1"/>
                </a:solidFill>
                <a:latin typeface="Century Gothic" panose="020B0502020202020204" pitchFamily="34" charset="0"/>
                <a:ea typeface="Times New Roman"/>
              </a:rPr>
              <a:t>Het gaat niet alleen om feiten maar ook om emoties, zoals boos, teleurgesteld of gekwetst zijn.</a:t>
            </a:r>
          </a:p>
          <a:p>
            <a:pPr indent="-342900">
              <a:spcAft>
                <a:spcPts val="0"/>
              </a:spcAft>
              <a:buFont typeface="Wingdings 2"/>
              <a:buChar char=""/>
              <a:tabLst>
                <a:tab pos="457200" algn="l"/>
              </a:tabLst>
              <a:defRPr/>
            </a:pPr>
            <a:endParaRPr lang="nl-NL" dirty="0">
              <a:solidFill>
                <a:srgbClr val="FF0000"/>
              </a:solidFill>
              <a:latin typeface="Century Gothic" panose="020B0502020202020204" pitchFamily="34" charset="0"/>
              <a:ea typeface="Times New Roman"/>
            </a:endParaRPr>
          </a:p>
          <a:p>
            <a:pPr indent="-342900">
              <a:spcAft>
                <a:spcPts val="0"/>
              </a:spcAft>
              <a:buFont typeface="Wingdings 2"/>
              <a:buChar char=""/>
              <a:tabLst>
                <a:tab pos="457200" algn="l"/>
              </a:tabLst>
              <a:defRPr/>
            </a:pPr>
            <a:r>
              <a:rPr lang="nl-NL" dirty="0">
                <a:solidFill>
                  <a:srgbClr val="FF0000"/>
                </a:solidFill>
                <a:latin typeface="Century"/>
                <a:ea typeface="Times New Roman"/>
                <a:cs typeface="Times New Roman"/>
              </a:rPr>
              <a:t>Wat is er nodig om er samen uit te komen ?</a:t>
            </a:r>
          </a:p>
          <a:p>
            <a:pPr indent="-342900">
              <a:spcAft>
                <a:spcPts val="0"/>
              </a:spcAft>
              <a:buFont typeface="Wingdings 2"/>
              <a:buChar char=""/>
              <a:tabLst>
                <a:tab pos="457200" algn="l"/>
              </a:tabLst>
              <a:defRPr/>
            </a:pPr>
            <a:r>
              <a:rPr lang="nl-NL" dirty="0">
                <a:solidFill>
                  <a:srgbClr val="FF0000"/>
                </a:solidFill>
                <a:latin typeface="Century"/>
                <a:ea typeface="Times New Roman"/>
                <a:cs typeface="Times New Roman"/>
              </a:rPr>
              <a:t>Geef als groep zo veel mogelijk ‘tips en tricks’. </a:t>
            </a:r>
          </a:p>
          <a:p>
            <a:pPr indent="-342900">
              <a:spcAft>
                <a:spcPts val="0"/>
              </a:spcAft>
              <a:buFont typeface="Wingdings 2"/>
              <a:buChar char=""/>
              <a:tabLst>
                <a:tab pos="457200" algn="l"/>
              </a:tabLst>
              <a:defRPr/>
            </a:pPr>
            <a:r>
              <a:rPr lang="nl-NL" dirty="0">
                <a:solidFill>
                  <a:srgbClr val="FF0000"/>
                </a:solidFill>
                <a:latin typeface="Century"/>
                <a:ea typeface="Times New Roman"/>
                <a:cs typeface="Times New Roman"/>
              </a:rPr>
              <a:t>Kies dan samen de beste 3 uit, wat werkt echt ?!</a:t>
            </a:r>
          </a:p>
          <a:p>
            <a:pPr indent="-342900">
              <a:spcAft>
                <a:spcPts val="0"/>
              </a:spcAft>
              <a:buFont typeface="Wingdings 2"/>
              <a:buChar char=""/>
              <a:tabLst>
                <a:tab pos="457200" algn="l"/>
              </a:tabLst>
              <a:defRPr/>
            </a:pPr>
            <a:endParaRPr lang="nl-NL" sz="1200" dirty="0">
              <a:solidFill>
                <a:srgbClr val="FF0000"/>
              </a:solidFill>
              <a:latin typeface="Century"/>
              <a:ea typeface="Times New Roman"/>
              <a:cs typeface="Times New Roman"/>
            </a:endParaRPr>
          </a:p>
          <a:p>
            <a:pPr marL="0" indent="0">
              <a:spcAft>
                <a:spcPts val="0"/>
              </a:spcAft>
              <a:buNone/>
              <a:tabLst>
                <a:tab pos="457200" algn="l"/>
              </a:tabLst>
              <a:defRPr/>
            </a:pPr>
            <a:endParaRPr lang="nl-NL" sz="1200" dirty="0">
              <a:latin typeface="Times New Roman"/>
              <a:ea typeface="Times New Roman"/>
            </a:endParaRPr>
          </a:p>
          <a:p>
            <a:pPr>
              <a:defRPr/>
            </a:pPr>
            <a:endParaRPr lang="nl-NL" i="1" dirty="0">
              <a:solidFill>
                <a:srgbClr val="0070C0"/>
              </a:solidFill>
              <a:latin typeface="Bodoni MT" panose="02070603080606020203" pitchFamily="18" charset="0"/>
            </a:endParaRPr>
          </a:p>
          <a:p>
            <a:pPr>
              <a:defRPr/>
            </a:pPr>
            <a:endParaRPr lang="nl-NL" dirty="0"/>
          </a:p>
        </p:txBody>
      </p:sp>
      <p:sp>
        <p:nvSpPr>
          <p:cNvPr id="34820" name="Tijdelijke aanduiding voor dianumm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SzPct val="76000"/>
              <a:buFont typeface="Wingdings 2" pitchFamily="18" charset="2"/>
              <a:buChar char=""/>
              <a:defRPr sz="2400">
                <a:solidFill>
                  <a:schemeClr val="tx2"/>
                </a:solidFill>
                <a:latin typeface="Century Gothic" pitchFamily="34" charset="0"/>
              </a:defRPr>
            </a:lvl1pPr>
            <a:lvl2pPr marL="742950" indent="-285750" eaLnBrk="0" hangingPunct="0">
              <a:spcBef>
                <a:spcPct val="20000"/>
              </a:spcBef>
              <a:buClr>
                <a:schemeClr val="accent1"/>
              </a:buClr>
              <a:buSzPct val="76000"/>
              <a:buFont typeface="Wingdings 2" pitchFamily="18" charset="2"/>
              <a:buChar char=""/>
              <a:defRPr sz="2200">
                <a:solidFill>
                  <a:schemeClr val="tx2"/>
                </a:solidFill>
                <a:latin typeface="Century Gothic" pitchFamily="34" charset="0"/>
              </a:defRPr>
            </a:lvl2pPr>
            <a:lvl3pPr marL="1143000" indent="-228600" eaLnBrk="0" hangingPunct="0">
              <a:spcBef>
                <a:spcPct val="20000"/>
              </a:spcBef>
              <a:buClr>
                <a:schemeClr val="accent1"/>
              </a:buClr>
              <a:buSzPct val="76000"/>
              <a:buFont typeface="Wingdings 2" pitchFamily="18" charset="2"/>
              <a:buChar char=""/>
              <a:defRPr sz="2000">
                <a:solidFill>
                  <a:schemeClr val="tx2"/>
                </a:solidFill>
                <a:latin typeface="Century Gothic" pitchFamily="34" charset="0"/>
              </a:defRPr>
            </a:lvl3pPr>
            <a:lvl4pPr marL="1600200" indent="-228600" eaLnBrk="0" hangingPunct="0">
              <a:spcBef>
                <a:spcPct val="20000"/>
              </a:spcBef>
              <a:buClr>
                <a:schemeClr val="accent1"/>
              </a:buClr>
              <a:buSzPct val="76000"/>
              <a:buFont typeface="Wingdings 2" pitchFamily="18" charset="2"/>
              <a:buChar char=""/>
              <a:defRPr>
                <a:solidFill>
                  <a:schemeClr val="tx2"/>
                </a:solidFill>
                <a:latin typeface="Century Gothic" pitchFamily="34" charset="0"/>
              </a:defRPr>
            </a:lvl4pPr>
            <a:lvl5pPr marL="2057400" indent="-228600" eaLnBrk="0" hangingPunct="0">
              <a:spcBef>
                <a:spcPct val="20000"/>
              </a:spcBef>
              <a:buClr>
                <a:schemeClr val="accent1"/>
              </a:buClr>
              <a:buSzPct val="76000"/>
              <a:buFont typeface="Wingdings 2" pitchFamily="18" charset="2"/>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9pPr>
          </a:lstStyle>
          <a:p>
            <a:pPr eaLnBrk="1" hangingPunct="1">
              <a:spcBef>
                <a:spcPct val="0"/>
              </a:spcBef>
              <a:buClrTx/>
              <a:buSzTx/>
              <a:buFontTx/>
              <a:buNone/>
            </a:pPr>
            <a:fld id="{FAEFBE39-A884-42EB-BD58-43A70378195B}" type="slidenum">
              <a:rPr lang="en-US" altLang="nl-NL" sz="1200" smtClean="0">
                <a:solidFill>
                  <a:srgbClr val="FEFEFE"/>
                </a:solidFill>
                <a:latin typeface="Arial" charset="0"/>
              </a:rPr>
              <a:pPr eaLnBrk="1" hangingPunct="1">
                <a:spcBef>
                  <a:spcPct val="0"/>
                </a:spcBef>
                <a:buClrTx/>
                <a:buSzTx/>
                <a:buFontTx/>
                <a:buNone/>
              </a:pPr>
              <a:t>48</a:t>
            </a:fld>
            <a:endParaRPr lang="en-US" altLang="nl-NL" sz="1200">
              <a:solidFill>
                <a:srgbClr val="FEFEFE"/>
              </a:solidFill>
              <a:latin typeface="Arial" charset="0"/>
            </a:endParaRPr>
          </a:p>
        </p:txBody>
      </p:sp>
    </p:spTree>
    <p:extLst>
      <p:ext uri="{BB962C8B-B14F-4D97-AF65-F5344CB8AC3E}">
        <p14:creationId xmlns:p14="http://schemas.microsoft.com/office/powerpoint/2010/main" val="12295906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476672"/>
            <a:ext cx="7024744" cy="1080120"/>
          </a:xfrm>
        </p:spPr>
        <p:txBody>
          <a:bodyPr/>
          <a:lstStyle/>
          <a:p>
            <a:r>
              <a:rPr lang="nl-NL" dirty="0"/>
              <a:t>Vraag eens WAAROM ?</a:t>
            </a:r>
          </a:p>
        </p:txBody>
      </p:sp>
      <p:pic>
        <p:nvPicPr>
          <p:cNvPr id="4" name="Tijdelijke aanduiding voor inhoud 3" descr="S.O.S. ruzie gesignaleerd Kinderen, (geen) ruzie maken! Waarover ...">
            <a:hlinkClick r:id="rId2" tgtFrame="&quot;_blank&quo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03648" y="1844824"/>
            <a:ext cx="6192688" cy="3987651"/>
          </a:xfrm>
          <a:prstGeom prst="rect">
            <a:avLst/>
          </a:prstGeom>
          <a:noFill/>
          <a:ln>
            <a:noFill/>
          </a:ln>
        </p:spPr>
      </p:pic>
      <p:sp>
        <p:nvSpPr>
          <p:cNvPr id="3" name="Tijdelijke aanduiding voor dianummer 2"/>
          <p:cNvSpPr>
            <a:spLocks noGrp="1"/>
          </p:cNvSpPr>
          <p:nvPr>
            <p:ph type="sldNum" sz="quarter" idx="12"/>
          </p:nvPr>
        </p:nvSpPr>
        <p:spPr/>
        <p:txBody>
          <a:bodyPr/>
          <a:lstStyle/>
          <a:p>
            <a:fld id="{AFCB61BC-CBBE-4207-9BA0-0B3D018F05D7}" type="slidenum">
              <a:rPr lang="nl-NL" smtClean="0"/>
              <a:pPr/>
              <a:t>49</a:t>
            </a:fld>
            <a:endParaRPr lang="nl-NL"/>
          </a:p>
        </p:txBody>
      </p:sp>
    </p:spTree>
    <p:extLst>
      <p:ext uri="{BB962C8B-B14F-4D97-AF65-F5344CB8AC3E}">
        <p14:creationId xmlns:p14="http://schemas.microsoft.com/office/powerpoint/2010/main" val="2776475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3490" y="764704"/>
            <a:ext cx="7024744" cy="1224136"/>
          </a:xfrm>
        </p:spPr>
        <p:txBody>
          <a:bodyPr>
            <a:normAutofit/>
          </a:bodyPr>
          <a:lstStyle/>
          <a:p>
            <a:r>
              <a:rPr lang="nl-NL" sz="4800" dirty="0"/>
              <a:t>Evaluatie</a:t>
            </a:r>
          </a:p>
        </p:txBody>
      </p:sp>
      <p:sp>
        <p:nvSpPr>
          <p:cNvPr id="3" name="Tijdelijke aanduiding voor inhoud 2"/>
          <p:cNvSpPr>
            <a:spLocks noGrp="1"/>
          </p:cNvSpPr>
          <p:nvPr>
            <p:ph idx="1"/>
          </p:nvPr>
        </p:nvSpPr>
        <p:spPr>
          <a:xfrm>
            <a:off x="971600" y="2276872"/>
            <a:ext cx="6777317" cy="3508977"/>
          </a:xfrm>
        </p:spPr>
        <p:txBody>
          <a:bodyPr>
            <a:normAutofit/>
          </a:bodyPr>
          <a:lstStyle/>
          <a:p>
            <a:r>
              <a:rPr lang="nl-NL" altLang="nl-NL" dirty="0"/>
              <a:t>Wat viel je op in deze les?                            l</a:t>
            </a:r>
          </a:p>
          <a:p>
            <a:endParaRPr lang="nl-NL" altLang="nl-NL" dirty="0"/>
          </a:p>
          <a:p>
            <a:r>
              <a:rPr lang="nl-NL" altLang="nl-NL" dirty="0"/>
              <a:t>Wat vond je interessant?</a:t>
            </a:r>
          </a:p>
          <a:p>
            <a:endParaRPr lang="nl-NL" altLang="nl-NL" dirty="0"/>
          </a:p>
          <a:p>
            <a:r>
              <a:rPr lang="nl-NL" altLang="nl-NL" dirty="0"/>
              <a:t>Wat heb je geleerd?</a:t>
            </a:r>
          </a:p>
          <a:p>
            <a:endParaRPr lang="nl-NL" altLang="nl-NL" dirty="0"/>
          </a:p>
          <a:p>
            <a:r>
              <a:rPr lang="nl-NL" altLang="nl-NL" dirty="0"/>
              <a:t>Waarover wil je nog verder nadenken of praten?</a:t>
            </a:r>
          </a:p>
          <a:p>
            <a:endParaRPr lang="nl-NL" dirty="0"/>
          </a:p>
        </p:txBody>
      </p:sp>
      <p:pic>
        <p:nvPicPr>
          <p:cNvPr id="4" name="Afbeelding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4527" y="836712"/>
            <a:ext cx="3848385"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jdelijke aanduiding voor dianummer 4"/>
          <p:cNvSpPr>
            <a:spLocks noGrp="1"/>
          </p:cNvSpPr>
          <p:nvPr>
            <p:ph type="sldNum" sz="quarter" idx="12"/>
          </p:nvPr>
        </p:nvSpPr>
        <p:spPr/>
        <p:txBody>
          <a:bodyPr/>
          <a:lstStyle/>
          <a:p>
            <a:fld id="{AFCB61BC-CBBE-4207-9BA0-0B3D018F05D7}" type="slidenum">
              <a:rPr lang="nl-NL" smtClean="0"/>
              <a:pPr/>
              <a:t>50</a:t>
            </a:fld>
            <a:endParaRPr lang="nl-NL"/>
          </a:p>
        </p:txBody>
      </p:sp>
    </p:spTree>
    <p:extLst>
      <p:ext uri="{BB962C8B-B14F-4D97-AF65-F5344CB8AC3E}">
        <p14:creationId xmlns:p14="http://schemas.microsoft.com/office/powerpoint/2010/main" val="40453065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3117</Words>
  <Application>Microsoft Office PowerPoint</Application>
  <PresentationFormat>Diavoorstelling (4:3)</PresentationFormat>
  <Paragraphs>428</Paragraphs>
  <Slides>50</Slides>
  <Notes>2</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50</vt:i4>
      </vt:variant>
    </vt:vector>
  </HeadingPairs>
  <TitlesOfParts>
    <vt:vector size="58" baseType="lpstr">
      <vt:lpstr>Arial</vt:lpstr>
      <vt:lpstr>Bodoni MT</vt:lpstr>
      <vt:lpstr>Calibri</vt:lpstr>
      <vt:lpstr>Century</vt:lpstr>
      <vt:lpstr>Century Gothic</vt:lpstr>
      <vt:lpstr>Times New Roman</vt:lpstr>
      <vt:lpstr>Wingdings 2</vt:lpstr>
      <vt:lpstr>Austin</vt:lpstr>
      <vt:lpstr>PowerPoint-presentatie</vt:lpstr>
      <vt:lpstr>Hoe werkt het:</vt:lpstr>
      <vt:lpstr> Samen praten….</vt:lpstr>
      <vt:lpstr>Iedereen heeft iets te vertellen</vt:lpstr>
      <vt:lpstr> </vt:lpstr>
      <vt:lpstr>Hoezo samenspraken ?</vt:lpstr>
      <vt:lpstr>Wat vindt Erasmus er zelf van?</vt:lpstr>
      <vt:lpstr>      </vt:lpstr>
      <vt:lpstr>        Twee soldaten in gesprek</vt:lpstr>
      <vt:lpstr>Nou jullie !</vt:lpstr>
      <vt:lpstr> Contact ?</vt:lpstr>
      <vt:lpstr>   Moet je horen…</vt:lpstr>
      <vt:lpstr>Luister je naar me ?</vt:lpstr>
      <vt:lpstr>       Opstekers en afbrekers </vt:lpstr>
      <vt:lpstr>Is het wel oké ?</vt:lpstr>
      <vt:lpstr>Onder vier ogen</vt:lpstr>
      <vt:lpstr>Zeggen ? Of liever niet ?</vt:lpstr>
      <vt:lpstr>     Jabbertalk</vt:lpstr>
      <vt:lpstr>     Jabbertalk</vt:lpstr>
      <vt:lpstr> Jabbertalk situaties….</vt:lpstr>
      <vt:lpstr>In gesprek</vt:lpstr>
      <vt:lpstr>Wat vinden jullie belangrijk ?</vt:lpstr>
      <vt:lpstr> Hebben jullie deze regels al?</vt:lpstr>
      <vt:lpstr> En nu echt in gesprek</vt:lpstr>
      <vt:lpstr>Hoe dan ? </vt:lpstr>
      <vt:lpstr>Hoe en wat…</vt:lpstr>
      <vt:lpstr>Het “Wat”</vt:lpstr>
      <vt:lpstr>Dit zegt Erasmus :</vt:lpstr>
      <vt:lpstr>Ja duhuu….</vt:lpstr>
      <vt:lpstr>Evaluatie</vt:lpstr>
      <vt:lpstr>Les 2  Samenspraken</vt:lpstr>
      <vt:lpstr>Een goed gesprek ?</vt:lpstr>
      <vt:lpstr>Even iets uitleggen…</vt:lpstr>
      <vt:lpstr> Nou, kijk……</vt:lpstr>
      <vt:lpstr>Discussie of dialoog ?</vt:lpstr>
      <vt:lpstr> Probeer dit eens…….</vt:lpstr>
      <vt:lpstr>De opdracht:</vt:lpstr>
      <vt:lpstr>Wat maakt het verschil ?</vt:lpstr>
      <vt:lpstr>Wat werkt het beste ?</vt:lpstr>
      <vt:lpstr>Vraag eens door, ook al denk je dat je het al begrijpt….</vt:lpstr>
      <vt:lpstr>Welk gesprek is er nodig ?</vt:lpstr>
      <vt:lpstr> </vt:lpstr>
      <vt:lpstr>Deze situatie vraagt om…..</vt:lpstr>
      <vt:lpstr>Interview, debat, dialoog, ruzie.</vt:lpstr>
      <vt:lpstr>Gelijk hebben en gelijk krijgen</vt:lpstr>
      <vt:lpstr>  Betweters en wijsneuzen…</vt:lpstr>
      <vt:lpstr>   Met een open mind </vt:lpstr>
      <vt:lpstr>Praat het uit ! Maar hoe ?</vt:lpstr>
      <vt:lpstr>Vraag eens WAAROM ?</vt:lpstr>
      <vt:lpstr>Evaluatie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samenspraken</dc:title>
  <dc:creator>louise langelaan</dc:creator>
  <cp:lastModifiedBy>Reedt Dortland S.G.J. van (Sander)</cp:lastModifiedBy>
  <cp:revision>7</cp:revision>
  <dcterms:created xsi:type="dcterms:W3CDTF">2020-11-15T10:48:22Z</dcterms:created>
  <dcterms:modified xsi:type="dcterms:W3CDTF">2021-04-11T13:23:48Z</dcterms:modified>
</cp:coreProperties>
</file>