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32"/>
  </p:notesMasterIdLst>
  <p:handoutMasterIdLst>
    <p:handoutMasterId r:id="rId33"/>
  </p:handoutMasterIdLst>
  <p:sldIdLst>
    <p:sldId id="387" r:id="rId2"/>
    <p:sldId id="439" r:id="rId3"/>
    <p:sldId id="548" r:id="rId4"/>
    <p:sldId id="584" r:id="rId5"/>
    <p:sldId id="557" r:id="rId6"/>
    <p:sldId id="563" r:id="rId7"/>
    <p:sldId id="558" r:id="rId8"/>
    <p:sldId id="559" r:id="rId9"/>
    <p:sldId id="561" r:id="rId10"/>
    <p:sldId id="564" r:id="rId11"/>
    <p:sldId id="565" r:id="rId12"/>
    <p:sldId id="566" r:id="rId13"/>
    <p:sldId id="567" r:id="rId14"/>
    <p:sldId id="578" r:id="rId15"/>
    <p:sldId id="509" r:id="rId16"/>
    <p:sldId id="572" r:id="rId17"/>
    <p:sldId id="573" r:id="rId18"/>
    <p:sldId id="574" r:id="rId19"/>
    <p:sldId id="575" r:id="rId20"/>
    <p:sldId id="576" r:id="rId21"/>
    <p:sldId id="577" r:id="rId22"/>
    <p:sldId id="582" r:id="rId23"/>
    <p:sldId id="568" r:id="rId24"/>
    <p:sldId id="579" r:id="rId25"/>
    <p:sldId id="583" r:id="rId26"/>
    <p:sldId id="570" r:id="rId27"/>
    <p:sldId id="581" r:id="rId28"/>
    <p:sldId id="569" r:id="rId29"/>
    <p:sldId id="477" r:id="rId30"/>
    <p:sldId id="571" r:id="rId31"/>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357"/>
    <a:srgbClr val="009DD9"/>
    <a:srgbClr val="3057A1"/>
    <a:srgbClr val="1E7F4B"/>
    <a:srgbClr val="66B557"/>
    <a:srgbClr val="91A903"/>
    <a:srgbClr val="4285C5"/>
    <a:srgbClr val="33AA56"/>
    <a:srgbClr val="DCF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1854" y="2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15</a:t>
            </a:fld>
            <a:endParaRPr lang="nl-NL" altLang="nl-NL"/>
          </a:p>
        </p:txBody>
      </p:sp>
    </p:spTree>
    <p:extLst>
      <p:ext uri="{BB962C8B-B14F-4D97-AF65-F5344CB8AC3E}">
        <p14:creationId xmlns:p14="http://schemas.microsoft.com/office/powerpoint/2010/main" val="36372901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22</a:t>
            </a:fld>
            <a:endParaRPr lang="nl-NL" altLang="nl-NL"/>
          </a:p>
        </p:txBody>
      </p:sp>
    </p:spTree>
    <p:extLst>
      <p:ext uri="{BB962C8B-B14F-4D97-AF65-F5344CB8AC3E}">
        <p14:creationId xmlns:p14="http://schemas.microsoft.com/office/powerpoint/2010/main" val="1405705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23</a:t>
            </a:fld>
            <a:endParaRPr lang="nl-NL" altLang="nl-NL"/>
          </a:p>
        </p:txBody>
      </p:sp>
    </p:spTree>
    <p:extLst>
      <p:ext uri="{BB962C8B-B14F-4D97-AF65-F5344CB8AC3E}">
        <p14:creationId xmlns:p14="http://schemas.microsoft.com/office/powerpoint/2010/main" val="3021964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24</a:t>
            </a:fld>
            <a:endParaRPr lang="nl-NL" altLang="nl-NL"/>
          </a:p>
        </p:txBody>
      </p:sp>
    </p:spTree>
    <p:extLst>
      <p:ext uri="{BB962C8B-B14F-4D97-AF65-F5344CB8AC3E}">
        <p14:creationId xmlns:p14="http://schemas.microsoft.com/office/powerpoint/2010/main" val="3672032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B4132-AF53-FF02-79F2-372AB81274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18A0DA-807D-5BF9-1A34-11465A5609D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A33C32-E9BB-F510-96A9-4D61777E2F47}"/>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4015D0CF-0098-C7A3-41F4-AD348053D6BA}"/>
              </a:ext>
            </a:extLst>
          </p:cNvPr>
          <p:cNvSpPr>
            <a:spLocks noGrp="1"/>
          </p:cNvSpPr>
          <p:nvPr>
            <p:ph type="sldNum" sz="quarter" idx="5"/>
          </p:nvPr>
        </p:nvSpPr>
        <p:spPr/>
        <p:txBody>
          <a:bodyPr/>
          <a:lstStyle/>
          <a:p>
            <a:pPr>
              <a:defRPr/>
            </a:pPr>
            <a:fld id="{1B51B1D2-2DCC-4DD5-B194-A0053AED2C99}" type="slidenum">
              <a:rPr lang="nl-NL" altLang="nl-NL" smtClean="0"/>
              <a:pPr>
                <a:defRPr/>
              </a:pPr>
              <a:t>25</a:t>
            </a:fld>
            <a:endParaRPr lang="nl-NL" altLang="nl-NL"/>
          </a:p>
        </p:txBody>
      </p:sp>
    </p:spTree>
    <p:extLst>
      <p:ext uri="{BB962C8B-B14F-4D97-AF65-F5344CB8AC3E}">
        <p14:creationId xmlns:p14="http://schemas.microsoft.com/office/powerpoint/2010/main" val="348036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26</a:t>
            </a:fld>
            <a:endParaRPr lang="nl-NL" altLang="nl-NL"/>
          </a:p>
        </p:txBody>
      </p:sp>
    </p:spTree>
    <p:extLst>
      <p:ext uri="{BB962C8B-B14F-4D97-AF65-F5344CB8AC3E}">
        <p14:creationId xmlns:p14="http://schemas.microsoft.com/office/powerpoint/2010/main" val="997929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27</a:t>
            </a:fld>
            <a:endParaRPr lang="nl-NL" altLang="nl-NL"/>
          </a:p>
        </p:txBody>
      </p:sp>
    </p:spTree>
    <p:extLst>
      <p:ext uri="{BB962C8B-B14F-4D97-AF65-F5344CB8AC3E}">
        <p14:creationId xmlns:p14="http://schemas.microsoft.com/office/powerpoint/2010/main" val="977469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28</a:t>
            </a:fld>
            <a:endParaRPr lang="nl-NL" altLang="nl-NL"/>
          </a:p>
        </p:txBody>
      </p:sp>
    </p:spTree>
    <p:extLst>
      <p:ext uri="{BB962C8B-B14F-4D97-AF65-F5344CB8AC3E}">
        <p14:creationId xmlns:p14="http://schemas.microsoft.com/office/powerpoint/2010/main" val="2584537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a:t>Klik om de stijl te bewerken</a:t>
            </a:r>
            <a:endParaRPr lang="en-US"/>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endParaRPr lang="en-US"/>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smtClean="0"/>
              <a:pPr>
                <a:defRPr/>
              </a:pPr>
              <a:t>29 april 2026</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a:t>Klik om de stijl te bewerken</a:t>
            </a:r>
            <a:endParaRPr lang="en-US"/>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smtClean="0"/>
              <a:pPr>
                <a:defRPr/>
              </a:pPr>
              <a:t>29 april 2026</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smtClean="0"/>
              <a:pPr>
                <a:defRPr/>
              </a:pPr>
              <a:t>29 april 2026</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smtClean="0"/>
              <a:pPr>
                <a:defRPr/>
              </a:pPr>
              <a:t>29 april 2026</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smtClean="0"/>
              <a:pPr>
                <a:defRPr/>
              </a:pPr>
              <a:t>29 april 2026</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smtClean="0"/>
              <a:pPr>
                <a:defRPr/>
              </a:pPr>
              <a:t>29 april 2026</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smtClean="0"/>
              <a:pPr>
                <a:defRPr/>
              </a:pPr>
              <a:t>29 april 2026</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smtClean="0"/>
              <a:pPr>
                <a:defRPr/>
              </a:pPr>
              <a:t>29 april 2026</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smtClean="0"/>
              <a:pPr>
                <a:defRPr/>
              </a:pPr>
              <a:t>29 april 2026</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smtClean="0"/>
              <a:pPr>
                <a:defRPr/>
              </a:pPr>
              <a:t>29 april 2026</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stijl te bewerken</a:t>
            </a:r>
            <a:br>
              <a:rPr lang="nl-NL" altLang="nl-NL"/>
            </a:br>
            <a:r>
              <a:rPr lang="nl-NL" altLang="nl-NL"/>
              <a:t>Klik om de stijl te bewerken</a:t>
            </a:r>
            <a:endParaRPr lang="en-US" altLang="nl-NL"/>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a:t>Klik om de modelstijlen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endParaRPr lang="en-US" altLang="nl-NL"/>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smtClean="0"/>
              <a:pPr>
                <a:defRPr/>
              </a:pPr>
              <a:t>29 april 2026</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s://huisvanerasmus.nl/?smd_process_download=1&amp;download_id=612"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oogle.nl/url?sa=i&amp;url=https://docplayer.nl/58316813-S-o-s-ruzie-gesignaleerd-kinderen-geen-ruzie-maken-waarover-maken-kinderen-ruzie.html&amp;psig=AOvVaw0vmhh6We76w_mXSIKgrBOn&amp;ust=1594374616099000&amp;source=images&amp;cd=vfe&amp;ved=0CAIQjRxqFwoTCJCf3cXyv-oCFQAAAAAdAAAAABAQ"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hyperlink" Target="https://youtu.be/sR0foEklVX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www.youtube.com/watch?v=imojunnwqA8" TargetMode="Externa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schooltv.nl/video/het-geweld-in-israel-en-de-palestijnse-gebieden-uitgelegd-een-langlopend-conflic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schooltv.nl/video/het-geweld-in-israel-en-de-palestijnse-gebieden-uitgelegd-een-langlopend-conflict/" TargetMode="Externa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hyperlink" Target="mailto:info@huisvanerasmu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Lettertype, logo, Graphics&#10;&#10;Automatisch gegenereerde beschrijving">
            <a:extLst>
              <a:ext uri="{FF2B5EF4-FFF2-40B4-BE49-F238E27FC236}">
                <a16:creationId xmlns:a16="http://schemas.microsoft.com/office/drawing/2014/main" id="{CDB7446D-251B-C0FE-75F2-5A7F59B38F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3907" y="2896279"/>
            <a:ext cx="5003318" cy="2501659"/>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a:solidFill>
                  <a:schemeClr val="bg1">
                    <a:lumMod val="50000"/>
                  </a:schemeClr>
                </a:solidFill>
                <a:latin typeface="+mj-lt"/>
                <a:cs typeface="Arial" panose="020B0604020202020204" pitchFamily="34" charset="0"/>
              </a:rPr>
              <a:t>Sander van Reedt Dortland</a:t>
            </a:r>
          </a:p>
          <a:p>
            <a:pPr algn="l" eaLnBrk="1" fontAlgn="auto" hangingPunct="1">
              <a:lnSpc>
                <a:spcPct val="110000"/>
              </a:lnSpc>
              <a:spcBef>
                <a:spcPts val="0"/>
              </a:spcBef>
              <a:spcAft>
                <a:spcPts val="0"/>
              </a:spcAft>
              <a:buFont typeface="Wingdings 3" charset="2"/>
              <a:buNone/>
              <a:defRPr/>
            </a:pPr>
            <a:r>
              <a:rPr lang="nl-NL" altLang="nl-NL" sz="120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endParaRPr lang="nl-NL" altLang="nl-NL" sz="1200">
              <a:solidFill>
                <a:schemeClr val="bg1">
                  <a:lumMod val="50000"/>
                </a:schemeClr>
              </a:solidFill>
              <a:latin typeface="+mj-lt"/>
              <a:cs typeface="Arial" panose="020B0604020202020204" pitchFamily="34" charset="0"/>
            </a:endParaRP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Het conflict Palestina - </a:t>
            </a:r>
            <a:r>
              <a:rPr lang="nl-NL" altLang="nl-NL" sz="1800" i="1" dirty="0" err="1">
                <a:solidFill>
                  <a:srgbClr val="33AA56"/>
                </a:solidFill>
                <a:latin typeface="+mj-lt"/>
              </a:rPr>
              <a:t>Israel</a:t>
            </a:r>
            <a:r>
              <a:rPr lang="nl-NL" altLang="nl-NL" sz="1800" i="1" dirty="0">
                <a:solidFill>
                  <a:srgbClr val="33AA56"/>
                </a:solidFill>
                <a:latin typeface="+mj-lt"/>
              </a:rPr>
              <a:t> (1 a 2 lesuren)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a:solidFill>
                  <a:srgbClr val="1E7F4B"/>
                </a:solidFill>
                <a:latin typeface="+mn-lt"/>
              </a:rPr>
              <a:t>BURGERSCHAP</a:t>
            </a:r>
            <a:endParaRPr lang="nl-NL" altLang="nl-NL" sz="5400" b="1" spc="10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br>
              <a:rPr lang="nl-NL"/>
            </a:br>
            <a:r>
              <a:rPr lang="nl-NL"/>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1484784"/>
            <a:ext cx="6348413" cy="4536504"/>
          </a:xfrm>
        </p:spPr>
        <p:txBody>
          <a:bodyPr/>
          <a:lstStyle/>
          <a:p>
            <a:endParaRPr lang="nl-NL" altLang="nl-NL" i="1" dirty="0">
              <a:solidFill>
                <a:srgbClr val="1E7F4B"/>
              </a:solidFill>
            </a:endParaRPr>
          </a:p>
          <a:p>
            <a:endParaRPr lang="nl-NL" altLang="nl-NL" i="1" dirty="0">
              <a:solidFill>
                <a:srgbClr val="1E7F4B"/>
              </a:solidFill>
            </a:endParaRPr>
          </a:p>
          <a:p>
            <a:pPr marL="0" indent="0">
              <a:buNone/>
            </a:pPr>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r>
              <a:rPr lang="nl-NL" altLang="nl-NL" dirty="0">
                <a:solidFill>
                  <a:srgbClr val="94C357"/>
                </a:solidFill>
              </a:rPr>
              <a:t>Zie voor actieve werkvormen </a:t>
            </a:r>
            <a:r>
              <a:rPr lang="nl-NL" altLang="nl-NL" dirty="0">
                <a:solidFill>
                  <a:srgbClr val="94C357"/>
                </a:solidFill>
                <a:hlinkClick r:id="rId5"/>
              </a:rPr>
              <a:t>https://huisvanerasmus.nl/?smd_process_download=1&amp;download_id=612</a:t>
            </a:r>
            <a:r>
              <a:rPr lang="nl-NL" altLang="nl-NL" dirty="0">
                <a:solidFill>
                  <a:srgbClr val="94C357"/>
                </a:solidFill>
              </a:rPr>
              <a:t> </a:t>
            </a:r>
          </a:p>
          <a:p>
            <a:r>
              <a:rPr lang="nl-NL" altLang="nl-NL" dirty="0">
                <a:solidFill>
                  <a:schemeClr val="tx1">
                    <a:lumMod val="75000"/>
                    <a:lumOff val="25000"/>
                  </a:schemeClr>
                </a:solidFill>
              </a:rPr>
              <a:t>Vragen voor de leerlingen zijn steeds blauw gekleurd. Zo dus: </a:t>
            </a: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br>
              <a:rPr lang="nl-NL"/>
            </a:br>
            <a:r>
              <a:rPr lang="nl-NL"/>
              <a:t>Beste leerkracht: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09599" y="2248553"/>
            <a:ext cx="6348413" cy="4609447"/>
          </a:xfrm>
        </p:spPr>
        <p:txBody>
          <a:bodyPr/>
          <a:lstStyle/>
          <a:p>
            <a:r>
              <a:rPr lang="nl-NL" altLang="nl-NL" dirty="0">
                <a:solidFill>
                  <a:srgbClr val="94C357"/>
                </a:solidFill>
              </a:rPr>
              <a:t>De doelgroep van deze leergang bestaat uit de leerlingen van globaal 10 tot 15 jaar oud (de meest beïnvloedbare leeftijd)</a:t>
            </a:r>
          </a:p>
          <a:p>
            <a:r>
              <a:rPr lang="nl-NL" altLang="nl-NL" dirty="0">
                <a:solidFill>
                  <a:srgbClr val="94C357"/>
                </a:solidFill>
              </a:rPr>
              <a:t>Doelen:</a:t>
            </a:r>
          </a:p>
          <a:p>
            <a:pPr marL="0" indent="0">
              <a:buNone/>
            </a:pPr>
            <a:r>
              <a:rPr lang="nl-NL" altLang="nl-NL" dirty="0">
                <a:solidFill>
                  <a:srgbClr val="94C357"/>
                </a:solidFill>
              </a:rPr>
              <a:t>De minimale kennis en vaardigheden aanleren die je nodig hebt voor een goede dialoog</a:t>
            </a:r>
          </a:p>
          <a:p>
            <a:pPr marL="0" indent="0">
              <a:buNone/>
            </a:pPr>
            <a:r>
              <a:rPr lang="nl-NL" altLang="nl-NL" dirty="0">
                <a:solidFill>
                  <a:srgbClr val="94C357"/>
                </a:solidFill>
              </a:rPr>
              <a:t>Enkele achtergronden van de beide vechtende partijen</a:t>
            </a:r>
          </a:p>
          <a:p>
            <a:pPr marL="0" indent="0">
              <a:buNone/>
            </a:pPr>
            <a:r>
              <a:rPr lang="nl-NL" altLang="nl-NL" dirty="0">
                <a:solidFill>
                  <a:srgbClr val="94C357"/>
                </a:solidFill>
              </a:rPr>
              <a:t>Het inzicht dat dit conflict niet van vandaag of gisteren is</a:t>
            </a:r>
          </a:p>
          <a:p>
            <a:pPr marL="0" indent="0">
              <a:buNone/>
            </a:pPr>
            <a:r>
              <a:rPr lang="nl-NL" altLang="nl-NL" dirty="0">
                <a:solidFill>
                  <a:srgbClr val="94C357"/>
                </a:solidFill>
              </a:rPr>
              <a:t>En heel moeilijk op te lossen</a:t>
            </a:r>
          </a:p>
          <a:p>
            <a:r>
              <a:rPr lang="nl-NL" altLang="nl-NL" dirty="0">
                <a:solidFill>
                  <a:srgbClr val="94C357"/>
                </a:solidFill>
              </a:rPr>
              <a:t>Doel is NIET om </a:t>
            </a:r>
            <a:r>
              <a:rPr lang="nl-NL" altLang="nl-NL" dirty="0">
                <a:solidFill>
                  <a:srgbClr val="94C357"/>
                </a:solidFill>
                <a:latin typeface="Trebuchet MS" panose="020B0603020202020204" pitchFamily="34" charset="0"/>
              </a:rPr>
              <a:t>één van de partijen gelijk te geven</a:t>
            </a:r>
            <a:endParaRPr lang="nl-NL" altLang="nl-NL" dirty="0">
              <a:solidFill>
                <a:srgbClr val="94C357"/>
              </a:solidFill>
            </a:endParaRPr>
          </a:p>
        </p:txBody>
      </p:sp>
    </p:spTree>
    <p:extLst>
      <p:ext uri="{BB962C8B-B14F-4D97-AF65-F5344CB8AC3E}">
        <p14:creationId xmlns:p14="http://schemas.microsoft.com/office/powerpoint/2010/main" val="118286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6A499-9493-D17D-CACF-72A893785FB0}"/>
            </a:ext>
          </a:extLst>
        </p:cNvPr>
        <p:cNvGrpSpPr/>
        <p:nvPr/>
      </p:nvGrpSpPr>
      <p:grpSpPr>
        <a:xfrm>
          <a:off x="0" y="0"/>
          <a:ext cx="0" cy="0"/>
          <a:chOff x="0" y="0"/>
          <a:chExt cx="0" cy="0"/>
        </a:xfrm>
      </p:grpSpPr>
      <p:pic>
        <p:nvPicPr>
          <p:cNvPr id="11" name="Afbeelding 10">
            <a:extLst>
              <a:ext uri="{FF2B5EF4-FFF2-40B4-BE49-F238E27FC236}">
                <a16:creationId xmlns:a16="http://schemas.microsoft.com/office/drawing/2014/main" id="{A4B781BA-B5C7-4789-7211-60B853FC84B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40479E88-DA8C-E9AF-DAAD-D943DF3321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F183BD1C-4217-EC06-4FB4-13A0D32269A7}"/>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6A833A3D-B9A2-6E9E-83C1-84368A45A2F1}"/>
              </a:ext>
            </a:extLst>
          </p:cNvPr>
          <p:cNvSpPr>
            <a:spLocks noGrp="1"/>
          </p:cNvSpPr>
          <p:nvPr>
            <p:ph type="title"/>
          </p:nvPr>
        </p:nvSpPr>
        <p:spPr/>
        <p:txBody>
          <a:bodyPr/>
          <a:lstStyle/>
          <a:p>
            <a:br>
              <a:rPr lang="nl-NL"/>
            </a:br>
            <a:r>
              <a:rPr lang="nl-NL"/>
              <a:t>Beste leerkracht:</a:t>
            </a:r>
          </a:p>
        </p:txBody>
      </p:sp>
      <p:sp>
        <p:nvSpPr>
          <p:cNvPr id="3" name="Tijdelijke aanduiding voor inhoud 2">
            <a:extLst>
              <a:ext uri="{FF2B5EF4-FFF2-40B4-BE49-F238E27FC236}">
                <a16:creationId xmlns:a16="http://schemas.microsoft.com/office/drawing/2014/main" id="{2D093581-5DAC-5633-EC76-1416773D031A}"/>
              </a:ext>
            </a:extLst>
          </p:cNvPr>
          <p:cNvSpPr>
            <a:spLocks noGrp="1"/>
          </p:cNvSpPr>
          <p:nvPr>
            <p:ph idx="1"/>
          </p:nvPr>
        </p:nvSpPr>
        <p:spPr>
          <a:xfrm>
            <a:off x="609599" y="2248553"/>
            <a:ext cx="6348413" cy="4609447"/>
          </a:xfrm>
        </p:spPr>
        <p:txBody>
          <a:bodyPr/>
          <a:lstStyle/>
          <a:p>
            <a:r>
              <a:rPr lang="nl-NL" altLang="nl-NL" dirty="0">
                <a:solidFill>
                  <a:srgbClr val="94C357"/>
                </a:solidFill>
              </a:rPr>
              <a:t>Je mag van deze les gebruiken wat je wil, aanvullen wat je wil, en ook weghalen wat je niet wil gebruiken of te lastig vindt. </a:t>
            </a:r>
          </a:p>
          <a:p>
            <a:r>
              <a:rPr lang="nl-NL" altLang="nl-NL" dirty="0">
                <a:solidFill>
                  <a:srgbClr val="94C357"/>
                </a:solidFill>
              </a:rPr>
              <a:t>Het gaat namelijk om een CC (Creative </a:t>
            </a:r>
            <a:r>
              <a:rPr lang="nl-NL" altLang="nl-NL" dirty="0" err="1">
                <a:solidFill>
                  <a:srgbClr val="94C357"/>
                </a:solidFill>
              </a:rPr>
              <a:t>Commons</a:t>
            </a:r>
            <a:r>
              <a:rPr lang="nl-NL" altLang="nl-NL" dirty="0">
                <a:solidFill>
                  <a:srgbClr val="94C357"/>
                </a:solidFill>
              </a:rPr>
              <a:t>) copyright - zie het voorblad. Wel graag een bronvermelding! (Huis van Erasmus, of gewoon het voorblad gebruiken).</a:t>
            </a:r>
          </a:p>
          <a:p>
            <a:r>
              <a:rPr lang="nl-NL" altLang="nl-NL" dirty="0">
                <a:solidFill>
                  <a:srgbClr val="94C357"/>
                </a:solidFill>
              </a:rPr>
              <a:t>De eerste 14 sheets hebben niet direct met deze oorlog te maken, maar ze bevatten de noodzakelijke basisvaardigheden om het vervolg van de les te kunnen doen. Ze komen uit de bouwstenen Gespreksvormen, Regels en goede manieren, en Fake Nieuws – Fake Wetenschap</a:t>
            </a:r>
          </a:p>
          <a:p>
            <a:r>
              <a:rPr lang="nl-NL" altLang="nl-NL" dirty="0">
                <a:solidFill>
                  <a:srgbClr val="94C357"/>
                </a:solidFill>
              </a:rPr>
              <a:t>Heb je die al gedaan? Dan kan je de eerste 14 sheets overslaan</a:t>
            </a:r>
            <a:br>
              <a:rPr lang="nl-NL" altLang="nl-NL" dirty="0">
                <a:solidFill>
                  <a:schemeClr val="tx1">
                    <a:lumMod val="75000"/>
                    <a:lumOff val="25000"/>
                  </a:schemeClr>
                </a:solidFill>
              </a:rPr>
            </a:br>
            <a:endParaRPr lang="nl-NL" altLang="nl-NL" dirty="0">
              <a:solidFill>
                <a:srgbClr val="009DD9"/>
              </a:solidFill>
            </a:endParaRPr>
          </a:p>
        </p:txBody>
      </p:sp>
    </p:spTree>
    <p:extLst>
      <p:ext uri="{BB962C8B-B14F-4D97-AF65-F5344CB8AC3E}">
        <p14:creationId xmlns:p14="http://schemas.microsoft.com/office/powerpoint/2010/main" val="44858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84015"/>
            <a:ext cx="4754488" cy="1856831"/>
          </a:xfrm>
        </p:spPr>
        <p:txBody>
          <a:bodyPr/>
          <a:lstStyle/>
          <a:p>
            <a:br>
              <a:rPr lang="nl-NL" dirty="0"/>
            </a:br>
            <a:r>
              <a:rPr lang="nl-NL" dirty="0"/>
              <a:t>Spelregels voor een gesprek in de groep</a:t>
            </a:r>
            <a:br>
              <a:rPr lang="nl-NL" dirty="0"/>
            </a:br>
            <a:endParaRPr lang="nl-NL">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198730" y="1988839"/>
            <a:ext cx="7613630" cy="4802577"/>
          </a:xfrm>
        </p:spPr>
        <p:txBody>
          <a:bodyPr/>
          <a:lstStyle/>
          <a:p>
            <a:pPr marL="69850" indent="0" eaLnBrk="1" fontAlgn="auto" hangingPunct="1">
              <a:spcBef>
                <a:spcPts val="0"/>
              </a:spcBef>
              <a:spcAft>
                <a:spcPts val="0"/>
              </a:spcAft>
              <a:buNone/>
              <a:defRPr/>
            </a:pPr>
            <a:endParaRPr lang="nl-NL" dirty="0">
              <a:solidFill>
                <a:srgbClr val="66B557"/>
              </a:solidFill>
            </a:endParaRPr>
          </a:p>
          <a:p>
            <a:pPr marL="355600" indent="-285750">
              <a:spcBef>
                <a:spcPts val="500"/>
              </a:spcBef>
              <a:spcAft>
                <a:spcPts val="0"/>
              </a:spcAft>
              <a:defRPr/>
            </a:pPr>
            <a:r>
              <a:rPr lang="nl-NL" dirty="0">
                <a:solidFill>
                  <a:schemeClr val="tx1">
                    <a:lumMod val="75000"/>
                    <a:lumOff val="25000"/>
                  </a:schemeClr>
                </a:solidFill>
              </a:rPr>
              <a:t>Er praat steeds maar één tegelijk</a:t>
            </a:r>
          </a:p>
          <a:p>
            <a:pPr marL="355600" indent="-285750" eaLnBrk="1" fontAlgn="auto" hangingPunct="1">
              <a:spcBef>
                <a:spcPts val="500"/>
              </a:spcBef>
              <a:spcAft>
                <a:spcPts val="0"/>
              </a:spcAft>
              <a:defRPr/>
            </a:pPr>
            <a:r>
              <a:rPr lang="nl-NL" dirty="0">
                <a:solidFill>
                  <a:schemeClr val="tx1">
                    <a:lumMod val="75000"/>
                    <a:lumOff val="25000"/>
                  </a:schemeClr>
                </a:solidFill>
              </a:rPr>
              <a:t>Niet steeds één persoon aan het woord, iedereen moet kunnen meepraten.</a:t>
            </a:r>
          </a:p>
          <a:p>
            <a:pPr marL="355600" indent="-285750">
              <a:spcBef>
                <a:spcPts val="500"/>
              </a:spcBef>
              <a:spcAft>
                <a:spcPts val="0"/>
              </a:spcAft>
              <a:defRPr/>
            </a:pPr>
            <a:r>
              <a:rPr lang="nl-NL" dirty="0">
                <a:solidFill>
                  <a:schemeClr val="tx1">
                    <a:lumMod val="75000"/>
                    <a:lumOff val="25000"/>
                  </a:schemeClr>
                </a:solidFill>
              </a:rPr>
              <a:t>Luister écht naar wat een ander zegt: gaat het om feiten, meningen of gevoelens ?</a:t>
            </a:r>
          </a:p>
          <a:p>
            <a:pPr marL="355600" indent="-285750">
              <a:spcBef>
                <a:spcPts val="500"/>
              </a:spcBef>
              <a:spcAft>
                <a:spcPts val="0"/>
              </a:spcAft>
              <a:defRPr/>
            </a:pPr>
            <a:r>
              <a:rPr lang="nl-NL" dirty="0">
                <a:solidFill>
                  <a:schemeClr val="tx1">
                    <a:lumMod val="75000"/>
                    <a:lumOff val="25000"/>
                  </a:schemeClr>
                </a:solidFill>
              </a:rPr>
              <a:t>Je stelt ook vragen, om meer van elkaar te weten te komen</a:t>
            </a:r>
          </a:p>
          <a:p>
            <a:pPr marL="355600" indent="-285750" eaLnBrk="1" fontAlgn="auto" hangingPunct="1">
              <a:spcBef>
                <a:spcPts val="500"/>
              </a:spcBef>
              <a:spcAft>
                <a:spcPts val="0"/>
              </a:spcAft>
              <a:defRPr/>
            </a:pPr>
            <a:r>
              <a:rPr lang="nl-NL" dirty="0">
                <a:solidFill>
                  <a:schemeClr val="tx1">
                    <a:lumMod val="75000"/>
                    <a:lumOff val="25000"/>
                  </a:schemeClr>
                </a:solidFill>
              </a:rPr>
              <a:t>Herhaal af en toe wat de ander zegt, zo check of je het goed begrepen hebt</a:t>
            </a:r>
          </a:p>
          <a:p>
            <a:pPr marL="355600" indent="-285750" eaLnBrk="1" fontAlgn="auto" hangingPunct="1">
              <a:spcBef>
                <a:spcPts val="500"/>
              </a:spcBef>
              <a:spcAft>
                <a:spcPts val="0"/>
              </a:spcAft>
              <a:defRPr/>
            </a:pPr>
            <a:r>
              <a:rPr lang="nl-NL" dirty="0">
                <a:solidFill>
                  <a:schemeClr val="tx1">
                    <a:lumMod val="75000"/>
                    <a:lumOff val="25000"/>
                  </a:schemeClr>
                </a:solidFill>
              </a:rPr>
              <a:t>Je praat rustig en niet hard</a:t>
            </a:r>
          </a:p>
          <a:p>
            <a:pPr marL="355600" indent="-285750" eaLnBrk="1" fontAlgn="auto" hangingPunct="1">
              <a:spcBef>
                <a:spcPts val="500"/>
              </a:spcBef>
              <a:spcAft>
                <a:spcPts val="0"/>
              </a:spcAft>
              <a:defRPr/>
            </a:pPr>
            <a:r>
              <a:rPr lang="nl-NL" dirty="0">
                <a:solidFill>
                  <a:schemeClr val="tx1">
                    <a:lumMod val="75000"/>
                    <a:lumOff val="25000"/>
                  </a:schemeClr>
                </a:solidFill>
              </a:rPr>
              <a:t>Gebruik geen dooddoeners: ‘dat weet toch iedereen’</a:t>
            </a:r>
          </a:p>
          <a:p>
            <a:pPr marL="355600" indent="-285750" eaLnBrk="1" fontAlgn="auto" hangingPunct="1">
              <a:spcBef>
                <a:spcPts val="500"/>
              </a:spcBef>
              <a:spcAft>
                <a:spcPts val="0"/>
              </a:spcAft>
              <a:defRPr/>
            </a:pPr>
            <a:r>
              <a:rPr lang="nl-NL" dirty="0">
                <a:solidFill>
                  <a:schemeClr val="tx1">
                    <a:lumMod val="75000"/>
                    <a:lumOff val="25000"/>
                  </a:schemeClr>
                </a:solidFill>
              </a:rPr>
              <a:t>Je behandelt elkaar met respect, ook als je het niet eens bent..</a:t>
            </a:r>
          </a:p>
          <a:p>
            <a:pPr marL="69850" indent="0" eaLnBrk="1" fontAlgn="auto" hangingPunct="1">
              <a:spcBef>
                <a:spcPts val="500"/>
              </a:spcBef>
              <a:spcAft>
                <a:spcPts val="0"/>
              </a:spcAft>
              <a:buNone/>
              <a:defRPr/>
            </a:pPr>
            <a:endParaRPr lang="nl-NL" dirty="0">
              <a:solidFill>
                <a:schemeClr val="tx1">
                  <a:lumMod val="75000"/>
                  <a:lumOff val="25000"/>
                </a:schemeClr>
              </a:solidFill>
              <a:highlight>
                <a:srgbClr val="FFFF00"/>
              </a:highlight>
            </a:endParaRP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07044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48173A05-5CFE-439A-D523-48EAD9EBC0E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92280" y="5157192"/>
            <a:ext cx="1524000" cy="1390650"/>
          </a:xfrm>
          <a:prstGeom prst="rect">
            <a:avLst/>
          </a:prstGeom>
        </p:spPr>
      </p:pic>
      <p:pic>
        <p:nvPicPr>
          <p:cNvPr id="5" name="Afbeelding 4">
            <a:extLst>
              <a:ext uri="{FF2B5EF4-FFF2-40B4-BE49-F238E27FC236}">
                <a16:creationId xmlns:a16="http://schemas.microsoft.com/office/drawing/2014/main" id="{25EFD046-E49F-5D2C-3576-D70AE12B5A6D}"/>
              </a:ext>
            </a:extLst>
          </p:cNvPr>
          <p:cNvPicPr>
            <a:picLocks noChangeAspect="1"/>
          </p:cNvPicPr>
          <p:nvPr/>
        </p:nvPicPr>
        <p:blipFill>
          <a:blip r:embed="rId3"/>
          <a:stretch>
            <a:fillRect/>
          </a:stretch>
        </p:blipFill>
        <p:spPr>
          <a:xfrm>
            <a:off x="6444208" y="627323"/>
            <a:ext cx="1152128" cy="1682884"/>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sz="3600"/>
              <a:t>Mening of feit?</a:t>
            </a:r>
            <a:endParaRPr lang="nl-NL"/>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1467127"/>
            <a:ext cx="7239076" cy="4763549"/>
          </a:xfrm>
        </p:spPr>
        <p:txBody>
          <a:bodyPr/>
          <a:lstStyle/>
          <a:p>
            <a:pPr marL="0" indent="0">
              <a:buNone/>
            </a:pPr>
            <a:r>
              <a:rPr lang="nl-NL" dirty="0">
                <a:solidFill>
                  <a:schemeClr val="tx1">
                    <a:lumMod val="75000"/>
                    <a:lumOff val="25000"/>
                  </a:schemeClr>
                </a:solidFill>
              </a:rPr>
              <a:t>Te koop:</a:t>
            </a:r>
          </a:p>
          <a:p>
            <a:r>
              <a:rPr lang="nl-NL" dirty="0">
                <a:solidFill>
                  <a:schemeClr val="tx1">
                    <a:lumMod val="75000"/>
                    <a:lumOff val="25000"/>
                  </a:schemeClr>
                </a:solidFill>
              </a:rPr>
              <a:t>Stoel</a:t>
            </a:r>
          </a:p>
          <a:p>
            <a:r>
              <a:rPr lang="nl-NL" dirty="0">
                <a:solidFill>
                  <a:schemeClr val="tx1">
                    <a:lumMod val="75000"/>
                    <a:lumOff val="25000"/>
                  </a:schemeClr>
                </a:solidFill>
              </a:rPr>
              <a:t>Groen</a:t>
            </a:r>
          </a:p>
          <a:p>
            <a:r>
              <a:rPr lang="nl-NL" dirty="0">
                <a:solidFill>
                  <a:schemeClr val="tx1">
                    <a:lumMod val="75000"/>
                    <a:lumOff val="25000"/>
                  </a:schemeClr>
                </a:solidFill>
              </a:rPr>
              <a:t>Zit heel fijn!</a:t>
            </a:r>
          </a:p>
          <a:p>
            <a:endParaRPr lang="nl-NL" dirty="0">
              <a:solidFill>
                <a:schemeClr val="tx1">
                  <a:lumMod val="75000"/>
                  <a:lumOff val="25000"/>
                </a:schemeClr>
              </a:solidFill>
            </a:endParaRPr>
          </a:p>
          <a:p>
            <a:pPr lvl="1"/>
            <a:r>
              <a:rPr lang="nl-NL" sz="1800" dirty="0">
                <a:solidFill>
                  <a:srgbClr val="009DD9"/>
                </a:solidFill>
              </a:rPr>
              <a:t>Wat is een mening en wat is een feit?</a:t>
            </a:r>
          </a:p>
          <a:p>
            <a:pPr marL="457200" lvl="1" indent="0">
              <a:buNone/>
            </a:pPr>
            <a:endParaRPr lang="nl-NL" sz="1800" dirty="0">
              <a:solidFill>
                <a:srgbClr val="009DD9"/>
              </a:solidFill>
            </a:endParaRPr>
          </a:p>
          <a:p>
            <a:pPr lvl="1"/>
            <a:r>
              <a:rPr lang="nl-NL" sz="1800" dirty="0">
                <a:solidFill>
                  <a:srgbClr val="009DD9"/>
                </a:solidFill>
              </a:rPr>
              <a:t>Wanneer kan je zeggen: het is </a:t>
            </a:r>
            <a:r>
              <a:rPr lang="nl-NL" sz="1800" i="1" dirty="0">
                <a:solidFill>
                  <a:srgbClr val="009DD9"/>
                </a:solidFill>
              </a:rPr>
              <a:t>echt</a:t>
            </a:r>
            <a:r>
              <a:rPr lang="nl-NL" sz="1800" dirty="0">
                <a:solidFill>
                  <a:srgbClr val="009DD9"/>
                </a:solidFill>
              </a:rPr>
              <a:t> zo</a:t>
            </a:r>
          </a:p>
          <a:p>
            <a:pPr lvl="1"/>
            <a:r>
              <a:rPr lang="nl-NL" sz="1800" dirty="0">
                <a:solidFill>
                  <a:srgbClr val="009DD9"/>
                </a:solidFill>
              </a:rPr>
              <a:t>En wanneer moet je zeggen: ik </a:t>
            </a:r>
            <a:r>
              <a:rPr lang="nl-NL" sz="1800" i="1" dirty="0">
                <a:solidFill>
                  <a:srgbClr val="009DD9"/>
                </a:solidFill>
              </a:rPr>
              <a:t>denk</a:t>
            </a:r>
            <a:r>
              <a:rPr lang="nl-NL" sz="1800" dirty="0">
                <a:solidFill>
                  <a:srgbClr val="009DD9"/>
                </a:solidFill>
              </a:rPr>
              <a:t> dat het zo is</a:t>
            </a:r>
          </a:p>
          <a:p>
            <a:pPr lvl="1"/>
            <a:endParaRPr lang="nl-NL" sz="1800" dirty="0">
              <a:solidFill>
                <a:srgbClr val="009DD9"/>
              </a:solidFill>
            </a:endParaRPr>
          </a:p>
          <a:p>
            <a:pPr lvl="1"/>
            <a:r>
              <a:rPr lang="nl-NL" sz="1800" dirty="0">
                <a:solidFill>
                  <a:srgbClr val="009DD9"/>
                </a:solidFill>
              </a:rPr>
              <a:t>Is het verschil makkelijk? Of moeilijk?</a:t>
            </a:r>
          </a:p>
        </p:txBody>
      </p:sp>
    </p:spTree>
    <p:extLst>
      <p:ext uri="{BB962C8B-B14F-4D97-AF65-F5344CB8AC3E}">
        <p14:creationId xmlns:p14="http://schemas.microsoft.com/office/powerpoint/2010/main" val="40681873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D613D805-AF84-1DA8-E4B7-5BDE815A1A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80112" y="836712"/>
            <a:ext cx="2808312" cy="123009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2285" y="8849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762600" cy="1163216"/>
          </a:xfrm>
        </p:spPr>
        <p:txBody>
          <a:bodyPr/>
          <a:lstStyle/>
          <a:p>
            <a:r>
              <a:rPr lang="nl-NL" dirty="0"/>
              <a:t>Gespreksvormen: </a:t>
            </a:r>
            <a:br>
              <a:rPr lang="nl-NL" dirty="0"/>
            </a:br>
            <a:r>
              <a:rPr lang="nl-NL" dirty="0"/>
              <a:t>Welke kies je? Wanneer? </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1" y="2153265"/>
            <a:ext cx="7848873" cy="4414683"/>
          </a:xfrm>
        </p:spPr>
        <p:txBody>
          <a:bodyPr/>
          <a:lstStyle/>
          <a:p>
            <a:pPr marL="69850" indent="0" eaLnBrk="1" fontAlgn="auto" hangingPunct="1">
              <a:spcBef>
                <a:spcPts val="0"/>
              </a:spcBef>
              <a:spcAft>
                <a:spcPts val="0"/>
              </a:spcAft>
              <a:buNone/>
              <a:defRPr/>
            </a:pPr>
            <a:r>
              <a:rPr lang="nl-NL" dirty="0">
                <a:solidFill>
                  <a:srgbClr val="3057A1"/>
                </a:solidFill>
              </a:rPr>
              <a:t>- Ruzie</a:t>
            </a:r>
            <a:r>
              <a:rPr lang="nl-NL" dirty="0">
                <a:solidFill>
                  <a:schemeClr val="tx1">
                    <a:lumMod val="75000"/>
                    <a:lumOff val="25000"/>
                  </a:schemeClr>
                </a:solidFill>
              </a:rPr>
              <a:t> - </a:t>
            </a:r>
            <a:r>
              <a:rPr lang="nl-NL" dirty="0">
                <a:solidFill>
                  <a:schemeClr val="tx1"/>
                </a:solidFill>
              </a:rPr>
              <a:t>Doel: emoties uiten, je zin krijgen. </a:t>
            </a:r>
          </a:p>
          <a:p>
            <a:pPr marL="69850" indent="0" eaLnBrk="1" fontAlgn="auto" hangingPunct="1">
              <a:spcBef>
                <a:spcPts val="0"/>
              </a:spcBef>
              <a:spcAft>
                <a:spcPts val="0"/>
              </a:spcAft>
              <a:buNone/>
              <a:defRPr/>
            </a:pPr>
            <a:r>
              <a:rPr lang="nl-NL" sz="1600" dirty="0">
                <a:solidFill>
                  <a:schemeClr val="tx1">
                    <a:lumMod val="75000"/>
                    <a:lumOff val="25000"/>
                  </a:schemeClr>
                </a:solidFill>
              </a:rPr>
              <a:t>Door voor jezelf en je eigen mening op te komen. </a:t>
            </a:r>
          </a:p>
          <a:p>
            <a:pPr marL="69850" indent="0" eaLnBrk="1" fontAlgn="auto" hangingPunct="1">
              <a:spcBef>
                <a:spcPts val="0"/>
              </a:spcBef>
              <a:spcAft>
                <a:spcPts val="0"/>
              </a:spcAft>
              <a:buNone/>
              <a:defRPr/>
            </a:pPr>
            <a:r>
              <a:rPr lang="nl-NL" sz="1600" dirty="0">
                <a:solidFill>
                  <a:schemeClr val="tx1">
                    <a:lumMod val="75000"/>
                    <a:lumOff val="25000"/>
                  </a:schemeClr>
                </a:solidFill>
              </a:rPr>
              <a:t>Je bent overtuigd van je eigen gelijk </a:t>
            </a:r>
          </a:p>
          <a:p>
            <a:pPr marL="69850" indent="0" eaLnBrk="1" fontAlgn="auto" hangingPunct="1">
              <a:spcBef>
                <a:spcPts val="0"/>
              </a:spcBef>
              <a:spcAft>
                <a:spcPts val="0"/>
              </a:spcAft>
              <a:buNone/>
              <a:defRPr/>
            </a:pPr>
            <a:endParaRPr lang="nl-NL" sz="1400" dirty="0">
              <a:solidFill>
                <a:srgbClr val="3057A1"/>
              </a:solidFill>
            </a:endParaRPr>
          </a:p>
          <a:p>
            <a:pPr marL="69850" indent="0" eaLnBrk="1" fontAlgn="auto" hangingPunct="1">
              <a:spcBef>
                <a:spcPts val="0"/>
              </a:spcBef>
              <a:spcAft>
                <a:spcPts val="0"/>
              </a:spcAft>
              <a:buNone/>
              <a:defRPr/>
            </a:pPr>
            <a:r>
              <a:rPr lang="nl-NL" dirty="0">
                <a:solidFill>
                  <a:srgbClr val="3057A1"/>
                </a:solidFill>
              </a:rPr>
              <a:t>- Discussie</a:t>
            </a:r>
            <a:r>
              <a:rPr lang="nl-NL" dirty="0">
                <a:solidFill>
                  <a:schemeClr val="tx1">
                    <a:lumMod val="75000"/>
                    <a:lumOff val="25000"/>
                  </a:schemeClr>
                </a:solidFill>
              </a:rPr>
              <a:t> - </a:t>
            </a:r>
            <a:r>
              <a:rPr lang="nl-NL" dirty="0">
                <a:solidFill>
                  <a:schemeClr val="tx1"/>
                </a:solidFill>
              </a:rPr>
              <a:t>Doel: elkaar proberen te overtuigen. </a:t>
            </a:r>
          </a:p>
          <a:p>
            <a:pPr marL="69850" indent="0" eaLnBrk="1" fontAlgn="auto" hangingPunct="1">
              <a:spcBef>
                <a:spcPts val="0"/>
              </a:spcBef>
              <a:spcAft>
                <a:spcPts val="0"/>
              </a:spcAft>
              <a:buNone/>
              <a:defRPr/>
            </a:pPr>
            <a:r>
              <a:rPr lang="nl-NL" sz="1600" dirty="0">
                <a:solidFill>
                  <a:schemeClr val="tx1">
                    <a:lumMod val="75000"/>
                    <a:lumOff val="25000"/>
                  </a:schemeClr>
                </a:solidFill>
              </a:rPr>
              <a:t>Goede argumenten geven en ingaan op wat de ander zegt. Openstaan voor andere meningen. Feiten, emoties en meningen onderscheiden</a:t>
            </a:r>
          </a:p>
          <a:p>
            <a:pPr marL="69850" indent="0" eaLnBrk="1" fontAlgn="auto" hangingPunct="1">
              <a:spcBef>
                <a:spcPts val="0"/>
              </a:spcBef>
              <a:spcAft>
                <a:spcPts val="0"/>
              </a:spcAft>
              <a:buNone/>
              <a:defRPr/>
            </a:pPr>
            <a:r>
              <a:rPr lang="nl-NL" sz="1400" dirty="0">
                <a:solidFill>
                  <a:schemeClr val="tx1">
                    <a:lumMod val="75000"/>
                    <a:lumOff val="25000"/>
                  </a:schemeClr>
                </a:solidFill>
              </a:rPr>
              <a:t> </a:t>
            </a:r>
          </a:p>
          <a:p>
            <a:pPr marL="69850" indent="0" eaLnBrk="1" fontAlgn="auto" hangingPunct="1">
              <a:spcBef>
                <a:spcPts val="0"/>
              </a:spcBef>
              <a:spcAft>
                <a:spcPts val="0"/>
              </a:spcAft>
              <a:buNone/>
              <a:defRPr/>
            </a:pPr>
            <a:r>
              <a:rPr lang="nl-NL" dirty="0">
                <a:solidFill>
                  <a:srgbClr val="3057A1"/>
                </a:solidFill>
              </a:rPr>
              <a:t>- Dialoog</a:t>
            </a:r>
            <a:r>
              <a:rPr lang="nl-NL" dirty="0">
                <a:solidFill>
                  <a:schemeClr val="tx1">
                    <a:lumMod val="75000"/>
                    <a:lumOff val="25000"/>
                  </a:schemeClr>
                </a:solidFill>
              </a:rPr>
              <a:t> - </a:t>
            </a:r>
            <a:r>
              <a:rPr lang="nl-NL" dirty="0">
                <a:solidFill>
                  <a:schemeClr val="tx1"/>
                </a:solidFill>
              </a:rPr>
              <a:t>Doel: iets van elkaar te weten komen.   </a:t>
            </a:r>
            <a:r>
              <a:rPr lang="nl-NL" dirty="0">
                <a:solidFill>
                  <a:srgbClr val="3057A1"/>
                </a:solidFill>
              </a:rPr>
              <a:t>               </a:t>
            </a:r>
          </a:p>
          <a:p>
            <a:pPr marL="69850" indent="0" eaLnBrk="1" fontAlgn="auto" hangingPunct="1">
              <a:spcBef>
                <a:spcPts val="0"/>
              </a:spcBef>
              <a:spcAft>
                <a:spcPts val="0"/>
              </a:spcAft>
              <a:buNone/>
              <a:defRPr/>
            </a:pPr>
            <a:r>
              <a:rPr lang="nl-NL" sz="1600" dirty="0">
                <a:solidFill>
                  <a:schemeClr val="tx1">
                    <a:lumMod val="75000"/>
                    <a:lumOff val="25000"/>
                  </a:schemeClr>
                </a:solidFill>
              </a:rPr>
              <a:t>Onderzoekend: allebei je verhaal vertellen, elkaar vragen stellen. </a:t>
            </a:r>
          </a:p>
          <a:p>
            <a:pPr marL="69850" indent="0" eaLnBrk="1" fontAlgn="auto" hangingPunct="1">
              <a:spcBef>
                <a:spcPts val="0"/>
              </a:spcBef>
              <a:spcAft>
                <a:spcPts val="0"/>
              </a:spcAft>
              <a:buNone/>
              <a:defRPr/>
            </a:pPr>
            <a:r>
              <a:rPr lang="nl-NL" sz="1600" dirty="0">
                <a:solidFill>
                  <a:schemeClr val="tx1">
                    <a:lumMod val="75000"/>
                    <a:lumOff val="25000"/>
                  </a:schemeClr>
                </a:solidFill>
              </a:rPr>
              <a:t>Goed luisteren, respect en interesse in elkaar tonen. </a:t>
            </a:r>
          </a:p>
          <a:p>
            <a:pPr marL="69850" indent="0" eaLnBrk="1" fontAlgn="auto" hangingPunct="1">
              <a:spcBef>
                <a:spcPts val="0"/>
              </a:spcBef>
              <a:spcAft>
                <a:spcPts val="0"/>
              </a:spcAft>
              <a:buNone/>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rgbClr val="3057A1"/>
                </a:solidFill>
              </a:rPr>
              <a:t>- Interview</a:t>
            </a:r>
            <a:r>
              <a:rPr lang="nl-NL" dirty="0">
                <a:solidFill>
                  <a:schemeClr val="tx1">
                    <a:lumMod val="75000"/>
                    <a:lumOff val="25000"/>
                  </a:schemeClr>
                </a:solidFill>
              </a:rPr>
              <a:t> - </a:t>
            </a:r>
            <a:r>
              <a:rPr lang="nl-NL" dirty="0">
                <a:solidFill>
                  <a:schemeClr val="tx1"/>
                </a:solidFill>
              </a:rPr>
              <a:t>Doel: veel van de ander te weten komen</a:t>
            </a:r>
            <a:r>
              <a:rPr lang="nl-NL" dirty="0">
                <a:solidFill>
                  <a:srgbClr val="3057A1"/>
                </a:solidFill>
              </a:rPr>
              <a:t>.           </a:t>
            </a:r>
          </a:p>
          <a:p>
            <a:pPr marL="69850" indent="0" eaLnBrk="1" fontAlgn="auto" hangingPunct="1">
              <a:spcBef>
                <a:spcPts val="0"/>
              </a:spcBef>
              <a:spcAft>
                <a:spcPts val="0"/>
              </a:spcAft>
              <a:buNone/>
              <a:defRPr/>
            </a:pPr>
            <a:r>
              <a:rPr lang="nl-NL" sz="1600" dirty="0">
                <a:solidFill>
                  <a:schemeClr val="tx1">
                    <a:lumMod val="75000"/>
                    <a:lumOff val="25000"/>
                  </a:schemeClr>
                </a:solidFill>
              </a:rPr>
              <a:t>Door vragen stellen, luisteren, interesse tonen in de ander. </a:t>
            </a:r>
          </a:p>
          <a:p>
            <a:pPr marL="69850" indent="0" eaLnBrk="1" fontAlgn="auto" hangingPunct="1">
              <a:spcBef>
                <a:spcPts val="0"/>
              </a:spcBef>
              <a:spcAft>
                <a:spcPts val="0"/>
              </a:spcAft>
              <a:buNone/>
              <a:defRPr/>
            </a:pPr>
            <a:r>
              <a:rPr lang="nl-NL" sz="1600" dirty="0">
                <a:solidFill>
                  <a:schemeClr val="tx1">
                    <a:lumMod val="75000"/>
                    <a:lumOff val="25000"/>
                  </a:schemeClr>
                </a:solidFill>
              </a:rPr>
              <a:t>En zelf (bijna) niets vertellen</a:t>
            </a:r>
            <a:r>
              <a:rPr lang="nl-NL" sz="1600" dirty="0">
                <a:solidFill>
                  <a:srgbClr val="3057A1"/>
                </a:solidFill>
              </a:rPr>
              <a:t>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018822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50985" y="480001"/>
            <a:ext cx="6221753" cy="1124139"/>
          </a:xfrm>
        </p:spPr>
        <p:txBody>
          <a:bodyPr/>
          <a:lstStyle/>
          <a:p>
            <a:r>
              <a:rPr lang="nl-NL" sz="2800" dirty="0"/>
              <a:t>Ruzie, discussie, dialoog, interview</a:t>
            </a:r>
            <a:br>
              <a:rPr lang="nl-NL" sz="3200" dirty="0"/>
            </a:br>
            <a:r>
              <a:rPr lang="nl-NL" sz="3200" dirty="0"/>
              <a:t>Wat kies je ?</a:t>
            </a:r>
            <a:endParaRPr lang="nl-NL" sz="3200" dirty="0">
              <a:solidFill>
                <a:srgbClr val="1E7F4B"/>
              </a:solidFill>
            </a:endParaRPr>
          </a:p>
        </p:txBody>
      </p:sp>
      <p:sp>
        <p:nvSpPr>
          <p:cNvPr id="3" name="Tijdelijke aanduiding voor inhoud 2">
            <a:extLst>
              <a:ext uri="{FF2B5EF4-FFF2-40B4-BE49-F238E27FC236}">
                <a16:creationId xmlns:a16="http://schemas.microsoft.com/office/drawing/2014/main" id="{12369BFE-B9DE-4D9E-4F30-1111EB66928C}"/>
              </a:ext>
            </a:extLst>
          </p:cNvPr>
          <p:cNvSpPr txBox="1">
            <a:spLocks/>
          </p:cNvSpPr>
          <p:nvPr/>
        </p:nvSpPr>
        <p:spPr bwMode="auto">
          <a:xfrm>
            <a:off x="269637" y="1847025"/>
            <a:ext cx="7745675" cy="501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buNone/>
            </a:pPr>
            <a:endParaRPr lang="nl-NL" sz="1800" dirty="0">
              <a:solidFill>
                <a:srgbClr val="009DD9"/>
              </a:solidFill>
              <a:highlight>
                <a:srgbClr val="FFFF00"/>
              </a:highlight>
            </a:endParaRPr>
          </a:p>
          <a:p>
            <a:pPr marL="0" indent="0">
              <a:spcBef>
                <a:spcPts val="0"/>
              </a:spcBef>
              <a:buNone/>
            </a:pPr>
            <a:r>
              <a:rPr lang="nl-NL" sz="1800" dirty="0">
                <a:solidFill>
                  <a:srgbClr val="009DD9"/>
                </a:solidFill>
              </a:rPr>
              <a:t>Welke gespreksvorm is bij de volgende situaties het beste?</a:t>
            </a:r>
          </a:p>
          <a:p>
            <a:pPr>
              <a:spcBef>
                <a:spcPts val="600"/>
              </a:spcBef>
            </a:pPr>
            <a:r>
              <a:rPr lang="nl-NL" sz="1800" dirty="0">
                <a:solidFill>
                  <a:schemeClr val="tx1">
                    <a:lumMod val="75000"/>
                    <a:lumOff val="25000"/>
                  </a:schemeClr>
                </a:solidFill>
              </a:rPr>
              <a:t>Een klasgenoot komt met een behuild gezicht op school.</a:t>
            </a:r>
          </a:p>
          <a:p>
            <a:pPr>
              <a:spcBef>
                <a:spcPts val="600"/>
              </a:spcBef>
            </a:pPr>
            <a:r>
              <a:rPr lang="nl-NL" sz="1800" dirty="0">
                <a:solidFill>
                  <a:schemeClr val="tx1">
                    <a:lumMod val="75000"/>
                    <a:lumOff val="25000"/>
                  </a:schemeClr>
                </a:solidFill>
              </a:rPr>
              <a:t>Iemand heeft iets van je geleend en nog steeds niet teruggeven.</a:t>
            </a:r>
          </a:p>
          <a:p>
            <a:pPr>
              <a:spcBef>
                <a:spcPts val="600"/>
              </a:spcBef>
            </a:pPr>
            <a:r>
              <a:rPr lang="nl-NL" sz="1800" dirty="0">
                <a:solidFill>
                  <a:schemeClr val="tx1">
                    <a:lumMod val="75000"/>
                    <a:lumOff val="25000"/>
                  </a:schemeClr>
                </a:solidFill>
              </a:rPr>
              <a:t>Je ziet je beste vriend(in) weer voor het eerst na de vakantie.</a:t>
            </a:r>
          </a:p>
          <a:p>
            <a:pPr>
              <a:spcBef>
                <a:spcPts val="600"/>
              </a:spcBef>
            </a:pPr>
            <a:r>
              <a:rPr lang="nl-NL" sz="1800" dirty="0">
                <a:solidFill>
                  <a:schemeClr val="tx1">
                    <a:lumMod val="75000"/>
                    <a:lumOff val="25000"/>
                  </a:schemeClr>
                </a:solidFill>
              </a:rPr>
              <a:t>Je vriend/vriendin zit op basketbal, zelf zit je op voetbal. Jullie willen graag samen op dezelfde sport, wat vind je allebei leuk ?</a:t>
            </a:r>
          </a:p>
          <a:p>
            <a:pPr>
              <a:spcBef>
                <a:spcPts val="600"/>
              </a:spcBef>
            </a:pPr>
            <a:r>
              <a:rPr lang="nl-NL" sz="1800" dirty="0">
                <a:solidFill>
                  <a:schemeClr val="tx1">
                    <a:lumMod val="75000"/>
                    <a:lumOff val="25000"/>
                  </a:schemeClr>
                </a:solidFill>
              </a:rPr>
              <a:t>Jouw gezin gaat altijd naar dezelfde saaie camping, jij wilt nu naar een camping met veel leuke dingen voor jongeren. </a:t>
            </a:r>
          </a:p>
          <a:p>
            <a:pPr>
              <a:spcBef>
                <a:spcPts val="600"/>
              </a:spcBef>
            </a:pPr>
            <a:r>
              <a:rPr lang="nl-NL" sz="1800" dirty="0">
                <a:solidFill>
                  <a:schemeClr val="tx1">
                    <a:lumMod val="75000"/>
                    <a:lumOff val="25000"/>
                  </a:schemeClr>
                </a:solidFill>
              </a:rPr>
              <a:t>Je mag van je ouders niet naar een feest omdat er geen volwassene bij is. Je snapt niet waar ze zich druk om maken.</a:t>
            </a:r>
          </a:p>
          <a:p>
            <a:pPr>
              <a:spcBef>
                <a:spcPts val="600"/>
              </a:spcBef>
            </a:pPr>
            <a:endParaRPr lang="nl-NL" sz="1800" dirty="0">
              <a:solidFill>
                <a:schemeClr val="tx1">
                  <a:lumMod val="75000"/>
                  <a:lumOff val="25000"/>
                </a:schemeClr>
              </a:solidFill>
            </a:endParaRPr>
          </a:p>
          <a:p>
            <a:pPr>
              <a:spcBef>
                <a:spcPts val="600"/>
              </a:spcBef>
            </a:pPr>
            <a:endParaRPr lang="nl-NL" sz="1800" dirty="0">
              <a:solidFill>
                <a:schemeClr val="tx1">
                  <a:lumMod val="75000"/>
                  <a:lumOff val="25000"/>
                </a:schemeClr>
              </a:solidFill>
            </a:endParaRPr>
          </a:p>
          <a:p>
            <a:pPr>
              <a:spcBef>
                <a:spcPts val="600"/>
              </a:spcBef>
            </a:pPr>
            <a:endParaRPr lang="nl-NL" sz="1800" dirty="0">
              <a:solidFill>
                <a:schemeClr val="tx1">
                  <a:lumMod val="75000"/>
                  <a:lumOff val="25000"/>
                </a:schemeClr>
              </a:solidFill>
            </a:endParaRPr>
          </a:p>
          <a:p>
            <a:pPr>
              <a:spcBef>
                <a:spcPts val="600"/>
              </a:spcBef>
            </a:pPr>
            <a:endParaRPr lang="nl-NL" sz="1800" dirty="0">
              <a:solidFill>
                <a:schemeClr val="tx1">
                  <a:lumMod val="75000"/>
                  <a:lumOff val="25000"/>
                </a:schemeClr>
              </a:solidFill>
            </a:endParaRPr>
          </a:p>
        </p:txBody>
      </p:sp>
    </p:spTree>
    <p:extLst>
      <p:ext uri="{BB962C8B-B14F-4D97-AF65-F5344CB8AC3E}">
        <p14:creationId xmlns:p14="http://schemas.microsoft.com/office/powerpoint/2010/main" val="146257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690592" cy="1163216"/>
          </a:xfrm>
        </p:spPr>
        <p:txBody>
          <a:bodyPr/>
          <a:lstStyle/>
          <a:p>
            <a:r>
              <a:rPr lang="nl-NL" sz="3200"/>
              <a:t>Gelijk hebben en gelijk krijgen</a:t>
            </a:r>
            <a:endParaRPr lang="nl-NL" sz="3200">
              <a:solidFill>
                <a:srgbClr val="1E7F4B"/>
              </a:solidFill>
            </a:endParaRPr>
          </a:p>
        </p:txBody>
      </p:sp>
      <p:pic>
        <p:nvPicPr>
          <p:cNvPr id="4" name="Tijdelijke aanduiding voor inhoud 3" descr="S.O.S. ruzie gesignaleerd Kinderen, (geen) ruzie maken! Waarover ...">
            <a:hlinkClick r:id="rId3" tgtFrame="&quot;_blank&quot;"/>
            <a:extLst>
              <a:ext uri="{FF2B5EF4-FFF2-40B4-BE49-F238E27FC236}">
                <a16:creationId xmlns:a16="http://schemas.microsoft.com/office/drawing/2014/main" id="{709DC75B-12FA-05C1-018F-40AEBA44B85C}"/>
              </a:ext>
            </a:extLst>
          </p:cNvPr>
          <p:cNvPicPr>
            <a:picLocks noGrp="1"/>
          </p:cNvPicPr>
          <p:nvPr>
            <p:ph idx="1"/>
          </p:nvPr>
        </p:nvPicPr>
        <p:blipFill>
          <a:blip r:embed="rId4">
            <a:extLst>
              <a:ext uri="{28A0092B-C50C-407E-A947-70E740481C1C}">
                <a14:useLocalDpi xmlns:a14="http://schemas.microsoft.com/office/drawing/2010/main"/>
              </a:ext>
            </a:extLst>
          </a:blip>
          <a:srcRect/>
          <a:stretch>
            <a:fillRect/>
          </a:stretch>
        </p:blipFill>
        <p:spPr bwMode="auto">
          <a:xfrm>
            <a:off x="618362" y="2911404"/>
            <a:ext cx="5897853" cy="3946594"/>
          </a:xfrm>
          <a:prstGeom prst="rect">
            <a:avLst/>
          </a:prstGeom>
          <a:noFill/>
          <a:ln>
            <a:noFill/>
          </a:ln>
        </p:spPr>
      </p:pic>
      <p:sp>
        <p:nvSpPr>
          <p:cNvPr id="3" name="Tijdelijke aanduiding voor inhoud 2">
            <a:extLst>
              <a:ext uri="{FF2B5EF4-FFF2-40B4-BE49-F238E27FC236}">
                <a16:creationId xmlns:a16="http://schemas.microsoft.com/office/drawing/2014/main" id="{A9C536BC-B21B-1FE9-013D-39FEC7D7F08F}"/>
              </a:ext>
            </a:extLst>
          </p:cNvPr>
          <p:cNvSpPr txBox="1">
            <a:spLocks/>
          </p:cNvSpPr>
          <p:nvPr/>
        </p:nvSpPr>
        <p:spPr bwMode="auto">
          <a:xfrm>
            <a:off x="607200" y="1748188"/>
            <a:ext cx="6768752" cy="936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nl-NL" sz="1800" dirty="0">
                <a:solidFill>
                  <a:srgbClr val="009DD9"/>
                </a:solidFill>
              </a:rPr>
              <a:t>Welke gespreksvorm is dit?</a:t>
            </a:r>
          </a:p>
          <a:p>
            <a:pPr>
              <a:spcBef>
                <a:spcPts val="0"/>
              </a:spcBef>
            </a:pPr>
            <a:r>
              <a:rPr lang="nl-NL" sz="1800" i="1" dirty="0">
                <a:solidFill>
                  <a:srgbClr val="009DD9"/>
                </a:solidFill>
              </a:rPr>
              <a:t>Heb</a:t>
            </a:r>
            <a:r>
              <a:rPr lang="nl-NL" sz="1800" dirty="0">
                <a:solidFill>
                  <a:srgbClr val="009DD9"/>
                </a:solidFill>
              </a:rPr>
              <a:t> je dan gelijk?</a:t>
            </a:r>
          </a:p>
          <a:p>
            <a:pPr>
              <a:spcBef>
                <a:spcPts val="0"/>
              </a:spcBef>
            </a:pPr>
            <a:r>
              <a:rPr lang="nl-NL" sz="1800" dirty="0">
                <a:solidFill>
                  <a:srgbClr val="009DD9"/>
                </a:solidFill>
              </a:rPr>
              <a:t>En </a:t>
            </a:r>
            <a:r>
              <a:rPr lang="nl-NL" sz="1800" i="1" dirty="0">
                <a:solidFill>
                  <a:srgbClr val="009DD9"/>
                </a:solidFill>
              </a:rPr>
              <a:t>krijg</a:t>
            </a:r>
            <a:r>
              <a:rPr lang="nl-NL" sz="1800" dirty="0">
                <a:solidFill>
                  <a:srgbClr val="009DD9"/>
                </a:solidFill>
              </a:rPr>
              <a:t> je dan gelijk?</a:t>
            </a:r>
          </a:p>
          <a:p>
            <a:pPr marL="0" indent="0">
              <a:spcBef>
                <a:spcPts val="0"/>
              </a:spcBef>
              <a:buNone/>
            </a:pPr>
            <a:endParaRPr lang="nl-NL" sz="1800" dirty="0">
              <a:solidFill>
                <a:srgbClr val="009DD9"/>
              </a:solidFill>
            </a:endParaRPr>
          </a:p>
        </p:txBody>
      </p:sp>
    </p:spTree>
    <p:extLst>
      <p:ext uri="{BB962C8B-B14F-4D97-AF65-F5344CB8AC3E}">
        <p14:creationId xmlns:p14="http://schemas.microsoft.com/office/powerpoint/2010/main" val="514465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800114" y="476672"/>
            <a:ext cx="2547077" cy="1800200"/>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7"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a:t>Nepnieuws</a:t>
            </a:r>
            <a:br>
              <a:rPr lang="nl-NL"/>
            </a:br>
            <a:r>
              <a:rPr lang="nl-NL"/>
              <a:t>of</a:t>
            </a:r>
            <a:r>
              <a:rPr lang="nl-NL" sz="3600"/>
              <a:t> fake nieuws</a:t>
            </a:r>
            <a:endParaRPr lang="nl-NL"/>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492896"/>
            <a:ext cx="7488832" cy="2592288"/>
          </a:xfrm>
        </p:spPr>
        <p:txBody>
          <a:bodyPr/>
          <a:lstStyle/>
          <a:p>
            <a:pPr marL="0" indent="0">
              <a:buNone/>
            </a:pPr>
            <a:r>
              <a:rPr lang="nl-NL" dirty="0">
                <a:solidFill>
                  <a:schemeClr val="tx1">
                    <a:lumMod val="75000"/>
                    <a:lumOff val="25000"/>
                  </a:schemeClr>
                </a:solidFill>
              </a:rPr>
              <a:t>Ze kunnen nu neppe filmpjes maken die helemaal echt lijken. </a:t>
            </a:r>
          </a:p>
          <a:p>
            <a:r>
              <a:rPr lang="nl-NL" dirty="0">
                <a:solidFill>
                  <a:schemeClr val="tx1">
                    <a:lumMod val="75000"/>
                    <a:lumOff val="25000"/>
                  </a:schemeClr>
                </a:solidFill>
              </a:rPr>
              <a:t>Dan hoor en zie je dingen gebeuren die helemaal niet gebeurd zijn</a:t>
            </a:r>
          </a:p>
          <a:p>
            <a:r>
              <a:rPr lang="nl-NL" dirty="0">
                <a:solidFill>
                  <a:schemeClr val="tx1">
                    <a:lumMod val="75000"/>
                    <a:lumOff val="25000"/>
                  </a:schemeClr>
                </a:solidFill>
              </a:rPr>
              <a:t>Of die niet </a:t>
            </a:r>
            <a:r>
              <a:rPr lang="nl-NL" i="1" dirty="0">
                <a:solidFill>
                  <a:schemeClr val="tx1">
                    <a:lumMod val="75000"/>
                    <a:lumOff val="25000"/>
                  </a:schemeClr>
                </a:solidFill>
              </a:rPr>
              <a:t>op dat moment </a:t>
            </a:r>
            <a:r>
              <a:rPr lang="nl-NL" dirty="0">
                <a:solidFill>
                  <a:schemeClr val="tx1">
                    <a:lumMod val="75000"/>
                    <a:lumOff val="25000"/>
                  </a:schemeClr>
                </a:solidFill>
              </a:rPr>
              <a:t>of </a:t>
            </a:r>
            <a:r>
              <a:rPr lang="nl-NL" i="1" dirty="0">
                <a:solidFill>
                  <a:schemeClr val="tx1">
                    <a:lumMod val="75000"/>
                    <a:lumOff val="25000"/>
                  </a:schemeClr>
                </a:solidFill>
              </a:rPr>
              <a:t>daar</a:t>
            </a:r>
            <a:r>
              <a:rPr lang="nl-NL" dirty="0">
                <a:solidFill>
                  <a:schemeClr val="tx1">
                    <a:lumMod val="75000"/>
                    <a:lumOff val="25000"/>
                  </a:schemeClr>
                </a:solidFill>
              </a:rPr>
              <a:t> gebeurd zijn</a:t>
            </a:r>
          </a:p>
          <a:p>
            <a:r>
              <a:rPr lang="nl-NL" dirty="0">
                <a:solidFill>
                  <a:schemeClr val="tx1">
                    <a:lumMod val="75000"/>
                    <a:lumOff val="25000"/>
                  </a:schemeClr>
                </a:solidFill>
              </a:rPr>
              <a:t>Het is fake ! </a:t>
            </a:r>
          </a:p>
          <a:p>
            <a:r>
              <a:rPr lang="nl-NL" dirty="0">
                <a:solidFill>
                  <a:schemeClr val="tx1">
                    <a:lumMod val="75000"/>
                    <a:lumOff val="25000"/>
                  </a:schemeClr>
                </a:solidFill>
              </a:rPr>
              <a:t>Nep !</a:t>
            </a:r>
          </a:p>
          <a:p>
            <a:pPr marL="0" indent="0">
              <a:buNone/>
            </a:pPr>
            <a:endParaRPr lang="nl-NL" dirty="0">
              <a:solidFill>
                <a:schemeClr val="tx1">
                  <a:lumMod val="75000"/>
                  <a:lumOff val="25000"/>
                </a:schemeClr>
              </a:solidFill>
            </a:endParaRPr>
          </a:p>
        </p:txBody>
      </p:sp>
    </p:spTree>
    <p:extLst>
      <p:ext uri="{BB962C8B-B14F-4D97-AF65-F5344CB8AC3E}">
        <p14:creationId xmlns:p14="http://schemas.microsoft.com/office/powerpoint/2010/main" val="2286750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C7DEF19-512A-AD38-002B-F587021D63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36096" y="404664"/>
            <a:ext cx="3097560" cy="232317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48413" cy="1163216"/>
          </a:xfrm>
        </p:spPr>
        <p:txBody>
          <a:bodyPr/>
          <a:lstStyle/>
          <a:p>
            <a:br>
              <a:rPr lang="nl-NL" dirty="0"/>
            </a:br>
            <a:r>
              <a:rPr lang="nl-NL" dirty="0" err="1"/>
              <a:t>Deepfake</a:t>
            </a:r>
            <a:r>
              <a:rPr lang="nl-NL" dirty="0"/>
              <a:t> filmpje</a:t>
            </a:r>
            <a:endParaRPr lang="nl-NL" sz="3200" dirty="0">
              <a:solidFill>
                <a:srgbClr val="009DD9"/>
              </a:solidFill>
            </a:endParaRPr>
          </a:p>
        </p:txBody>
      </p:sp>
      <p:sp>
        <p:nvSpPr>
          <p:cNvPr id="5" name="Tijdelijke aanduiding voor inhoud 4">
            <a:extLst>
              <a:ext uri="{FF2B5EF4-FFF2-40B4-BE49-F238E27FC236}">
                <a16:creationId xmlns:a16="http://schemas.microsoft.com/office/drawing/2014/main" id="{9D2F83F0-2012-C14C-120A-D6D1C8055B3F}"/>
              </a:ext>
            </a:extLst>
          </p:cNvPr>
          <p:cNvSpPr>
            <a:spLocks noGrp="1"/>
          </p:cNvSpPr>
          <p:nvPr>
            <p:ph idx="1"/>
          </p:nvPr>
        </p:nvSpPr>
        <p:spPr>
          <a:xfrm>
            <a:off x="611560" y="2492896"/>
            <a:ext cx="6348413" cy="4125193"/>
          </a:xfrm>
        </p:spPr>
        <p:txBody>
          <a:bodyPr/>
          <a:lstStyle/>
          <a:p>
            <a:r>
              <a:rPr lang="nl-NL" dirty="0"/>
              <a:t>Bekijk dit filmpje: </a:t>
            </a:r>
            <a:r>
              <a:rPr lang="nl-NL" dirty="0">
                <a:hlinkClick r:id="rId4"/>
              </a:rPr>
              <a:t>https://youtu.be/sR0foEklVX8  </a:t>
            </a:r>
            <a:endParaRPr lang="nl-NL" dirty="0"/>
          </a:p>
          <a:p>
            <a:pPr marL="0" indent="0">
              <a:buNone/>
            </a:pPr>
            <a:r>
              <a:rPr lang="nl-NL" dirty="0">
                <a:solidFill>
                  <a:srgbClr val="66B557"/>
                </a:solidFill>
              </a:rPr>
              <a:t>(het duurt maar 14 seconden)</a:t>
            </a:r>
          </a:p>
          <a:p>
            <a:pPr marL="0" indent="0">
              <a:buNone/>
            </a:pPr>
            <a:endParaRPr lang="nl-NL" dirty="0">
              <a:solidFill>
                <a:srgbClr val="66B557"/>
              </a:solidFill>
            </a:endParaRPr>
          </a:p>
          <a:p>
            <a:r>
              <a:rPr lang="nl-NL" dirty="0">
                <a:solidFill>
                  <a:srgbClr val="009DD9"/>
                </a:solidFill>
              </a:rPr>
              <a:t>Is dit echt?</a:t>
            </a:r>
          </a:p>
          <a:p>
            <a:r>
              <a:rPr lang="nl-NL" dirty="0">
                <a:solidFill>
                  <a:srgbClr val="009DD9"/>
                </a:solidFill>
              </a:rPr>
              <a:t>Waarom wel? Waarom niet?</a:t>
            </a:r>
          </a:p>
          <a:p>
            <a:r>
              <a:rPr lang="nl-NL" dirty="0">
                <a:solidFill>
                  <a:srgbClr val="009DD9"/>
                </a:solidFill>
              </a:rPr>
              <a:t>Kijk nog een keer: die rook, die is toch echt? </a:t>
            </a:r>
          </a:p>
          <a:p>
            <a:r>
              <a:rPr lang="nl-NL" dirty="0">
                <a:solidFill>
                  <a:srgbClr val="009DD9"/>
                </a:solidFill>
              </a:rPr>
              <a:t>En wat vind je van de kwaliteit van het filmpje? Als het in een </a:t>
            </a:r>
            <a:r>
              <a:rPr lang="nl-NL" dirty="0" err="1">
                <a:solidFill>
                  <a:srgbClr val="009DD9"/>
                </a:solidFill>
              </a:rPr>
              <a:t>TV-film</a:t>
            </a:r>
            <a:r>
              <a:rPr lang="nl-NL" dirty="0">
                <a:solidFill>
                  <a:srgbClr val="009DD9"/>
                </a:solidFill>
              </a:rPr>
              <a:t> zou zitten, zou je dan ook denken dat het fake is?</a:t>
            </a:r>
          </a:p>
          <a:p>
            <a:endParaRPr lang="nl-NL" dirty="0"/>
          </a:p>
        </p:txBody>
      </p:sp>
    </p:spTree>
    <p:extLst>
      <p:ext uri="{BB962C8B-B14F-4D97-AF65-F5344CB8AC3E}">
        <p14:creationId xmlns:p14="http://schemas.microsoft.com/office/powerpoint/2010/main" val="4142787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74178" y="476672"/>
            <a:ext cx="1800200" cy="1800200"/>
          </a:xfrm>
          <a:prstGeom prst="rect">
            <a:avLst/>
          </a:prstGeom>
        </p:spPr>
      </p:pic>
      <p:pic>
        <p:nvPicPr>
          <p:cNvPr id="6" name="Afbeelding 5" descr="Specifieke Lerarenopleiding (SLO) Zaïneb Babai: Onderwijsbekwaamheid">
            <a:extLst>
              <a:ext uri="{FF2B5EF4-FFF2-40B4-BE49-F238E27FC236}">
                <a16:creationId xmlns:a16="http://schemas.microsoft.com/office/drawing/2014/main" id="{04D792C0-5525-156D-B685-6A5C9D64AAF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20570" y="5141465"/>
            <a:ext cx="1224136" cy="1224136"/>
          </a:xfrm>
          <a:prstGeom prst="rect">
            <a:avLst/>
          </a:prstGeom>
          <a:noFill/>
          <a:ln>
            <a:noFill/>
          </a:ln>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chemeClr val="tx1">
                    <a:lumMod val="75000"/>
                    <a:lumOff val="25000"/>
                  </a:schemeClr>
                </a:solidFill>
              </a:rPr>
              <a:t>Een voorbeeld: Twee leerlingen vechten op het schoolplein. </a:t>
            </a:r>
          </a:p>
          <a:p>
            <a:pPr eaLnBrk="1" hangingPunct="1"/>
            <a:r>
              <a:rPr lang="nl-NL" altLang="nl-NL" dirty="0">
                <a:solidFill>
                  <a:schemeClr val="tx1">
                    <a:lumMod val="75000"/>
                    <a:lumOff val="25000"/>
                  </a:schemeClr>
                </a:solidFill>
              </a:rPr>
              <a:t>De leerkracht komt erbij, haalt ze uit elkaar en vraagt: ‘Wat is er gebeurd?’</a:t>
            </a:r>
          </a:p>
          <a:p>
            <a:pPr eaLnBrk="1" hangingPunct="1"/>
            <a:endParaRPr lang="nl-NL" altLang="nl-NL" dirty="0">
              <a:solidFill>
                <a:srgbClr val="009DD9"/>
              </a:solidFill>
            </a:endParaRPr>
          </a:p>
          <a:p>
            <a:pPr eaLnBrk="1" hangingPunct="1"/>
            <a:r>
              <a:rPr lang="nl-NL" altLang="nl-NL" dirty="0">
                <a:solidFill>
                  <a:srgbClr val="009DD9"/>
                </a:solidFill>
              </a:rPr>
              <a:t>Wat denken jullie dat ze gaan zeggen? </a:t>
            </a:r>
          </a:p>
          <a:p>
            <a:pPr eaLnBrk="1" hangingPunct="1"/>
            <a:r>
              <a:rPr lang="nl-NL" altLang="nl-NL" dirty="0">
                <a:solidFill>
                  <a:srgbClr val="009DD9"/>
                </a:solidFill>
              </a:rPr>
              <a:t>Zeggen ze allebei hetzelfde of niet? Waarom denk je dat?</a:t>
            </a:r>
          </a:p>
          <a:p>
            <a:pPr eaLnBrk="1" hangingPunct="1"/>
            <a:r>
              <a:rPr lang="nl-NL" altLang="nl-NL" dirty="0">
                <a:solidFill>
                  <a:srgbClr val="009DD9"/>
                </a:solidFill>
              </a:rPr>
              <a:t>Denken ze allebei dat ze gelijk hebben? </a:t>
            </a:r>
          </a:p>
          <a:p>
            <a:pPr eaLnBrk="1" hangingPunct="1"/>
            <a:r>
              <a:rPr lang="nl-NL" altLang="nl-NL" dirty="0">
                <a:solidFill>
                  <a:srgbClr val="009DD9"/>
                </a:solidFill>
              </a:rPr>
              <a:t>Welke kant moet de leerkracht kiezen?</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t>Nepnieuws: de waarheid sneuvelt bij conflicten</a:t>
            </a:r>
            <a:endParaRPr lang="nl-NL">
              <a:solidFill>
                <a:srgbClr val="009DD9"/>
              </a:solidFill>
            </a:endParaRPr>
          </a:p>
        </p:txBody>
      </p:sp>
    </p:spTree>
    <p:extLst>
      <p:ext uri="{BB962C8B-B14F-4D97-AF65-F5344CB8AC3E}">
        <p14:creationId xmlns:p14="http://schemas.microsoft.com/office/powerpoint/2010/main" val="2295555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BD32C99-2692-897A-ADCA-1EBF925D775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404664"/>
            <a:ext cx="2388500" cy="2016224"/>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chemeClr val="tx1">
                    <a:lumMod val="75000"/>
                    <a:lumOff val="25000"/>
                  </a:schemeClr>
                </a:solidFill>
              </a:rPr>
              <a:t>Hoe zou dat zijn bij twee vechtende landen? </a:t>
            </a:r>
          </a:p>
          <a:p>
            <a:pPr eaLnBrk="1" hangingPunct="1"/>
            <a:r>
              <a:rPr lang="nl-NL" altLang="nl-NL" dirty="0">
                <a:solidFill>
                  <a:schemeClr val="tx1">
                    <a:lumMod val="75000"/>
                    <a:lumOff val="25000"/>
                  </a:schemeClr>
                </a:solidFill>
              </a:rPr>
              <a:t>Wat denk je? </a:t>
            </a:r>
            <a:r>
              <a:rPr lang="nl-NL" altLang="nl-NL" dirty="0">
                <a:solidFill>
                  <a:srgbClr val="00B0F0"/>
                </a:solidFill>
              </a:rPr>
              <a:t>Vertellen allebei de landen de waarheid? </a:t>
            </a:r>
            <a:r>
              <a:rPr lang="nl-NL" altLang="nl-NL" dirty="0">
                <a:solidFill>
                  <a:schemeClr val="tx1">
                    <a:lumMod val="75000"/>
                    <a:lumOff val="25000"/>
                  </a:schemeClr>
                </a:solidFill>
              </a:rPr>
              <a:t>Over wie er begon, wie er burgers heeft gedood?</a:t>
            </a:r>
          </a:p>
          <a:p>
            <a:pPr eaLnBrk="1" hangingPunct="1"/>
            <a:r>
              <a:rPr lang="nl-NL" altLang="nl-NL" dirty="0">
                <a:solidFill>
                  <a:schemeClr val="tx1">
                    <a:lumMod val="75000"/>
                    <a:lumOff val="25000"/>
                  </a:schemeClr>
                </a:solidFill>
              </a:rPr>
              <a:t>Misschien het ene land wel, en het andere niet? </a:t>
            </a:r>
          </a:p>
          <a:p>
            <a:pPr eaLnBrk="1" hangingPunct="1"/>
            <a:r>
              <a:rPr lang="nl-NL" altLang="nl-NL" dirty="0">
                <a:solidFill>
                  <a:schemeClr val="tx1">
                    <a:lumMod val="75000"/>
                    <a:lumOff val="25000"/>
                  </a:schemeClr>
                </a:solidFill>
              </a:rPr>
              <a:t>Of allebei niet?</a:t>
            </a:r>
          </a:p>
          <a:p>
            <a:pPr eaLnBrk="1" hangingPunct="1"/>
            <a:r>
              <a:rPr lang="nl-NL" altLang="nl-NL" dirty="0">
                <a:solidFill>
                  <a:srgbClr val="009DD9"/>
                </a:solidFill>
              </a:rPr>
              <a:t>Wie moet je geloven? </a:t>
            </a:r>
          </a:p>
          <a:p>
            <a:pPr eaLnBrk="1" hangingPunct="1"/>
            <a:r>
              <a:rPr lang="nl-NL" altLang="nl-NL" dirty="0">
                <a:solidFill>
                  <a:srgbClr val="009DD9"/>
                </a:solidFill>
              </a:rPr>
              <a:t>Hoe weet je dat?</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1000369"/>
            <a:ext cx="5114528" cy="1104600"/>
          </a:xfrm>
        </p:spPr>
        <p:txBody>
          <a:bodyPr/>
          <a:lstStyle/>
          <a:p>
            <a:r>
              <a:rPr lang="nl-NL" b="1"/>
              <a:t>Wij</a:t>
            </a:r>
            <a:r>
              <a:rPr lang="nl-NL"/>
              <a:t> zijn de </a:t>
            </a:r>
            <a:r>
              <a:rPr lang="nl-NL" err="1"/>
              <a:t>goeien</a:t>
            </a:r>
            <a:r>
              <a:rPr lang="nl-NL"/>
              <a:t> </a:t>
            </a:r>
            <a:endParaRPr lang="nl-NL">
              <a:solidFill>
                <a:srgbClr val="009DD9"/>
              </a:solidFill>
            </a:endParaRPr>
          </a:p>
        </p:txBody>
      </p:sp>
    </p:spTree>
    <p:extLst>
      <p:ext uri="{BB962C8B-B14F-4D97-AF65-F5344CB8AC3E}">
        <p14:creationId xmlns:p14="http://schemas.microsoft.com/office/powerpoint/2010/main" val="519052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22719845-FC2F-D9D6-749A-AFE00F801A8E}"/>
              </a:ext>
            </a:extLst>
          </p:cNvPr>
          <p:cNvPicPr>
            <a:picLocks noChangeAspect="1"/>
          </p:cNvPicPr>
          <p:nvPr/>
        </p:nvPicPr>
        <p:blipFill>
          <a:blip r:embed="rId2"/>
          <a:stretch>
            <a:fillRect/>
          </a:stretch>
        </p:blipFill>
        <p:spPr>
          <a:xfrm>
            <a:off x="5665941" y="577788"/>
            <a:ext cx="2868458" cy="178996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marL="0" indent="0" eaLnBrk="1" hangingPunct="1">
              <a:buNone/>
            </a:pPr>
            <a:r>
              <a:rPr lang="nl-NL" altLang="nl-NL" dirty="0">
                <a:solidFill>
                  <a:schemeClr val="tx1"/>
                </a:solidFill>
              </a:rPr>
              <a:t>Zo’n conflict kan op drie manieren aflopen :</a:t>
            </a:r>
          </a:p>
          <a:p>
            <a:pPr marL="0" indent="0" eaLnBrk="1" hangingPunct="1">
              <a:spcBef>
                <a:spcPts val="600"/>
              </a:spcBef>
              <a:buNone/>
            </a:pPr>
            <a:endParaRPr lang="nl-NL" altLang="nl-NL" dirty="0">
              <a:solidFill>
                <a:schemeClr val="tx1"/>
              </a:solidFill>
            </a:endParaRPr>
          </a:p>
          <a:p>
            <a:pPr eaLnBrk="1" hangingPunct="1">
              <a:spcBef>
                <a:spcPts val="600"/>
              </a:spcBef>
            </a:pPr>
            <a:r>
              <a:rPr lang="nl-NL" altLang="nl-NL" b="1" dirty="0">
                <a:solidFill>
                  <a:schemeClr val="tx1"/>
                </a:solidFill>
              </a:rPr>
              <a:t>Win - Win </a:t>
            </a:r>
            <a:r>
              <a:rPr lang="nl-NL" altLang="nl-NL" dirty="0">
                <a:solidFill>
                  <a:schemeClr val="tx1"/>
                </a:solidFill>
              </a:rPr>
              <a:t>= iedereen blij</a:t>
            </a:r>
          </a:p>
          <a:p>
            <a:pPr marL="0" indent="0" eaLnBrk="1" hangingPunct="1">
              <a:spcBef>
                <a:spcPts val="600"/>
              </a:spcBef>
              <a:buNone/>
            </a:pPr>
            <a:endParaRPr lang="nl-NL" altLang="nl-NL" dirty="0">
              <a:solidFill>
                <a:schemeClr val="tx1"/>
              </a:solidFill>
            </a:endParaRPr>
          </a:p>
          <a:p>
            <a:pPr eaLnBrk="1" hangingPunct="1">
              <a:spcBef>
                <a:spcPts val="600"/>
              </a:spcBef>
            </a:pPr>
            <a:r>
              <a:rPr lang="nl-NL" altLang="nl-NL" b="1" dirty="0">
                <a:solidFill>
                  <a:schemeClr val="tx1"/>
                </a:solidFill>
              </a:rPr>
              <a:t>Win – Verlies </a:t>
            </a:r>
            <a:r>
              <a:rPr lang="nl-NL" altLang="nl-NL" dirty="0">
                <a:solidFill>
                  <a:schemeClr val="tx1"/>
                </a:solidFill>
              </a:rPr>
              <a:t>= De ene helft blij </a:t>
            </a:r>
          </a:p>
          <a:p>
            <a:pPr marL="0" indent="0" eaLnBrk="1" hangingPunct="1">
              <a:spcBef>
                <a:spcPts val="600"/>
              </a:spcBef>
              <a:buNone/>
            </a:pPr>
            <a:r>
              <a:rPr lang="nl-NL" altLang="nl-NL" dirty="0">
                <a:solidFill>
                  <a:schemeClr val="tx1"/>
                </a:solidFill>
              </a:rPr>
              <a:t>	en de andere ontevreden, boos of verdrietig</a:t>
            </a:r>
          </a:p>
          <a:p>
            <a:pPr marL="0" indent="0" eaLnBrk="1" hangingPunct="1">
              <a:spcBef>
                <a:spcPts val="600"/>
              </a:spcBef>
              <a:buNone/>
            </a:pPr>
            <a:endParaRPr lang="nl-NL" altLang="nl-NL" dirty="0">
              <a:solidFill>
                <a:schemeClr val="tx1"/>
              </a:solidFill>
            </a:endParaRPr>
          </a:p>
          <a:p>
            <a:pPr eaLnBrk="1" hangingPunct="1">
              <a:spcBef>
                <a:spcPts val="600"/>
              </a:spcBef>
            </a:pPr>
            <a:r>
              <a:rPr lang="nl-NL" altLang="nl-NL" b="1" dirty="0">
                <a:solidFill>
                  <a:schemeClr val="tx1"/>
                </a:solidFill>
              </a:rPr>
              <a:t>Verlies - Verlies </a:t>
            </a:r>
            <a:r>
              <a:rPr lang="nl-NL" altLang="nl-NL" dirty="0">
                <a:solidFill>
                  <a:schemeClr val="tx1"/>
                </a:solidFill>
              </a:rPr>
              <a:t>= Iedereen ontevreden, boos of verdrietig</a:t>
            </a:r>
          </a:p>
          <a:p>
            <a:pPr eaLnBrk="1" hangingPunct="1"/>
            <a:endParaRPr lang="nl-NL" altLang="nl-NL" dirty="0">
              <a:solidFill>
                <a:srgbClr val="009DD9"/>
              </a:solidFill>
            </a:endParaRPr>
          </a:p>
          <a:p>
            <a:pPr marL="0" indent="0" eaLnBrk="1" hangingPunct="1">
              <a:buNone/>
            </a:pPr>
            <a:r>
              <a:rPr lang="nl-NL" altLang="nl-NL" dirty="0">
                <a:solidFill>
                  <a:srgbClr val="009DD9"/>
                </a:solidFill>
              </a:rPr>
              <a:t>Welke van deze drie hebben we (bijna) altijd bij een oorlog?</a:t>
            </a:r>
          </a:p>
          <a:p>
            <a:pPr eaLnBrk="1" hangingPunct="1"/>
            <a:endParaRPr lang="nl-NL" altLang="nl-NL" dirty="0">
              <a:solidFill>
                <a:srgbClr val="009DD9"/>
              </a:solidFill>
            </a:endParaRP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1000369"/>
            <a:ext cx="5114528" cy="1104600"/>
          </a:xfrm>
        </p:spPr>
        <p:txBody>
          <a:bodyPr/>
          <a:lstStyle/>
          <a:p>
            <a:r>
              <a:rPr lang="nl-NL" b="1" dirty="0"/>
              <a:t>Win – Win ?</a:t>
            </a:r>
            <a:r>
              <a:rPr lang="nl-NL" dirty="0"/>
              <a:t> </a:t>
            </a:r>
            <a:endParaRPr lang="nl-NL" dirty="0">
              <a:solidFill>
                <a:srgbClr val="009DD9"/>
              </a:solidFill>
            </a:endParaRPr>
          </a:p>
        </p:txBody>
      </p:sp>
    </p:spTree>
    <p:extLst>
      <p:ext uri="{BB962C8B-B14F-4D97-AF65-F5344CB8AC3E}">
        <p14:creationId xmlns:p14="http://schemas.microsoft.com/office/powerpoint/2010/main" val="3037896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315416"/>
            <a:ext cx="2592288" cy="399953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742963"/>
            <a:ext cx="6348413" cy="1182755"/>
          </a:xfrm>
        </p:spPr>
        <p:txBody>
          <a:bodyPr/>
          <a:lstStyle/>
          <a:p>
            <a:r>
              <a:rPr lang="nl-NL" dirty="0"/>
              <a:t>Filmpje Polarisatie</a:t>
            </a:r>
            <a:br>
              <a:rPr lang="nl-NL" dirty="0"/>
            </a:br>
            <a:r>
              <a:rPr lang="nl-NL" sz="3200" dirty="0"/>
              <a:t>(optioneel)</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732807"/>
            <a:ext cx="7560840" cy="4125193"/>
          </a:xfrm>
        </p:spPr>
        <p:txBody>
          <a:bodyPr/>
          <a:lstStyle/>
          <a:p>
            <a:r>
              <a:rPr lang="nl-NL" dirty="0">
                <a:solidFill>
                  <a:schemeClr val="tx1">
                    <a:lumMod val="75000"/>
                    <a:lumOff val="25000"/>
                  </a:schemeClr>
                </a:solidFill>
                <a:hlinkClick r:id="rId5"/>
              </a:rPr>
              <a:t>https://www.youtube.com/watch?v=imojunnwqA8</a:t>
            </a:r>
            <a:endParaRPr lang="nl-NL" dirty="0">
              <a:solidFill>
                <a:schemeClr val="tx1">
                  <a:lumMod val="75000"/>
                  <a:lumOff val="25000"/>
                </a:schemeClr>
              </a:solidFill>
            </a:endParaRPr>
          </a:p>
          <a:p>
            <a:r>
              <a:rPr lang="nl-NL" dirty="0">
                <a:solidFill>
                  <a:srgbClr val="94C357"/>
                </a:solidFill>
              </a:rPr>
              <a:t>Dit is een filmpje van het KIS (3:32 minuten)</a:t>
            </a:r>
          </a:p>
        </p:txBody>
      </p:sp>
    </p:spTree>
    <p:extLst>
      <p:ext uri="{BB962C8B-B14F-4D97-AF65-F5344CB8AC3E}">
        <p14:creationId xmlns:p14="http://schemas.microsoft.com/office/powerpoint/2010/main" val="2260387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77E7715-0B70-7AAD-3139-7013D8027822}"/>
              </a:ext>
            </a:extLst>
          </p:cNvPr>
          <p:cNvPicPr>
            <a:picLocks noChangeAspect="1"/>
          </p:cNvPicPr>
          <p:nvPr/>
        </p:nvPicPr>
        <p:blipFill>
          <a:blip r:embed="rId2"/>
          <a:stretch>
            <a:fillRect/>
          </a:stretch>
        </p:blipFill>
        <p:spPr>
          <a:xfrm>
            <a:off x="6516216" y="4850594"/>
            <a:ext cx="2476500" cy="1847850"/>
          </a:xfrm>
          <a:prstGeom prst="rect">
            <a:avLst/>
          </a:prstGeom>
        </p:spPr>
      </p:pic>
      <p:pic>
        <p:nvPicPr>
          <p:cNvPr id="4" name="Afbeelding 3">
            <a:extLst>
              <a:ext uri="{FF2B5EF4-FFF2-40B4-BE49-F238E27FC236}">
                <a16:creationId xmlns:a16="http://schemas.microsoft.com/office/drawing/2014/main" id="{09A391BA-A244-BDE9-A5EA-8A4129037D5D}"/>
              </a:ext>
            </a:extLst>
          </p:cNvPr>
          <p:cNvPicPr>
            <a:picLocks noChangeAspect="1"/>
          </p:cNvPicPr>
          <p:nvPr/>
        </p:nvPicPr>
        <p:blipFill>
          <a:blip r:embed="rId3"/>
          <a:stretch>
            <a:fillRect/>
          </a:stretch>
        </p:blipFill>
        <p:spPr>
          <a:xfrm>
            <a:off x="5988627" y="722883"/>
            <a:ext cx="2255781" cy="168965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2252811"/>
            <a:ext cx="7346776" cy="4125193"/>
          </a:xfrm>
        </p:spPr>
        <p:txBody>
          <a:bodyPr/>
          <a:lstStyle/>
          <a:p>
            <a:pPr marL="0" indent="0" eaLnBrk="1" hangingPunct="1">
              <a:buNone/>
            </a:pPr>
            <a:r>
              <a:rPr lang="nl-NL" altLang="nl-NL" dirty="0">
                <a:solidFill>
                  <a:srgbClr val="94C357"/>
                </a:solidFill>
              </a:rPr>
              <a:t>Leerkracht: dit is geen geschiedenisles, daarom wordt de geschiedenis heel kort (te kort!) uitgelegd – slechts voldoende om te laten zien dat het niet simpel is, noch van vandaag of gisteren.</a:t>
            </a:r>
          </a:p>
          <a:p>
            <a:pPr marL="0" indent="0" eaLnBrk="1" hangingPunct="1">
              <a:buNone/>
            </a:pPr>
            <a:endParaRPr lang="nl-NL" altLang="nl-NL" dirty="0">
              <a:solidFill>
                <a:schemeClr val="tx1">
                  <a:lumMod val="75000"/>
                  <a:lumOff val="25000"/>
                </a:schemeClr>
              </a:solidFill>
            </a:endParaRPr>
          </a:p>
          <a:p>
            <a:pPr marL="0" indent="0" eaLnBrk="1" hangingPunct="1">
              <a:buNone/>
            </a:pPr>
            <a:r>
              <a:rPr lang="nl-NL" altLang="nl-NL" dirty="0">
                <a:solidFill>
                  <a:schemeClr val="tx1">
                    <a:lumMod val="75000"/>
                    <a:lumOff val="25000"/>
                  </a:schemeClr>
                </a:solidFill>
              </a:rPr>
              <a:t>Meer dan 2000 jaar geleden leefden in dit gebied </a:t>
            </a:r>
          </a:p>
          <a:p>
            <a:pPr marL="0" indent="0" eaLnBrk="1" hangingPunct="1">
              <a:buNone/>
            </a:pPr>
            <a:r>
              <a:rPr lang="nl-NL" altLang="nl-NL" dirty="0">
                <a:solidFill>
                  <a:schemeClr val="tx1">
                    <a:lumMod val="75000"/>
                    <a:lumOff val="25000"/>
                  </a:schemeClr>
                </a:solidFill>
              </a:rPr>
              <a:t>							de Israëlieten en de Filistijnen </a:t>
            </a:r>
          </a:p>
          <a:p>
            <a:pPr eaLnBrk="1" hangingPunct="1"/>
            <a:r>
              <a:rPr lang="nl-NL" altLang="nl-NL" dirty="0">
                <a:solidFill>
                  <a:schemeClr val="tx1">
                    <a:lumMod val="75000"/>
                    <a:lumOff val="25000"/>
                  </a:schemeClr>
                </a:solidFill>
              </a:rPr>
              <a:t>Tegenwoordig noemen we dat de Israëliërs en de Palestijnen</a:t>
            </a:r>
          </a:p>
          <a:p>
            <a:pPr eaLnBrk="1" hangingPunct="1"/>
            <a:r>
              <a:rPr lang="nl-NL" altLang="nl-NL" dirty="0">
                <a:solidFill>
                  <a:schemeClr val="tx1">
                    <a:lumMod val="75000"/>
                    <a:lumOff val="25000"/>
                  </a:schemeClr>
                </a:solidFill>
              </a:rPr>
              <a:t>Zij hadden vaak ruzie</a:t>
            </a:r>
          </a:p>
          <a:p>
            <a:pPr eaLnBrk="1" hangingPunct="1"/>
            <a:r>
              <a:rPr lang="nl-NL" altLang="nl-NL" dirty="0">
                <a:solidFill>
                  <a:schemeClr val="tx1">
                    <a:lumMod val="75000"/>
                    <a:lumOff val="25000"/>
                  </a:schemeClr>
                </a:solidFill>
              </a:rPr>
              <a:t>En daar werden ook mensen bij gedood</a:t>
            </a:r>
          </a:p>
          <a:p>
            <a:pPr eaLnBrk="1" hangingPunct="1"/>
            <a:endParaRPr lang="nl-NL" altLang="nl-NL" dirty="0">
              <a:solidFill>
                <a:srgbClr val="009DD9"/>
              </a:solidFill>
            </a:endParaRP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Een beetje geschiedenis</a:t>
            </a:r>
            <a:endParaRPr lang="nl-NL" dirty="0">
              <a:solidFill>
                <a:srgbClr val="009DD9"/>
              </a:solidFill>
            </a:endParaRPr>
          </a:p>
        </p:txBody>
      </p:sp>
    </p:spTree>
    <p:extLst>
      <p:ext uri="{BB962C8B-B14F-4D97-AF65-F5344CB8AC3E}">
        <p14:creationId xmlns:p14="http://schemas.microsoft.com/office/powerpoint/2010/main" val="250055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9BE943B-4D6C-446A-7D13-6351F3A3EC92}"/>
              </a:ext>
            </a:extLst>
          </p:cNvPr>
          <p:cNvPicPr>
            <a:picLocks noChangeAspect="1"/>
          </p:cNvPicPr>
          <p:nvPr/>
        </p:nvPicPr>
        <p:blipFill>
          <a:blip r:embed="rId2"/>
          <a:stretch>
            <a:fillRect/>
          </a:stretch>
        </p:blipFill>
        <p:spPr>
          <a:xfrm>
            <a:off x="5868144" y="239911"/>
            <a:ext cx="2466975" cy="184785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2327672"/>
            <a:ext cx="7346776" cy="4125193"/>
          </a:xfrm>
        </p:spPr>
        <p:txBody>
          <a:bodyPr/>
          <a:lstStyle/>
          <a:p>
            <a:pPr marL="0" indent="0" eaLnBrk="1" hangingPunct="1">
              <a:buNone/>
            </a:pPr>
            <a:r>
              <a:rPr lang="nl-NL" altLang="nl-NL" dirty="0">
                <a:solidFill>
                  <a:schemeClr val="tx1">
                    <a:lumMod val="75000"/>
                    <a:lumOff val="25000"/>
                  </a:schemeClr>
                </a:solidFill>
              </a:rPr>
              <a:t>In de tijd van de Romeinen</a:t>
            </a:r>
          </a:p>
          <a:p>
            <a:pPr eaLnBrk="1" hangingPunct="1"/>
            <a:r>
              <a:rPr lang="nl-NL" altLang="nl-NL" dirty="0">
                <a:solidFill>
                  <a:schemeClr val="tx1">
                    <a:lumMod val="75000"/>
                    <a:lumOff val="25000"/>
                  </a:schemeClr>
                </a:solidFill>
              </a:rPr>
              <a:t>Moesten de joden (de Israëlieten) allemaal weg</a:t>
            </a:r>
          </a:p>
          <a:p>
            <a:pPr eaLnBrk="1" hangingPunct="1"/>
            <a:r>
              <a:rPr lang="nl-NL" altLang="nl-NL" dirty="0">
                <a:solidFill>
                  <a:schemeClr val="tx1">
                    <a:lumMod val="75000"/>
                    <a:lumOff val="25000"/>
                  </a:schemeClr>
                </a:solidFill>
              </a:rPr>
              <a:t>Dat noemen we de “Diaspora”</a:t>
            </a:r>
          </a:p>
          <a:p>
            <a:pPr eaLnBrk="1" hangingPunct="1"/>
            <a:r>
              <a:rPr lang="nl-NL" altLang="nl-NL" dirty="0">
                <a:solidFill>
                  <a:schemeClr val="tx1">
                    <a:lumMod val="75000"/>
                    <a:lumOff val="25000"/>
                  </a:schemeClr>
                </a:solidFill>
              </a:rPr>
              <a:t>Andere landen waren niet altijd blij met hun komst</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t>Een beetje geschiedenis</a:t>
            </a:r>
            <a:endParaRPr lang="nl-NL">
              <a:solidFill>
                <a:srgbClr val="009DD9"/>
              </a:solidFill>
            </a:endParaRPr>
          </a:p>
        </p:txBody>
      </p:sp>
      <p:pic>
        <p:nvPicPr>
          <p:cNvPr id="5" name="Afbeelding 4">
            <a:extLst>
              <a:ext uri="{FF2B5EF4-FFF2-40B4-BE49-F238E27FC236}">
                <a16:creationId xmlns:a16="http://schemas.microsoft.com/office/drawing/2014/main" id="{936DD77A-CA38-C897-1BBB-23E0A5D65839}"/>
              </a:ext>
            </a:extLst>
          </p:cNvPr>
          <p:cNvPicPr>
            <a:picLocks noChangeAspect="1"/>
          </p:cNvPicPr>
          <p:nvPr/>
        </p:nvPicPr>
        <p:blipFill>
          <a:blip r:embed="rId4"/>
          <a:stretch>
            <a:fillRect/>
          </a:stretch>
        </p:blipFill>
        <p:spPr>
          <a:xfrm>
            <a:off x="4668944" y="4172966"/>
            <a:ext cx="4475055" cy="2685033"/>
          </a:xfrm>
          <a:prstGeom prst="rect">
            <a:avLst/>
          </a:prstGeom>
        </p:spPr>
      </p:pic>
    </p:spTree>
    <p:extLst>
      <p:ext uri="{BB962C8B-B14F-4D97-AF65-F5344CB8AC3E}">
        <p14:creationId xmlns:p14="http://schemas.microsoft.com/office/powerpoint/2010/main" val="2638732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7335420-781F-F0AA-9890-56590D7ECA73}"/>
              </a:ext>
            </a:extLst>
          </p:cNvPr>
          <p:cNvPicPr>
            <a:picLocks noChangeAspect="1"/>
          </p:cNvPicPr>
          <p:nvPr/>
        </p:nvPicPr>
        <p:blipFill>
          <a:blip r:embed="rId2"/>
          <a:stretch>
            <a:fillRect/>
          </a:stretch>
        </p:blipFill>
        <p:spPr>
          <a:xfrm>
            <a:off x="6012160" y="476672"/>
            <a:ext cx="2143125" cy="2133600"/>
          </a:xfrm>
          <a:prstGeom prst="rect">
            <a:avLst/>
          </a:prstGeom>
        </p:spPr>
      </p:pic>
      <p:pic>
        <p:nvPicPr>
          <p:cNvPr id="6" name="Afbeelding 5">
            <a:extLst>
              <a:ext uri="{FF2B5EF4-FFF2-40B4-BE49-F238E27FC236}">
                <a16:creationId xmlns:a16="http://schemas.microsoft.com/office/drawing/2014/main" id="{09EFC1FA-1CA1-CAAE-314B-DC21470F011E}"/>
              </a:ext>
            </a:extLst>
          </p:cNvPr>
          <p:cNvPicPr>
            <a:picLocks noChangeAspect="1"/>
          </p:cNvPicPr>
          <p:nvPr/>
        </p:nvPicPr>
        <p:blipFill rotWithShape="1">
          <a:blip r:embed="rId3"/>
          <a:srcRect r="12887"/>
          <a:stretch/>
        </p:blipFill>
        <p:spPr>
          <a:xfrm>
            <a:off x="6433765" y="5046464"/>
            <a:ext cx="2530723" cy="1571625"/>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marL="0" indent="0" eaLnBrk="1" hangingPunct="1">
              <a:buNone/>
            </a:pPr>
            <a:r>
              <a:rPr lang="nl-NL" altLang="nl-NL" dirty="0">
                <a:solidFill>
                  <a:schemeClr val="tx1">
                    <a:lumMod val="75000"/>
                    <a:lumOff val="25000"/>
                  </a:schemeClr>
                </a:solidFill>
              </a:rPr>
              <a:t>De Duitsers, vanaf 1930, wilden van alle joden af</a:t>
            </a:r>
          </a:p>
          <a:p>
            <a:pPr eaLnBrk="1" hangingPunct="1"/>
            <a:r>
              <a:rPr lang="nl-NL" altLang="nl-NL" dirty="0">
                <a:solidFill>
                  <a:schemeClr val="tx1">
                    <a:lumMod val="75000"/>
                    <a:lumOff val="25000"/>
                  </a:schemeClr>
                </a:solidFill>
              </a:rPr>
              <a:t>Ook uit Nederland en andere landen</a:t>
            </a:r>
          </a:p>
          <a:p>
            <a:pPr eaLnBrk="1" hangingPunct="1"/>
            <a:r>
              <a:rPr lang="nl-NL" altLang="nl-NL" dirty="0">
                <a:solidFill>
                  <a:schemeClr val="tx1">
                    <a:lumMod val="75000"/>
                    <a:lumOff val="25000"/>
                  </a:schemeClr>
                </a:solidFill>
              </a:rPr>
              <a:t>Want ze dachten dat die verantwoordelijk waren voor ALLE problemen!</a:t>
            </a:r>
          </a:p>
          <a:p>
            <a:pPr eaLnBrk="1" hangingPunct="1"/>
            <a:r>
              <a:rPr lang="nl-NL" altLang="nl-NL" dirty="0">
                <a:solidFill>
                  <a:schemeClr val="tx1">
                    <a:lumMod val="75000"/>
                    <a:lumOff val="25000"/>
                  </a:schemeClr>
                </a:solidFill>
              </a:rPr>
              <a:t>Ze wilden ze eerst naar Palestina sturen (Israël bestond nog niet)</a:t>
            </a:r>
          </a:p>
          <a:p>
            <a:pPr eaLnBrk="1" hangingPunct="1"/>
            <a:r>
              <a:rPr lang="nl-NL" altLang="nl-NL" dirty="0">
                <a:solidFill>
                  <a:schemeClr val="tx1">
                    <a:lumMod val="75000"/>
                    <a:lumOff val="25000"/>
                  </a:schemeClr>
                </a:solidFill>
              </a:rPr>
              <a:t>Maar besloten later dat het gemakkelijker was alle joden dood te maken, ook baby’s en kinderen</a:t>
            </a:r>
          </a:p>
          <a:p>
            <a:pPr eaLnBrk="1" hangingPunct="1"/>
            <a:r>
              <a:rPr lang="nl-NL" altLang="nl-NL" dirty="0">
                <a:solidFill>
                  <a:schemeClr val="tx1">
                    <a:lumMod val="75000"/>
                    <a:lumOff val="25000"/>
                  </a:schemeClr>
                </a:solidFill>
              </a:rPr>
              <a:t>Dat noemen we de “Holocaust”</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t>Een beetje geschiedenis</a:t>
            </a:r>
            <a:endParaRPr lang="nl-NL">
              <a:solidFill>
                <a:srgbClr val="009DD9"/>
              </a:solidFill>
            </a:endParaRPr>
          </a:p>
        </p:txBody>
      </p:sp>
    </p:spTree>
    <p:extLst>
      <p:ext uri="{BB962C8B-B14F-4D97-AF65-F5344CB8AC3E}">
        <p14:creationId xmlns:p14="http://schemas.microsoft.com/office/powerpoint/2010/main" val="2340501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E6970A7-74A0-E5E0-C3A2-3D3C48427189}"/>
              </a:ext>
            </a:extLst>
          </p:cNvPr>
          <p:cNvPicPr>
            <a:picLocks noChangeAspect="1"/>
          </p:cNvPicPr>
          <p:nvPr/>
        </p:nvPicPr>
        <p:blipFill>
          <a:blip r:embed="rId2"/>
          <a:stretch>
            <a:fillRect/>
          </a:stretch>
        </p:blipFill>
        <p:spPr>
          <a:xfrm>
            <a:off x="5915025" y="688143"/>
            <a:ext cx="2619375" cy="1743075"/>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marL="0" indent="0" eaLnBrk="1" hangingPunct="1">
              <a:buNone/>
            </a:pPr>
            <a:r>
              <a:rPr lang="nl-NL" altLang="nl-NL" dirty="0">
                <a:solidFill>
                  <a:schemeClr val="tx1">
                    <a:lumMod val="75000"/>
                    <a:lumOff val="25000"/>
                  </a:schemeClr>
                </a:solidFill>
              </a:rPr>
              <a:t>Na de tweede wereldoorlog in 1945</a:t>
            </a:r>
          </a:p>
          <a:p>
            <a:pPr eaLnBrk="1" hangingPunct="1"/>
            <a:r>
              <a:rPr lang="nl-NL" altLang="nl-NL" dirty="0">
                <a:solidFill>
                  <a:schemeClr val="tx1">
                    <a:lumMod val="75000"/>
                    <a:lumOff val="25000"/>
                  </a:schemeClr>
                </a:solidFill>
              </a:rPr>
              <a:t>Met hulp van de westerse landen, ook Nederland</a:t>
            </a:r>
          </a:p>
          <a:p>
            <a:pPr eaLnBrk="1" hangingPunct="1"/>
            <a:r>
              <a:rPr lang="nl-NL" altLang="nl-NL" dirty="0">
                <a:solidFill>
                  <a:schemeClr val="tx1">
                    <a:lumMod val="75000"/>
                    <a:lumOff val="25000"/>
                  </a:schemeClr>
                </a:solidFill>
              </a:rPr>
              <a:t>Mochten de overgebleven joden verhuizen naar Palestina</a:t>
            </a:r>
          </a:p>
          <a:p>
            <a:pPr eaLnBrk="1" hangingPunct="1"/>
            <a:r>
              <a:rPr lang="nl-NL" altLang="nl-NL" dirty="0">
                <a:solidFill>
                  <a:schemeClr val="tx1">
                    <a:lumMod val="75000"/>
                    <a:lumOff val="25000"/>
                  </a:schemeClr>
                </a:solidFill>
              </a:rPr>
              <a:t>Zij hebben daar in 1948 de staat Israël gesticht</a:t>
            </a:r>
          </a:p>
          <a:p>
            <a:pPr eaLnBrk="1" hangingPunct="1"/>
            <a:r>
              <a:rPr lang="nl-NL" altLang="nl-NL" dirty="0">
                <a:solidFill>
                  <a:schemeClr val="tx1">
                    <a:lumMod val="75000"/>
                    <a:lumOff val="25000"/>
                  </a:schemeClr>
                </a:solidFill>
              </a:rPr>
              <a:t>Maar daar woonden al mensen! Dat waren de Palestijnen</a:t>
            </a:r>
          </a:p>
          <a:p>
            <a:pPr eaLnBrk="1" hangingPunct="1"/>
            <a:r>
              <a:rPr lang="nl-NL" altLang="nl-NL" dirty="0">
                <a:solidFill>
                  <a:schemeClr val="tx1">
                    <a:lumMod val="75000"/>
                    <a:lumOff val="25000"/>
                  </a:schemeClr>
                </a:solidFill>
              </a:rPr>
              <a:t>Die waren daar niet blij mee</a:t>
            </a:r>
          </a:p>
          <a:p>
            <a:pPr eaLnBrk="1" hangingPunct="1"/>
            <a:r>
              <a:rPr lang="nl-NL" altLang="nl-NL" dirty="0">
                <a:solidFill>
                  <a:schemeClr val="tx1">
                    <a:lumMod val="75000"/>
                    <a:lumOff val="25000"/>
                  </a:schemeClr>
                </a:solidFill>
              </a:rPr>
              <a:t>Maar de westerse landen waren te machtig</a:t>
            </a:r>
          </a:p>
          <a:p>
            <a:pPr eaLnBrk="1" hangingPunct="1"/>
            <a:r>
              <a:rPr lang="nl-NL" altLang="nl-NL" dirty="0">
                <a:solidFill>
                  <a:schemeClr val="tx1">
                    <a:lumMod val="75000"/>
                    <a:lumOff val="25000"/>
                  </a:schemeClr>
                </a:solidFill>
              </a:rPr>
              <a:t>En gaven de Israëliërs veel wapens</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t>Een beetje geschiedenis</a:t>
            </a:r>
            <a:endParaRPr lang="nl-NL">
              <a:solidFill>
                <a:srgbClr val="009DD9"/>
              </a:solidFill>
            </a:endParaRPr>
          </a:p>
        </p:txBody>
      </p:sp>
      <p:pic>
        <p:nvPicPr>
          <p:cNvPr id="8" name="Afbeelding 7">
            <a:extLst>
              <a:ext uri="{FF2B5EF4-FFF2-40B4-BE49-F238E27FC236}">
                <a16:creationId xmlns:a16="http://schemas.microsoft.com/office/drawing/2014/main" id="{161E7362-E156-4258-B124-24250D6F4CE2}"/>
              </a:ext>
            </a:extLst>
          </p:cNvPr>
          <p:cNvPicPr>
            <a:picLocks noChangeAspect="1"/>
          </p:cNvPicPr>
          <p:nvPr/>
        </p:nvPicPr>
        <p:blipFill>
          <a:blip r:embed="rId4"/>
          <a:stretch>
            <a:fillRect/>
          </a:stretch>
        </p:blipFill>
        <p:spPr>
          <a:xfrm>
            <a:off x="6886759" y="4014420"/>
            <a:ext cx="2257239" cy="2793613"/>
          </a:xfrm>
          <a:prstGeom prst="rect">
            <a:avLst/>
          </a:prstGeom>
        </p:spPr>
      </p:pic>
    </p:spTree>
    <p:extLst>
      <p:ext uri="{BB962C8B-B14F-4D97-AF65-F5344CB8AC3E}">
        <p14:creationId xmlns:p14="http://schemas.microsoft.com/office/powerpoint/2010/main" val="2838976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23AB16-C2A5-B0BA-4BB8-C9E94089FD50}"/>
              </a:ext>
            </a:extLst>
          </p:cNvPr>
          <p:cNvPicPr>
            <a:picLocks noChangeAspect="1"/>
          </p:cNvPicPr>
          <p:nvPr/>
        </p:nvPicPr>
        <p:blipFill>
          <a:blip r:embed="rId2"/>
          <a:stretch>
            <a:fillRect/>
          </a:stretch>
        </p:blipFill>
        <p:spPr>
          <a:xfrm>
            <a:off x="5572125" y="709936"/>
            <a:ext cx="2962275" cy="154305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solidFill>
                  <a:schemeClr val="tx1">
                    <a:lumMod val="75000"/>
                    <a:lumOff val="25000"/>
                  </a:schemeClr>
                </a:solidFill>
                <a:ea typeface="+mn-lt"/>
                <a:cs typeface="+mn-lt"/>
              </a:rPr>
              <a:t>Later heeft Israël ook andere delen van Palestina bezet</a:t>
            </a:r>
          </a:p>
          <a:p>
            <a:pPr eaLnBrk="1" hangingPunct="1"/>
            <a:r>
              <a:rPr lang="nl-NL">
                <a:solidFill>
                  <a:schemeClr val="tx1">
                    <a:lumMod val="75000"/>
                    <a:lumOff val="25000"/>
                  </a:schemeClr>
                </a:solidFill>
                <a:ea typeface="+mn-lt"/>
                <a:cs typeface="+mn-lt"/>
              </a:rPr>
              <a:t>Zij vonden dat ze daar recht op hadden</a:t>
            </a:r>
          </a:p>
          <a:p>
            <a:pPr eaLnBrk="1" hangingPunct="1"/>
            <a:r>
              <a:rPr lang="nl-NL">
                <a:solidFill>
                  <a:schemeClr val="tx1">
                    <a:lumMod val="75000"/>
                    <a:lumOff val="25000"/>
                  </a:schemeClr>
                </a:solidFill>
                <a:ea typeface="+mn-lt"/>
                <a:cs typeface="+mn-lt"/>
              </a:rPr>
              <a:t>Veel andere landen niet</a:t>
            </a:r>
            <a:endParaRPr lang="nl-NL">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t>Een beetje geschiedenis</a:t>
            </a:r>
            <a:endParaRPr lang="nl-NL">
              <a:solidFill>
                <a:srgbClr val="009DD9"/>
              </a:solidFill>
            </a:endParaRPr>
          </a:p>
        </p:txBody>
      </p:sp>
      <p:pic>
        <p:nvPicPr>
          <p:cNvPr id="5" name="Afbeelding 4">
            <a:extLst>
              <a:ext uri="{FF2B5EF4-FFF2-40B4-BE49-F238E27FC236}">
                <a16:creationId xmlns:a16="http://schemas.microsoft.com/office/drawing/2014/main" id="{F15747A3-B80E-CF28-EB41-A250BEFF49FD}"/>
              </a:ext>
            </a:extLst>
          </p:cNvPr>
          <p:cNvPicPr>
            <a:picLocks noChangeAspect="1"/>
          </p:cNvPicPr>
          <p:nvPr/>
        </p:nvPicPr>
        <p:blipFill rotWithShape="1">
          <a:blip r:embed="rId4"/>
          <a:srcRect l="45438" r="12202"/>
          <a:stretch/>
        </p:blipFill>
        <p:spPr>
          <a:xfrm>
            <a:off x="6300192" y="3127333"/>
            <a:ext cx="2737353" cy="3618683"/>
          </a:xfrm>
          <a:prstGeom prst="rect">
            <a:avLst/>
          </a:prstGeom>
        </p:spPr>
      </p:pic>
    </p:spTree>
    <p:extLst>
      <p:ext uri="{BB962C8B-B14F-4D97-AF65-F5344CB8AC3E}">
        <p14:creationId xmlns:p14="http://schemas.microsoft.com/office/powerpoint/2010/main" val="1465805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9304AC51-741D-96B4-9B92-3C12B6CE2230}"/>
              </a:ext>
            </a:extLst>
          </p:cNvPr>
          <p:cNvPicPr>
            <a:picLocks noChangeAspect="1"/>
          </p:cNvPicPr>
          <p:nvPr/>
        </p:nvPicPr>
        <p:blipFill>
          <a:blip r:embed="rId2"/>
          <a:stretch>
            <a:fillRect/>
          </a:stretch>
        </p:blipFill>
        <p:spPr>
          <a:xfrm>
            <a:off x="5796136" y="609600"/>
            <a:ext cx="2619375" cy="1743075"/>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5184576" cy="4125193"/>
          </a:xfrm>
        </p:spPr>
        <p:txBody>
          <a:bodyPr/>
          <a:lstStyle/>
          <a:p>
            <a:pPr marL="0" indent="0" eaLnBrk="1" hangingPunct="1">
              <a:buNone/>
            </a:pPr>
            <a:r>
              <a:rPr lang="nl-NL" dirty="0">
                <a:solidFill>
                  <a:schemeClr val="tx1">
                    <a:lumMod val="75000"/>
                    <a:lumOff val="25000"/>
                  </a:schemeClr>
                </a:solidFill>
                <a:ea typeface="+mn-lt"/>
                <a:cs typeface="+mn-lt"/>
              </a:rPr>
              <a:t>De Gazastrook werd bijna helemaal afgesloten </a:t>
            </a:r>
          </a:p>
          <a:p>
            <a:pPr eaLnBrk="1" hangingPunct="1"/>
            <a:r>
              <a:rPr lang="nl-NL" dirty="0">
                <a:solidFill>
                  <a:schemeClr val="tx1">
                    <a:lumMod val="75000"/>
                    <a:lumOff val="25000"/>
                  </a:schemeClr>
                </a:solidFill>
                <a:ea typeface="+mn-lt"/>
                <a:cs typeface="+mn-lt"/>
              </a:rPr>
              <a:t>De Palestijnen leven in armoede</a:t>
            </a:r>
          </a:p>
          <a:p>
            <a:pPr eaLnBrk="1" hangingPunct="1"/>
            <a:r>
              <a:rPr lang="nl-NL" dirty="0">
                <a:solidFill>
                  <a:schemeClr val="tx1">
                    <a:lumMod val="75000"/>
                    <a:lumOff val="25000"/>
                  </a:schemeClr>
                </a:solidFill>
                <a:ea typeface="+mn-lt"/>
                <a:cs typeface="+mn-lt"/>
              </a:rPr>
              <a:t>Sommige mensen noemen dit een “Openlucht Gevangenis”</a:t>
            </a:r>
          </a:p>
          <a:p>
            <a:pPr eaLnBrk="1" hangingPunct="1"/>
            <a:r>
              <a:rPr lang="nl-NL" dirty="0">
                <a:solidFill>
                  <a:schemeClr val="tx1">
                    <a:lumMod val="75000"/>
                    <a:lumOff val="25000"/>
                  </a:schemeClr>
                </a:solidFill>
                <a:ea typeface="+mn-lt"/>
                <a:cs typeface="+mn-lt"/>
              </a:rPr>
              <a:t>Het gebied kookt van boosheid</a:t>
            </a:r>
          </a:p>
          <a:p>
            <a:pPr eaLnBrk="1" hangingPunct="1"/>
            <a:r>
              <a:rPr lang="nl-NL" dirty="0">
                <a:solidFill>
                  <a:srgbClr val="0070C0"/>
                </a:solidFill>
                <a:ea typeface="+mn-lt"/>
                <a:cs typeface="+mn-lt"/>
              </a:rPr>
              <a:t>En wat gebeurt er nu, na tientallen jaren?</a:t>
            </a:r>
          </a:p>
          <a:p>
            <a:pPr eaLnBrk="1" hangingPunct="1"/>
            <a:r>
              <a:rPr lang="nl-NL" dirty="0">
                <a:solidFill>
                  <a:srgbClr val="0070C0"/>
                </a:solidFill>
                <a:ea typeface="+mn-lt"/>
                <a:cs typeface="+mn-lt"/>
              </a:rPr>
              <a:t>Wie heeft gelijk? </a:t>
            </a:r>
          </a:p>
          <a:p>
            <a:pPr eaLnBrk="1" hangingPunct="1"/>
            <a:r>
              <a:rPr lang="nl-NL" dirty="0">
                <a:solidFill>
                  <a:srgbClr val="0070C0"/>
                </a:solidFill>
                <a:ea typeface="+mn-lt"/>
                <a:cs typeface="+mn-lt"/>
              </a:rPr>
              <a:t>Wie heeft ongelijk?</a:t>
            </a:r>
          </a:p>
          <a:p>
            <a:pPr marL="0" indent="0" eaLnBrk="1" hangingPunct="1">
              <a:buNone/>
            </a:pPr>
            <a:r>
              <a:rPr lang="nl-NL" dirty="0">
                <a:solidFill>
                  <a:srgbClr val="94C357"/>
                </a:solidFill>
              </a:rPr>
              <a:t>Deze vragen hoeven niet beantwoord te worden</a:t>
            </a: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t>Een beetje geschiedenis</a:t>
            </a:r>
            <a:endParaRPr lang="nl-NL">
              <a:solidFill>
                <a:srgbClr val="009DD9"/>
              </a:solidFill>
            </a:endParaRPr>
          </a:p>
        </p:txBody>
      </p:sp>
      <p:pic>
        <p:nvPicPr>
          <p:cNvPr id="5" name="Afbeelding 4">
            <a:extLst>
              <a:ext uri="{FF2B5EF4-FFF2-40B4-BE49-F238E27FC236}">
                <a16:creationId xmlns:a16="http://schemas.microsoft.com/office/drawing/2014/main" id="{F15747A3-B80E-CF28-EB41-A250BEFF49FD}"/>
              </a:ext>
            </a:extLst>
          </p:cNvPr>
          <p:cNvPicPr>
            <a:picLocks noChangeAspect="1"/>
          </p:cNvPicPr>
          <p:nvPr/>
        </p:nvPicPr>
        <p:blipFill rotWithShape="1">
          <a:blip r:embed="rId4"/>
          <a:srcRect l="45438" r="12202"/>
          <a:stretch/>
        </p:blipFill>
        <p:spPr>
          <a:xfrm>
            <a:off x="6300192" y="3127333"/>
            <a:ext cx="2737353" cy="3618683"/>
          </a:xfrm>
          <a:prstGeom prst="rect">
            <a:avLst/>
          </a:prstGeom>
        </p:spPr>
      </p:pic>
    </p:spTree>
    <p:extLst>
      <p:ext uri="{BB962C8B-B14F-4D97-AF65-F5344CB8AC3E}">
        <p14:creationId xmlns:p14="http://schemas.microsoft.com/office/powerpoint/2010/main" val="3732155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48845"/>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Filmpje achtergronden</a:t>
            </a:r>
            <a:br>
              <a:rPr lang="nl-NL" dirty="0"/>
            </a:br>
            <a:r>
              <a:rPr lang="nl-NL" dirty="0"/>
              <a:t>Palestijns Israëlisch </a:t>
            </a:r>
            <a:br>
              <a:rPr lang="en-US" dirty="0"/>
            </a:br>
            <a:r>
              <a:rPr lang="nl-NL" dirty="0"/>
              <a:t>conflict</a:t>
            </a:r>
            <a:br>
              <a:rPr lang="nl-NL" dirty="0"/>
            </a:br>
            <a:r>
              <a:rPr lang="nl-NL" dirty="0"/>
              <a:t>(optioneel)</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732807"/>
            <a:ext cx="7560840" cy="4125193"/>
          </a:xfrm>
        </p:spPr>
        <p:txBody>
          <a:bodyPr/>
          <a:lstStyle/>
          <a:p>
            <a:r>
              <a:rPr lang="nl-NL">
                <a:solidFill>
                  <a:srgbClr val="94C357"/>
                </a:solidFill>
              </a:rPr>
              <a:t>Dit is een filmpje van onze partner HUMAN, uit 2021 maar nog steeds actueel</a:t>
            </a:r>
          </a:p>
          <a:p>
            <a:r>
              <a:rPr lang="nl-NL">
                <a:solidFill>
                  <a:srgbClr val="94C357"/>
                </a:solidFill>
                <a:hlinkClick r:id="rId4"/>
              </a:rPr>
              <a:t>https://schooltv.nl/video/het-geweld-in-israel-en-de-palestijnse-gebieden-uitgelegd-een-langlopend-conflict/</a:t>
            </a:r>
            <a:endParaRPr lang="nl-NL">
              <a:solidFill>
                <a:srgbClr val="94C357"/>
              </a:solidFill>
            </a:endParaRPr>
          </a:p>
          <a:p>
            <a:r>
              <a:rPr lang="nl-NL">
                <a:solidFill>
                  <a:srgbClr val="94C357"/>
                </a:solidFill>
              </a:rPr>
              <a:t>(11 minuten, maar je kunt stoppen na 9:10 - de rest is politiek)</a:t>
            </a:r>
          </a:p>
        </p:txBody>
      </p:sp>
    </p:spTree>
    <p:extLst>
      <p:ext uri="{BB962C8B-B14F-4D97-AF65-F5344CB8AC3E}">
        <p14:creationId xmlns:p14="http://schemas.microsoft.com/office/powerpoint/2010/main" val="3705932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517209" cy="1163216"/>
          </a:xfrm>
        </p:spPr>
        <p:txBody>
          <a:bodyPr/>
          <a:lstStyle/>
          <a:p>
            <a:r>
              <a:rPr lang="nl-NL" dirty="0"/>
              <a:t>Actieve werkvormen</a:t>
            </a:r>
            <a:br>
              <a:rPr lang="nl-NL" dirty="0"/>
            </a:br>
            <a:r>
              <a:rPr lang="nl-NL" dirty="0"/>
              <a:t> (optioneel!)</a:t>
            </a:r>
            <a:br>
              <a:rPr lang="nl-NL" dirty="0"/>
            </a:b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495872"/>
            <a:ext cx="7560840" cy="5362128"/>
          </a:xfrm>
        </p:spPr>
        <p:txBody>
          <a:bodyPr/>
          <a:lstStyle/>
          <a:p>
            <a:pPr marL="0" indent="0">
              <a:buNone/>
            </a:pPr>
            <a:endParaRPr lang="nl-NL" dirty="0">
              <a:solidFill>
                <a:srgbClr val="94C357"/>
              </a:solidFill>
            </a:endParaRPr>
          </a:p>
          <a:p>
            <a:pPr marL="0" indent="0">
              <a:buNone/>
            </a:pPr>
            <a:r>
              <a:rPr lang="nl-NL" dirty="0">
                <a:solidFill>
                  <a:srgbClr val="94C357"/>
                </a:solidFill>
              </a:rPr>
              <a:t>Leerkracht:</a:t>
            </a:r>
          </a:p>
          <a:p>
            <a:r>
              <a:rPr lang="nl-NL" dirty="0">
                <a:solidFill>
                  <a:srgbClr val="94C357"/>
                </a:solidFill>
              </a:rPr>
              <a:t>Hierna volgen twee actieve werkvormen:</a:t>
            </a:r>
          </a:p>
          <a:p>
            <a:r>
              <a:rPr lang="nl-NL" dirty="0" err="1">
                <a:solidFill>
                  <a:srgbClr val="94C357"/>
                </a:solidFill>
              </a:rPr>
              <a:t>Stand-punt</a:t>
            </a:r>
            <a:r>
              <a:rPr lang="nl-NL" dirty="0">
                <a:solidFill>
                  <a:srgbClr val="94C357"/>
                </a:solidFill>
              </a:rPr>
              <a:t> innemen </a:t>
            </a:r>
            <a:r>
              <a:rPr lang="nl-NL" dirty="0">
                <a:solidFill>
                  <a:srgbClr val="94C357"/>
                </a:solidFill>
                <a:highlight>
                  <a:srgbClr val="FFFF00"/>
                </a:highlight>
              </a:rPr>
              <a:t>(onrecht en oorlog)</a:t>
            </a:r>
          </a:p>
          <a:p>
            <a:pPr marL="457200" lvl="1" indent="0">
              <a:buNone/>
            </a:pPr>
            <a:endParaRPr lang="nl-NL" dirty="0">
              <a:solidFill>
                <a:srgbClr val="94C357"/>
              </a:solidFill>
            </a:endParaRPr>
          </a:p>
          <a:p>
            <a:r>
              <a:rPr lang="nl-NL" dirty="0" err="1">
                <a:solidFill>
                  <a:srgbClr val="94C357"/>
                </a:solidFill>
              </a:rPr>
              <a:t>Schrijf-opdracht</a:t>
            </a:r>
            <a:r>
              <a:rPr lang="nl-NL" dirty="0">
                <a:solidFill>
                  <a:srgbClr val="94C357"/>
                </a:solidFill>
              </a:rPr>
              <a:t> in groepjes: </a:t>
            </a:r>
            <a:r>
              <a:rPr lang="nl-NL" dirty="0">
                <a:solidFill>
                  <a:srgbClr val="94C357"/>
                </a:solidFill>
                <a:highlight>
                  <a:srgbClr val="FFFF00"/>
                </a:highlight>
              </a:rPr>
              <a:t>Bedenk een </a:t>
            </a:r>
            <a:r>
              <a:rPr lang="nl-NL" dirty="0" err="1">
                <a:solidFill>
                  <a:srgbClr val="94C357"/>
                </a:solidFill>
                <a:highlight>
                  <a:srgbClr val="FFFF00"/>
                </a:highlight>
              </a:rPr>
              <a:t>vredes-plan</a:t>
            </a:r>
            <a:endParaRPr lang="nl-NL" dirty="0">
              <a:solidFill>
                <a:srgbClr val="94C357"/>
              </a:solidFill>
              <a:highlight>
                <a:srgbClr val="FFFF00"/>
              </a:highlight>
            </a:endParaRPr>
          </a:p>
          <a:p>
            <a:endParaRPr lang="nl-NL" dirty="0">
              <a:solidFill>
                <a:srgbClr val="94C357"/>
              </a:solidFill>
            </a:endParaRPr>
          </a:p>
          <a:p>
            <a:pPr marL="0" indent="0">
              <a:buNone/>
            </a:pPr>
            <a:r>
              <a:rPr lang="nl-NL" dirty="0">
                <a:solidFill>
                  <a:srgbClr val="94C357"/>
                </a:solidFill>
              </a:rPr>
              <a:t>-&gt; Je mag zelf bepalen of je deze wilt behandelen, </a:t>
            </a:r>
          </a:p>
          <a:p>
            <a:pPr marL="0" indent="0">
              <a:buNone/>
            </a:pPr>
            <a:r>
              <a:rPr lang="nl-NL" dirty="0">
                <a:solidFill>
                  <a:srgbClr val="94C357"/>
                </a:solidFill>
              </a:rPr>
              <a:t>			en  welke je kiest.</a:t>
            </a:r>
          </a:p>
        </p:txBody>
      </p:sp>
    </p:spTree>
    <p:extLst>
      <p:ext uri="{BB962C8B-B14F-4D97-AF65-F5344CB8AC3E}">
        <p14:creationId xmlns:p14="http://schemas.microsoft.com/office/powerpoint/2010/main" val="840523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F4098C09-ED9A-AA64-63EC-E9C98F2ACDEC}"/>
              </a:ext>
            </a:extLst>
          </p:cNvPr>
          <p:cNvPicPr>
            <a:picLocks noChangeAspect="1"/>
          </p:cNvPicPr>
          <p:nvPr/>
        </p:nvPicPr>
        <p:blipFill>
          <a:blip r:embed="rId3"/>
          <a:stretch>
            <a:fillRect/>
          </a:stretch>
        </p:blipFill>
        <p:spPr>
          <a:xfrm>
            <a:off x="5801483" y="332655"/>
            <a:ext cx="2654572" cy="272463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517209" cy="1163216"/>
          </a:xfrm>
        </p:spPr>
        <p:txBody>
          <a:bodyPr/>
          <a:lstStyle/>
          <a:p>
            <a:r>
              <a:rPr lang="nl-NL" dirty="0" err="1"/>
              <a:t>Stand-punt</a:t>
            </a:r>
            <a:r>
              <a:rPr lang="nl-NL" dirty="0"/>
              <a:t> innemen:</a:t>
            </a:r>
            <a:br>
              <a:rPr lang="nl-NL" dirty="0"/>
            </a:br>
            <a:r>
              <a:rPr lang="nl-NL" dirty="0"/>
              <a:t>	Onrecht en oorlog</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59" y="1495872"/>
            <a:ext cx="7610291" cy="5362128"/>
          </a:xfrm>
        </p:spPr>
        <p:txBody>
          <a:bodyPr/>
          <a:lstStyle/>
          <a:p>
            <a:pPr marL="0" indent="0">
              <a:buNone/>
            </a:pPr>
            <a:endParaRPr lang="nl-NL" dirty="0">
              <a:solidFill>
                <a:schemeClr val="tx1"/>
              </a:solidFill>
            </a:endParaRPr>
          </a:p>
          <a:p>
            <a:pPr marL="0" indent="0">
              <a:buNone/>
            </a:pPr>
            <a:r>
              <a:rPr lang="nl-NL" dirty="0">
                <a:solidFill>
                  <a:schemeClr val="tx1"/>
                </a:solidFill>
              </a:rPr>
              <a:t>Erasmus heeft ooit gezegd:</a:t>
            </a:r>
          </a:p>
          <a:p>
            <a:r>
              <a:rPr lang="nl-NL" b="1" dirty="0">
                <a:solidFill>
                  <a:schemeClr val="accent2">
                    <a:lumMod val="75000"/>
                  </a:schemeClr>
                </a:solidFill>
              </a:rPr>
              <a:t>‘Beter een onrechtvaardige vrede dan een rechtvaardige oorlog’</a:t>
            </a:r>
          </a:p>
          <a:p>
            <a:r>
              <a:rPr lang="nl-NL" dirty="0">
                <a:solidFill>
                  <a:srgbClr val="0070C0"/>
                </a:solidFill>
              </a:rPr>
              <a:t>Wat vinden jullie daarvan ? </a:t>
            </a:r>
            <a:r>
              <a:rPr lang="nl-NL" sz="1600" dirty="0">
                <a:solidFill>
                  <a:schemeClr val="tx1"/>
                </a:solidFill>
              </a:rPr>
              <a:t>Laat maar zien, ga allemaal op een lijn staan. </a:t>
            </a:r>
          </a:p>
          <a:p>
            <a:pPr lvl="1"/>
            <a:r>
              <a:rPr lang="nl-NL" dirty="0">
                <a:solidFill>
                  <a:schemeClr val="tx1"/>
                </a:solidFill>
              </a:rPr>
              <a:t>Links: eens met de stelling, dus </a:t>
            </a:r>
            <a:r>
              <a:rPr lang="nl-NL" dirty="0">
                <a:solidFill>
                  <a:schemeClr val="tx1"/>
                </a:solidFill>
                <a:highlight>
                  <a:srgbClr val="FFFF00"/>
                </a:highlight>
              </a:rPr>
              <a:t>Liever een onrechtvaardige vrede</a:t>
            </a:r>
          </a:p>
          <a:p>
            <a:pPr lvl="1"/>
            <a:r>
              <a:rPr lang="nl-NL" dirty="0">
                <a:solidFill>
                  <a:schemeClr val="tx1"/>
                </a:solidFill>
              </a:rPr>
              <a:t>Rechts: oneens met de stelling, dus </a:t>
            </a:r>
            <a:r>
              <a:rPr lang="nl-NL" dirty="0">
                <a:solidFill>
                  <a:schemeClr val="tx1"/>
                </a:solidFill>
                <a:highlight>
                  <a:srgbClr val="FFFF00"/>
                </a:highlight>
              </a:rPr>
              <a:t>Dan maar liever een oorlog</a:t>
            </a:r>
          </a:p>
          <a:p>
            <a:pPr marL="457200" lvl="1" indent="0">
              <a:buNone/>
            </a:pPr>
            <a:r>
              <a:rPr lang="nl-NL" dirty="0">
                <a:solidFill>
                  <a:schemeClr val="tx1"/>
                </a:solidFill>
              </a:rPr>
              <a:t>Kies een plek links, rechts, of ergens daar tussenin.</a:t>
            </a:r>
          </a:p>
          <a:p>
            <a:pPr marL="0" indent="0">
              <a:buNone/>
            </a:pPr>
            <a:r>
              <a:rPr lang="nl-NL" dirty="0">
                <a:solidFill>
                  <a:srgbClr val="94C357"/>
                </a:solidFill>
              </a:rPr>
              <a:t>Dan komt de leerkracht met de vraag: </a:t>
            </a:r>
          </a:p>
          <a:p>
            <a:r>
              <a:rPr lang="nl-NL" dirty="0">
                <a:solidFill>
                  <a:srgbClr val="0070C0"/>
                </a:solidFill>
              </a:rPr>
              <a:t>“Vertel jij eens waarom je hier staat?” </a:t>
            </a:r>
          </a:p>
          <a:p>
            <a:r>
              <a:rPr lang="nl-NL" dirty="0">
                <a:solidFill>
                  <a:schemeClr val="tx1"/>
                </a:solidFill>
              </a:rPr>
              <a:t>Of </a:t>
            </a:r>
            <a:r>
              <a:rPr lang="nl-NL" dirty="0">
                <a:solidFill>
                  <a:srgbClr val="0070C0"/>
                </a:solidFill>
              </a:rPr>
              <a:t>“Ik zie dat je in het midden staat, vertel eens wat je van allebei de kanten denkt.” </a:t>
            </a:r>
          </a:p>
          <a:p>
            <a:r>
              <a:rPr lang="nl-NL" dirty="0">
                <a:solidFill>
                  <a:schemeClr val="tx1"/>
                </a:solidFill>
              </a:rPr>
              <a:t>Of</a:t>
            </a:r>
            <a:r>
              <a:rPr lang="nl-NL" dirty="0">
                <a:solidFill>
                  <a:srgbClr val="0070C0"/>
                </a:solidFill>
              </a:rPr>
              <a:t> Wat vind jij een goede reden voor een oorlog ? </a:t>
            </a:r>
          </a:p>
          <a:p>
            <a:pPr marL="0" indent="0">
              <a:buNone/>
            </a:pPr>
            <a:r>
              <a:rPr lang="nl-NL" dirty="0">
                <a:solidFill>
                  <a:srgbClr val="94C357"/>
                </a:solidFill>
              </a:rPr>
              <a:t>Zie verder het volgende blad</a:t>
            </a:r>
          </a:p>
          <a:p>
            <a:endParaRPr lang="nl-NL" dirty="0">
              <a:solidFill>
                <a:srgbClr val="94C357"/>
              </a:solidFill>
            </a:endParaRPr>
          </a:p>
        </p:txBody>
      </p:sp>
    </p:spTree>
    <p:extLst>
      <p:ext uri="{BB962C8B-B14F-4D97-AF65-F5344CB8AC3E}">
        <p14:creationId xmlns:p14="http://schemas.microsoft.com/office/powerpoint/2010/main" val="3068641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2E6BD-07F2-3FCB-9D58-04A7562B4FA1}"/>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55CBD558-7F96-3CF4-E8FF-FFFA1CEC360A}"/>
              </a:ext>
            </a:extLst>
          </p:cNvPr>
          <p:cNvPicPr>
            <a:picLocks noChangeAspect="1"/>
          </p:cNvPicPr>
          <p:nvPr/>
        </p:nvPicPr>
        <p:blipFill>
          <a:blip r:embed="rId3"/>
          <a:stretch>
            <a:fillRect/>
          </a:stretch>
        </p:blipFill>
        <p:spPr>
          <a:xfrm>
            <a:off x="5801483" y="332655"/>
            <a:ext cx="2654572" cy="2724634"/>
          </a:xfrm>
          <a:prstGeom prst="rect">
            <a:avLst/>
          </a:prstGeom>
        </p:spPr>
      </p:pic>
      <p:pic>
        <p:nvPicPr>
          <p:cNvPr id="5" name="Afbeelding 4">
            <a:extLst>
              <a:ext uri="{FF2B5EF4-FFF2-40B4-BE49-F238E27FC236}">
                <a16:creationId xmlns:a16="http://schemas.microsoft.com/office/drawing/2014/main" id="{C3EE3F03-E20E-A51C-4FA7-1FB50FB0C31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23C7E858-4F0F-8BC6-3628-8E7501C9A442}"/>
              </a:ext>
            </a:extLst>
          </p:cNvPr>
          <p:cNvSpPr>
            <a:spLocks noGrp="1"/>
          </p:cNvSpPr>
          <p:nvPr>
            <p:ph type="title"/>
          </p:nvPr>
        </p:nvSpPr>
        <p:spPr>
          <a:xfrm>
            <a:off x="611560" y="332656"/>
            <a:ext cx="6517209" cy="1163216"/>
          </a:xfrm>
        </p:spPr>
        <p:txBody>
          <a:bodyPr/>
          <a:lstStyle/>
          <a:p>
            <a:r>
              <a:rPr lang="nl-NL" dirty="0" err="1"/>
              <a:t>Stand-punt</a:t>
            </a:r>
            <a:r>
              <a:rPr lang="nl-NL" dirty="0"/>
              <a:t> innemen:</a:t>
            </a:r>
            <a:br>
              <a:rPr lang="nl-NL" dirty="0"/>
            </a:br>
            <a:r>
              <a:rPr lang="nl-NL" dirty="0"/>
              <a:t>	Onrecht en oorlog</a:t>
            </a:r>
          </a:p>
        </p:txBody>
      </p:sp>
      <p:sp>
        <p:nvSpPr>
          <p:cNvPr id="3" name="Tijdelijke aanduiding voor inhoud 2">
            <a:extLst>
              <a:ext uri="{FF2B5EF4-FFF2-40B4-BE49-F238E27FC236}">
                <a16:creationId xmlns:a16="http://schemas.microsoft.com/office/drawing/2014/main" id="{6D605117-D91D-AB10-EA45-28D91E6E3B9B}"/>
              </a:ext>
            </a:extLst>
          </p:cNvPr>
          <p:cNvSpPr>
            <a:spLocks noGrp="1"/>
          </p:cNvSpPr>
          <p:nvPr>
            <p:ph idx="1"/>
          </p:nvPr>
        </p:nvSpPr>
        <p:spPr>
          <a:xfrm>
            <a:off x="611559" y="1495872"/>
            <a:ext cx="7610291" cy="5362128"/>
          </a:xfrm>
        </p:spPr>
        <p:txBody>
          <a:bodyPr/>
          <a:lstStyle/>
          <a:p>
            <a:pPr marL="0" indent="0">
              <a:buNone/>
            </a:pPr>
            <a:endParaRPr lang="nl-NL" dirty="0">
              <a:solidFill>
                <a:schemeClr val="tx1"/>
              </a:solidFill>
            </a:endParaRPr>
          </a:p>
          <a:p>
            <a:pPr marL="0" indent="0">
              <a:buNone/>
            </a:pPr>
            <a:endParaRPr lang="nl-NL" dirty="0">
              <a:solidFill>
                <a:schemeClr val="tx1"/>
              </a:solidFill>
            </a:endParaRPr>
          </a:p>
          <a:p>
            <a:r>
              <a:rPr lang="nl-NL" dirty="0">
                <a:solidFill>
                  <a:schemeClr val="tx1"/>
                </a:solidFill>
              </a:rPr>
              <a:t>Luister goed naar elkaar! Want na elke uitspraak mogen de leerlingen (ook degenen die naast de lijn staan) van positie veranderen. </a:t>
            </a:r>
          </a:p>
          <a:p>
            <a:r>
              <a:rPr lang="nl-NL" dirty="0">
                <a:solidFill>
                  <a:schemeClr val="tx1"/>
                </a:solidFill>
              </a:rPr>
              <a:t>Ook daar kan een vraag over gesteld worden: </a:t>
            </a:r>
            <a:r>
              <a:rPr lang="nl-NL" dirty="0">
                <a:solidFill>
                  <a:srgbClr val="0070C0"/>
                </a:solidFill>
              </a:rPr>
              <a:t>“Wat is er gezegd waardoor je van plaats veranderd bent?”</a:t>
            </a:r>
          </a:p>
          <a:p>
            <a:endParaRPr lang="nl-NL" dirty="0">
              <a:solidFill>
                <a:schemeClr val="tx1"/>
              </a:solidFill>
            </a:endParaRPr>
          </a:p>
          <a:p>
            <a:r>
              <a:rPr lang="nl-NL" dirty="0">
                <a:solidFill>
                  <a:schemeClr val="tx1"/>
                </a:solidFill>
              </a:rPr>
              <a:t>Vertel waarom je daar staat, jouw mening!</a:t>
            </a:r>
          </a:p>
          <a:p>
            <a:r>
              <a:rPr lang="nl-NL" dirty="0">
                <a:solidFill>
                  <a:schemeClr val="tx1"/>
                </a:solidFill>
              </a:rPr>
              <a:t>Wat vind jij een goede reden voor een oorlog ? </a:t>
            </a:r>
          </a:p>
          <a:p>
            <a:r>
              <a:rPr lang="nl-NL" dirty="0">
                <a:solidFill>
                  <a:schemeClr val="tx1"/>
                </a:solidFill>
              </a:rPr>
              <a:t> Of denk jij dat oorlog alles nog erger maakt ?</a:t>
            </a:r>
          </a:p>
          <a:p>
            <a:r>
              <a:rPr lang="nl-NL" dirty="0">
                <a:solidFill>
                  <a:schemeClr val="tx1"/>
                </a:solidFill>
              </a:rPr>
              <a:t> Luister goed naar elkaar ! </a:t>
            </a:r>
          </a:p>
          <a:p>
            <a:endParaRPr lang="nl-NL" dirty="0">
              <a:solidFill>
                <a:srgbClr val="94C357"/>
              </a:solidFill>
            </a:endParaRPr>
          </a:p>
        </p:txBody>
      </p:sp>
    </p:spTree>
    <p:extLst>
      <p:ext uri="{BB962C8B-B14F-4D97-AF65-F5344CB8AC3E}">
        <p14:creationId xmlns:p14="http://schemas.microsoft.com/office/powerpoint/2010/main" val="14309541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err="1"/>
              <a:t>Stand-punt</a:t>
            </a:r>
            <a:r>
              <a:rPr lang="nl-NL"/>
              <a:t> innemen</a:t>
            </a:r>
            <a:br>
              <a:rPr lang="nl-NL"/>
            </a:br>
            <a:r>
              <a:rPr lang="nl-NL"/>
              <a:t>(Nabespreking)</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495872"/>
            <a:ext cx="7560840" cy="5029472"/>
          </a:xfrm>
        </p:spPr>
        <p:txBody>
          <a:bodyPr/>
          <a:lstStyle/>
          <a:p>
            <a:pPr marL="0" indent="0">
              <a:buNone/>
            </a:pPr>
            <a:endParaRPr lang="nl-NL" dirty="0">
              <a:solidFill>
                <a:srgbClr val="94C357"/>
              </a:solidFill>
            </a:endParaRPr>
          </a:p>
          <a:p>
            <a:pPr marL="0" indent="0">
              <a:buNone/>
            </a:pPr>
            <a:endParaRPr lang="nl-NL" dirty="0">
              <a:solidFill>
                <a:srgbClr val="94C357"/>
              </a:solidFill>
            </a:endParaRPr>
          </a:p>
          <a:p>
            <a:pPr marL="0" indent="0">
              <a:buNone/>
            </a:pPr>
            <a:r>
              <a:rPr lang="nl-NL" dirty="0">
                <a:solidFill>
                  <a:srgbClr val="94C357"/>
                </a:solidFill>
              </a:rPr>
              <a:t>1) In de nabespreking is ruimte voor inhoudelijke verdiepingsvragen: </a:t>
            </a:r>
          </a:p>
          <a:p>
            <a:r>
              <a:rPr lang="nl-NL" dirty="0">
                <a:solidFill>
                  <a:srgbClr val="0070C0"/>
                </a:solidFill>
              </a:rPr>
              <a:t>Wat vind je een goede reden voor oorlog? </a:t>
            </a:r>
          </a:p>
          <a:p>
            <a:r>
              <a:rPr lang="nl-NL" dirty="0">
                <a:solidFill>
                  <a:srgbClr val="0070C0"/>
                </a:solidFill>
              </a:rPr>
              <a:t>Is geschiedenis belangrijk?</a:t>
            </a:r>
          </a:p>
          <a:p>
            <a:pPr marL="0" indent="0">
              <a:buNone/>
            </a:pPr>
            <a:endParaRPr lang="nl-NL" dirty="0">
              <a:solidFill>
                <a:srgbClr val="94C357"/>
              </a:solidFill>
            </a:endParaRPr>
          </a:p>
          <a:p>
            <a:pPr marL="0" indent="0">
              <a:buNone/>
            </a:pPr>
            <a:r>
              <a:rPr lang="nl-NL" dirty="0">
                <a:solidFill>
                  <a:srgbClr val="94C357"/>
                </a:solidFill>
              </a:rPr>
              <a:t>2) In de nabespreking is ook ruimte voor het proces. </a:t>
            </a:r>
          </a:p>
          <a:p>
            <a:r>
              <a:rPr lang="nl-NL" dirty="0">
                <a:solidFill>
                  <a:srgbClr val="0070C0"/>
                </a:solidFill>
              </a:rPr>
              <a:t>Wie heeft er erg getwijfeld? </a:t>
            </a:r>
          </a:p>
          <a:p>
            <a:r>
              <a:rPr lang="nl-NL" dirty="0">
                <a:solidFill>
                  <a:srgbClr val="0070C0"/>
                </a:solidFill>
              </a:rPr>
              <a:t>Hebben jullie dingen gehoord die je van gedachten lieten veranderen? </a:t>
            </a:r>
          </a:p>
          <a:p>
            <a:r>
              <a:rPr lang="nl-NL" dirty="0">
                <a:solidFill>
                  <a:srgbClr val="0070C0"/>
                </a:solidFill>
              </a:rPr>
              <a:t>Of die je juist zekerder lieten voelen in je standpunt?</a:t>
            </a:r>
          </a:p>
        </p:txBody>
      </p:sp>
    </p:spTree>
    <p:extLst>
      <p:ext uri="{BB962C8B-B14F-4D97-AF65-F5344CB8AC3E}">
        <p14:creationId xmlns:p14="http://schemas.microsoft.com/office/powerpoint/2010/main" val="366636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A658BB1-A2FC-300B-67BD-412028602ABB}"/>
              </a:ext>
            </a:extLst>
          </p:cNvPr>
          <p:cNvPicPr>
            <a:picLocks noChangeAspect="1"/>
          </p:cNvPicPr>
          <p:nvPr/>
        </p:nvPicPr>
        <p:blipFill>
          <a:blip r:embed="rId3"/>
          <a:stretch>
            <a:fillRect/>
          </a:stretch>
        </p:blipFill>
        <p:spPr>
          <a:xfrm>
            <a:off x="6127006" y="800868"/>
            <a:ext cx="1524132" cy="139000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Is er een oplossing?</a:t>
            </a:r>
            <a:br>
              <a:rPr lang="nl-NL" dirty="0"/>
            </a:br>
            <a:r>
              <a:rPr lang="nl-NL" dirty="0"/>
              <a:t>Vredesplan schrijven</a:t>
            </a:r>
            <a:br>
              <a:rPr lang="nl-NL" dirty="0"/>
            </a:br>
            <a:endParaRPr lang="nl-NL"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495872"/>
            <a:ext cx="7560840" cy="5029472"/>
          </a:xfrm>
        </p:spPr>
        <p:txBody>
          <a:bodyPr/>
          <a:lstStyle/>
          <a:p>
            <a:pPr marL="0" indent="0">
              <a:buNone/>
            </a:pPr>
            <a:endParaRPr lang="nl-NL" dirty="0">
              <a:solidFill>
                <a:srgbClr val="94C357"/>
              </a:solidFill>
            </a:endParaRPr>
          </a:p>
          <a:p>
            <a:pPr marL="0" indent="0">
              <a:buNone/>
            </a:pPr>
            <a:r>
              <a:rPr lang="nl-NL" sz="2000" dirty="0">
                <a:solidFill>
                  <a:schemeClr val="tx1"/>
                </a:solidFill>
              </a:rPr>
              <a:t>Er moet een oplossing komen</a:t>
            </a:r>
          </a:p>
          <a:p>
            <a:pPr marL="0" indent="0">
              <a:buNone/>
            </a:pPr>
            <a:r>
              <a:rPr lang="nl-NL" dirty="0">
                <a:solidFill>
                  <a:schemeClr val="tx1"/>
                </a:solidFill>
              </a:rPr>
              <a:t>Natuurlijk willen we allemaal dat het geweld snel stopt en dat er hulp komt voor wie dat nodig hebben.</a:t>
            </a:r>
          </a:p>
          <a:p>
            <a:r>
              <a:rPr lang="nl-NL" dirty="0">
                <a:solidFill>
                  <a:srgbClr val="0070C0"/>
                </a:solidFill>
              </a:rPr>
              <a:t>Maar hoe moet het dan verder ?</a:t>
            </a:r>
          </a:p>
          <a:p>
            <a:pPr marL="0" indent="0">
              <a:buNone/>
            </a:pPr>
            <a:r>
              <a:rPr lang="nl-NL" dirty="0">
                <a:solidFill>
                  <a:schemeClr val="tx1"/>
                </a:solidFill>
              </a:rPr>
              <a:t>Maak groepjes van 4 of 5 leerlingen en bedenk een ‘Vredesplan’</a:t>
            </a:r>
          </a:p>
          <a:p>
            <a:r>
              <a:rPr lang="nl-NL" dirty="0">
                <a:solidFill>
                  <a:srgbClr val="0070C0"/>
                </a:solidFill>
              </a:rPr>
              <a:t>Wat is er nodig om daar in een rechtvaardige vrede te leven ?</a:t>
            </a:r>
          </a:p>
          <a:p>
            <a:r>
              <a:rPr lang="nl-NL" dirty="0">
                <a:solidFill>
                  <a:srgbClr val="0070C0"/>
                </a:solidFill>
              </a:rPr>
              <a:t>Probeer het eens te worden over minstens vier belangrijke punten </a:t>
            </a:r>
          </a:p>
          <a:p>
            <a:pPr marL="0" indent="0">
              <a:buNone/>
            </a:pPr>
            <a:r>
              <a:rPr lang="nl-NL" dirty="0">
                <a:solidFill>
                  <a:schemeClr val="tx1"/>
                </a:solidFill>
              </a:rPr>
              <a:t>Presenteer je plan aan de klas.</a:t>
            </a:r>
          </a:p>
          <a:p>
            <a:pPr marL="0" indent="0">
              <a:buNone/>
            </a:pPr>
            <a:r>
              <a:rPr lang="nl-NL" dirty="0">
                <a:solidFill>
                  <a:schemeClr val="tx1"/>
                </a:solidFill>
              </a:rPr>
              <a:t>Luister goed naar alle plannen.</a:t>
            </a:r>
          </a:p>
          <a:p>
            <a:r>
              <a:rPr lang="nl-NL" dirty="0">
                <a:solidFill>
                  <a:srgbClr val="0070C0"/>
                </a:solidFill>
              </a:rPr>
              <a:t>Kies samen uit alle plannen de beste punten.</a:t>
            </a:r>
          </a:p>
        </p:txBody>
      </p:sp>
    </p:spTree>
    <p:extLst>
      <p:ext uri="{BB962C8B-B14F-4D97-AF65-F5344CB8AC3E}">
        <p14:creationId xmlns:p14="http://schemas.microsoft.com/office/powerpoint/2010/main" val="833691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t="19156" b="35119"/>
          <a:stretch>
            <a:fillRect/>
          </a:stretch>
        </p:blipFill>
        <p:spPr>
          <a:xfrm>
            <a:off x="5796136" y="450761"/>
            <a:ext cx="2592288" cy="18288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48845"/>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2178724"/>
          </a:xfrm>
        </p:spPr>
        <p:txBody>
          <a:bodyPr/>
          <a:lstStyle/>
          <a:p>
            <a:r>
              <a:rPr lang="nl-NL" dirty="0"/>
              <a:t>Filmpje: achtergronden</a:t>
            </a:r>
            <a:br>
              <a:rPr lang="nl-NL" dirty="0"/>
            </a:br>
            <a:r>
              <a:rPr lang="nl-NL" dirty="0"/>
              <a:t>van dit conflict</a:t>
            </a:r>
            <a:br>
              <a:rPr lang="nl-NL" dirty="0"/>
            </a:br>
            <a:r>
              <a:rPr lang="nl-NL" dirty="0"/>
              <a:t>(optioneel)</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732807"/>
            <a:ext cx="7560840" cy="4125193"/>
          </a:xfrm>
        </p:spPr>
        <p:txBody>
          <a:bodyPr/>
          <a:lstStyle/>
          <a:p>
            <a:endParaRPr lang="nl-NL" dirty="0">
              <a:solidFill>
                <a:srgbClr val="94C357"/>
              </a:solidFill>
            </a:endParaRPr>
          </a:p>
          <a:p>
            <a:pPr marL="0" indent="0">
              <a:buNone/>
            </a:pPr>
            <a:r>
              <a:rPr lang="nl-NL" dirty="0">
                <a:solidFill>
                  <a:srgbClr val="94C357"/>
                </a:solidFill>
              </a:rPr>
              <a:t>Dit is een filmpje van onze partner HUMAN, uit 2021 maar nog steeds actueel</a:t>
            </a:r>
          </a:p>
          <a:p>
            <a:r>
              <a:rPr lang="nl-NL" dirty="0">
                <a:solidFill>
                  <a:srgbClr val="94C357"/>
                </a:solidFill>
                <a:hlinkClick r:id="rId5"/>
              </a:rPr>
              <a:t>https://schooltv.nl/video/het-geweld-in-israel-en-de-palestijnse-gebieden-uitgelegd-een-langlopend-conflict/</a:t>
            </a:r>
            <a:endParaRPr lang="nl-NL" dirty="0">
              <a:solidFill>
                <a:srgbClr val="94C357"/>
              </a:solidFill>
            </a:endParaRPr>
          </a:p>
          <a:p>
            <a:r>
              <a:rPr lang="nl-NL" dirty="0">
                <a:solidFill>
                  <a:srgbClr val="94C357"/>
                </a:solidFill>
              </a:rPr>
              <a:t>(11 minuten, maar je kunt stoppen na 9:10 - de rest is politiek)</a:t>
            </a:r>
          </a:p>
        </p:txBody>
      </p:sp>
    </p:spTree>
    <p:extLst>
      <p:ext uri="{BB962C8B-B14F-4D97-AF65-F5344CB8AC3E}">
        <p14:creationId xmlns:p14="http://schemas.microsoft.com/office/powerpoint/2010/main" val="4141963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1"/>
            <a:ext cx="2736304" cy="1823607"/>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a:t>Evaluatie</a:t>
            </a:r>
            <a:br>
              <a:rPr lang="nl-NL"/>
            </a:br>
            <a:r>
              <a:rPr lang="nl-NL"/>
              <a:t>door de leerlingen</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endParaRPr lang="nl-NL">
              <a:solidFill>
                <a:srgbClr val="0070C0"/>
              </a:solidFill>
            </a:endParaRPr>
          </a:p>
          <a:p>
            <a:pPr>
              <a:buClr>
                <a:srgbClr val="009DD9"/>
              </a:buClr>
            </a:pPr>
            <a:r>
              <a:rPr lang="nl-NL">
                <a:solidFill>
                  <a:srgbClr val="0070C0"/>
                </a:solidFill>
              </a:rPr>
              <a:t>Wat viel je op in deze les?</a:t>
            </a:r>
          </a:p>
          <a:p>
            <a:pPr>
              <a:buClr>
                <a:srgbClr val="009DD9"/>
              </a:buClr>
            </a:pPr>
            <a:r>
              <a:rPr lang="nl-NL">
                <a:solidFill>
                  <a:srgbClr val="0070C0"/>
                </a:solidFill>
              </a:rPr>
              <a:t>Wat vond je interessant?</a:t>
            </a:r>
          </a:p>
          <a:p>
            <a:pPr>
              <a:buClr>
                <a:srgbClr val="009DD9"/>
              </a:buClr>
            </a:pPr>
            <a:r>
              <a:rPr lang="nl-NL">
                <a:solidFill>
                  <a:srgbClr val="0070C0"/>
                </a:solidFill>
              </a:rPr>
              <a:t>Wat heb je geleerd?</a:t>
            </a:r>
          </a:p>
          <a:p>
            <a:pPr>
              <a:buClr>
                <a:srgbClr val="009DD9"/>
              </a:buClr>
            </a:pPr>
            <a:r>
              <a:rPr lang="nl-NL">
                <a:solidFill>
                  <a:srgbClr val="0070C0"/>
                </a:solidFill>
              </a:rPr>
              <a:t>Waarover wil je nog verder nadenken of praten?</a:t>
            </a:r>
          </a:p>
          <a:p>
            <a:pPr>
              <a:buClr>
                <a:srgbClr val="009DD9"/>
              </a:buClr>
            </a:pPr>
            <a:endParaRPr lang="nl-NL">
              <a:solidFill>
                <a:srgbClr val="0070C0"/>
              </a:solidFill>
            </a:endParaRPr>
          </a:p>
          <a:p>
            <a:pPr marL="0" indent="0">
              <a:buClr>
                <a:srgbClr val="009DD9"/>
              </a:buClr>
              <a:buNone/>
            </a:pPr>
            <a:r>
              <a:rPr lang="nl-NL">
                <a:solidFill>
                  <a:srgbClr val="94C357"/>
                </a:solidFill>
              </a:rPr>
              <a:t>Leerkracht: Je kan dit mondeling doen, of schriftelijk (dat kost meer tijd, maar je maakt het wel meetbaar, voor de schoolleiding of voor de inspectie)</a:t>
            </a:r>
          </a:p>
        </p:txBody>
      </p:sp>
    </p:spTree>
    <p:extLst>
      <p:ext uri="{BB962C8B-B14F-4D97-AF65-F5344CB8AC3E}">
        <p14:creationId xmlns:p14="http://schemas.microsoft.com/office/powerpoint/2010/main" val="1245955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1"/>
            <a:ext cx="2736304" cy="1823607"/>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a:t>Evaluatie</a:t>
            </a:r>
            <a:br>
              <a:rPr lang="nl-NL"/>
            </a:br>
            <a:r>
              <a:rPr lang="nl-NL"/>
              <a:t>door de leerkracht</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a:xfrm>
            <a:off x="609600" y="1916832"/>
            <a:ext cx="6348413" cy="4680520"/>
          </a:xfrm>
        </p:spPr>
        <p:txBody>
          <a:bodyPr/>
          <a:lstStyle/>
          <a:p>
            <a:pPr>
              <a:buClr>
                <a:srgbClr val="009DD9"/>
              </a:buClr>
            </a:pPr>
            <a:endParaRPr lang="nl-NL">
              <a:solidFill>
                <a:srgbClr val="0070C0"/>
              </a:solidFill>
            </a:endParaRPr>
          </a:p>
          <a:p>
            <a:pPr marL="0" indent="0">
              <a:buClr>
                <a:srgbClr val="009DD9"/>
              </a:buClr>
              <a:buNone/>
            </a:pPr>
            <a:r>
              <a:rPr lang="nl-NL">
                <a:solidFill>
                  <a:srgbClr val="0070C0"/>
                </a:solidFill>
              </a:rPr>
              <a:t>Laat ons weten wat je vond!</a:t>
            </a:r>
          </a:p>
          <a:p>
            <a:pPr>
              <a:buClr>
                <a:srgbClr val="009DD9"/>
              </a:buClr>
            </a:pPr>
            <a:r>
              <a:rPr lang="nl-NL">
                <a:solidFill>
                  <a:srgbClr val="0070C0"/>
                </a:solidFill>
              </a:rPr>
              <a:t>Wat viel je op in deze les?</a:t>
            </a:r>
          </a:p>
          <a:p>
            <a:pPr>
              <a:buClr>
                <a:srgbClr val="009DD9"/>
              </a:buClr>
            </a:pPr>
            <a:r>
              <a:rPr lang="nl-NL">
                <a:solidFill>
                  <a:srgbClr val="0070C0"/>
                </a:solidFill>
              </a:rPr>
              <a:t>Was het gemakkelijk? Moeilijk?</a:t>
            </a:r>
          </a:p>
          <a:p>
            <a:pPr>
              <a:buClr>
                <a:srgbClr val="009DD9"/>
              </a:buClr>
            </a:pPr>
            <a:r>
              <a:rPr lang="nl-NL">
                <a:solidFill>
                  <a:srgbClr val="0070C0"/>
                </a:solidFill>
              </a:rPr>
              <a:t>Wat heb je geleerd?</a:t>
            </a:r>
          </a:p>
          <a:p>
            <a:pPr lvl="1">
              <a:buClr>
                <a:srgbClr val="009DD9"/>
              </a:buClr>
            </a:pPr>
            <a:r>
              <a:rPr lang="nl-NL">
                <a:solidFill>
                  <a:srgbClr val="0070C0"/>
                </a:solidFill>
              </a:rPr>
              <a:t>Van de les?</a:t>
            </a:r>
          </a:p>
          <a:p>
            <a:pPr lvl="1">
              <a:buClr>
                <a:srgbClr val="009DD9"/>
              </a:buClr>
            </a:pPr>
            <a:r>
              <a:rPr lang="nl-NL">
                <a:solidFill>
                  <a:srgbClr val="0070C0"/>
                </a:solidFill>
              </a:rPr>
              <a:t>Van je leerlingen?</a:t>
            </a:r>
          </a:p>
          <a:p>
            <a:pPr>
              <a:buClr>
                <a:srgbClr val="009DD9"/>
              </a:buClr>
            </a:pPr>
            <a:r>
              <a:rPr lang="nl-NL">
                <a:solidFill>
                  <a:srgbClr val="0070C0"/>
                </a:solidFill>
              </a:rPr>
              <a:t>Wat kan beter?</a:t>
            </a:r>
          </a:p>
          <a:p>
            <a:pPr>
              <a:buClr>
                <a:srgbClr val="009DD9"/>
              </a:buClr>
            </a:pPr>
            <a:r>
              <a:rPr lang="nl-NL">
                <a:solidFill>
                  <a:srgbClr val="0070C0"/>
                </a:solidFill>
              </a:rPr>
              <a:t>Waarover wil je nog verder praten of meedenken?</a:t>
            </a:r>
          </a:p>
          <a:p>
            <a:pPr marL="0" indent="0">
              <a:buClr>
                <a:srgbClr val="009DD9"/>
              </a:buClr>
              <a:buNone/>
            </a:pPr>
            <a:r>
              <a:rPr lang="nl-NL">
                <a:solidFill>
                  <a:srgbClr val="0070C0"/>
                </a:solidFill>
                <a:hlinkClick r:id="rId4"/>
              </a:rPr>
              <a:t>info@huisvanerasmus.nl</a:t>
            </a:r>
            <a:endParaRPr lang="nl-NL">
              <a:solidFill>
                <a:srgbClr val="0070C0"/>
              </a:solidFill>
            </a:endParaRPr>
          </a:p>
          <a:p>
            <a:pPr marL="0" indent="0">
              <a:buClr>
                <a:srgbClr val="009DD9"/>
              </a:buClr>
              <a:buNone/>
            </a:pPr>
            <a:r>
              <a:rPr lang="nl-NL">
                <a:solidFill>
                  <a:srgbClr val="0070C0"/>
                </a:solidFill>
              </a:rPr>
              <a:t>06-54341956 (Sander)</a:t>
            </a:r>
          </a:p>
          <a:p>
            <a:pPr marL="0" indent="0">
              <a:buClr>
                <a:srgbClr val="009DD9"/>
              </a:buClr>
              <a:buNone/>
            </a:pPr>
            <a:endParaRPr lang="nl-NL">
              <a:solidFill>
                <a:srgbClr val="0070C0"/>
              </a:solidFill>
            </a:endParaRPr>
          </a:p>
        </p:txBody>
      </p:sp>
    </p:spTree>
    <p:extLst>
      <p:ext uri="{BB962C8B-B14F-4D97-AF65-F5344CB8AC3E}">
        <p14:creationId xmlns:p14="http://schemas.microsoft.com/office/powerpoint/2010/main" val="126300891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204</TotalTime>
  <Words>2078</Words>
  <Application>Microsoft Office PowerPoint</Application>
  <PresentationFormat>Diavoorstelling (4:3)</PresentationFormat>
  <Paragraphs>255</Paragraphs>
  <Slides>30</Slides>
  <Notes>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30</vt:i4>
      </vt:variant>
    </vt:vector>
  </HeadingPairs>
  <TitlesOfParts>
    <vt:vector size="34" baseType="lpstr">
      <vt:lpstr>Arial</vt:lpstr>
      <vt:lpstr>Trebuchet MS</vt:lpstr>
      <vt:lpstr>Wingdings 3</vt:lpstr>
      <vt:lpstr>Facet</vt:lpstr>
      <vt:lpstr>PowerPoint-presentatie</vt:lpstr>
      <vt:lpstr> Hoe werkt het?</vt:lpstr>
      <vt:lpstr> Beste leerkracht:</vt:lpstr>
      <vt:lpstr> Beste leerkracht:</vt:lpstr>
      <vt:lpstr> Spelregels voor een gesprek in de groep </vt:lpstr>
      <vt:lpstr>Mening of feit?</vt:lpstr>
      <vt:lpstr>Gespreksvormen:  Welke kies je? Wanneer? </vt:lpstr>
      <vt:lpstr>Ruzie, discussie, dialoog, interview Wat kies je ?</vt:lpstr>
      <vt:lpstr>Gelijk hebben en gelijk krijgen</vt:lpstr>
      <vt:lpstr>Nepnieuws of fake nieuws</vt:lpstr>
      <vt:lpstr> Deepfake filmpje</vt:lpstr>
      <vt:lpstr>Nepnieuws: de waarheid sneuvelt bij conflicten</vt:lpstr>
      <vt:lpstr>Wij zijn de goeien </vt:lpstr>
      <vt:lpstr>Win – Win ? </vt:lpstr>
      <vt:lpstr>Filmpje Polarisatie (optioneel)</vt:lpstr>
      <vt:lpstr>Een beetje geschiedenis</vt:lpstr>
      <vt:lpstr>Een beetje geschiedenis</vt:lpstr>
      <vt:lpstr>Een beetje geschiedenis</vt:lpstr>
      <vt:lpstr>Een beetje geschiedenis</vt:lpstr>
      <vt:lpstr>Een beetje geschiedenis</vt:lpstr>
      <vt:lpstr>Een beetje geschiedenis</vt:lpstr>
      <vt:lpstr>Filmpje achtergronden Palestijns Israëlisch  conflict (optioneel)</vt:lpstr>
      <vt:lpstr>Actieve werkvormen  (optioneel!) </vt:lpstr>
      <vt:lpstr>Stand-punt innemen:  Onrecht en oorlog</vt:lpstr>
      <vt:lpstr>Stand-punt innemen:  Onrecht en oorlog</vt:lpstr>
      <vt:lpstr>Stand-punt innemen (Nabespreking)</vt:lpstr>
      <vt:lpstr>Is er een oplossing? Vredesplan schrijven </vt:lpstr>
      <vt:lpstr>Filmpje: achtergronden van dit conflict (optioneel)</vt:lpstr>
      <vt:lpstr>Evaluatie door de leerlingen</vt:lpstr>
      <vt:lpstr>Evaluatie door de leerkracht</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Petra Paardekam</cp:lastModifiedBy>
  <cp:revision>285</cp:revision>
  <cp:lastPrinted>2022-08-02T10:25:05Z</cp:lastPrinted>
  <dcterms:created xsi:type="dcterms:W3CDTF">2006-05-30T09:01:23Z</dcterms:created>
  <dcterms:modified xsi:type="dcterms:W3CDTF">2026-04-29T20:17:08Z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