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38"/>
  </p:notesMasterIdLst>
  <p:handoutMasterIdLst>
    <p:handoutMasterId r:id="rId39"/>
  </p:handoutMasterIdLst>
  <p:sldIdLst>
    <p:sldId id="387" r:id="rId2"/>
    <p:sldId id="439" r:id="rId3"/>
    <p:sldId id="458" r:id="rId4"/>
    <p:sldId id="440" r:id="rId5"/>
    <p:sldId id="444" r:id="rId6"/>
    <p:sldId id="448" r:id="rId7"/>
    <p:sldId id="449" r:id="rId8"/>
    <p:sldId id="450" r:id="rId9"/>
    <p:sldId id="451" r:id="rId10"/>
    <p:sldId id="452" r:id="rId11"/>
    <p:sldId id="470" r:id="rId12"/>
    <p:sldId id="453" r:id="rId13"/>
    <p:sldId id="454" r:id="rId14"/>
    <p:sldId id="471" r:id="rId15"/>
    <p:sldId id="455" r:id="rId16"/>
    <p:sldId id="456" r:id="rId17"/>
    <p:sldId id="459" r:id="rId18"/>
    <p:sldId id="472" r:id="rId19"/>
    <p:sldId id="473" r:id="rId20"/>
    <p:sldId id="474" r:id="rId21"/>
    <p:sldId id="475" r:id="rId22"/>
    <p:sldId id="476" r:id="rId23"/>
    <p:sldId id="477" r:id="rId24"/>
    <p:sldId id="443" r:id="rId25"/>
    <p:sldId id="457" r:id="rId26"/>
    <p:sldId id="479" r:id="rId27"/>
    <p:sldId id="480" r:id="rId28"/>
    <p:sldId id="460" r:id="rId29"/>
    <p:sldId id="462" r:id="rId30"/>
    <p:sldId id="481" r:id="rId31"/>
    <p:sldId id="478" r:id="rId32"/>
    <p:sldId id="463" r:id="rId33"/>
    <p:sldId id="482" r:id="rId34"/>
    <p:sldId id="464" r:id="rId35"/>
    <p:sldId id="465" r:id="rId36"/>
    <p:sldId id="461" r:id="rId37"/>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94C357"/>
    <a:srgbClr val="3057A1"/>
    <a:srgbClr val="1E7F4B"/>
    <a:srgbClr val="4285C5"/>
    <a:srgbClr val="33AA56"/>
    <a:srgbClr val="66B557"/>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6320" autoAdjust="0"/>
  </p:normalViewPr>
  <p:slideViewPr>
    <p:cSldViewPr>
      <p:cViewPr varScale="1">
        <p:scale>
          <a:sx n="110" d="100"/>
          <a:sy n="110" d="100"/>
        </p:scale>
        <p:origin x="124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22</a:t>
            </a:fld>
            <a:endParaRPr lang="nl-NL" altLang="nl-NL"/>
          </a:p>
        </p:txBody>
      </p:sp>
    </p:spTree>
    <p:extLst>
      <p:ext uri="{BB962C8B-B14F-4D97-AF65-F5344CB8AC3E}">
        <p14:creationId xmlns:p14="http://schemas.microsoft.com/office/powerpoint/2010/main" val="3470404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20 augustus 2022</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20 augustus 2022</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20 augustus 2022</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20 augustus 2022</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20 augustus 2022</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20 augustus 2022</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20 augustus 2022</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20 augustus 2022</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20 augustus 2022</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20 augustus 2022</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20 augustus 2022</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20 augustus 2022</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20 augustus 2022</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20 augustus 2022</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20 augustus 2022</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20 augustus 2022</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20 augustus 2022</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www.youtube.com/watch?v=c-S0oC399i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hyperlink" Target="https://www.google.nl/url?sa=i&amp;rct=j&amp;q=&amp;esrc=s&amp;source=images&amp;cd=&amp;ved=2ahUKEwjw-uC87sDjAhXG16QKHdVRBy0QjRx6BAgBEAU&amp;url=https://www.loesje.nl/posters/zeggen-denkt-ook-iets-aardigs/&amp;psig=AOvVaw309inWd_52VfjHKn-MqIJE&amp;ust=1563621542821897" TargetMode="External"/><Relationship Id="rId18" Type="http://schemas.openxmlformats.org/officeDocument/2006/relationships/image" Target="../media/image46.jpeg"/><Relationship Id="rId3" Type="http://schemas.openxmlformats.org/officeDocument/2006/relationships/image" Target="../media/image38.png"/><Relationship Id="rId21" Type="http://schemas.openxmlformats.org/officeDocument/2006/relationships/hyperlink" Target="https://www.google.nl/url?sa=i&amp;rct=j&amp;q=&amp;esrc=s&amp;source=images&amp;cd=&amp;ved=2ahUKEwiw_IDj7sDjAhXN16QKHQiUDigQjRx6BAgBEAU&amp;url=https://www.loesje.nl/posters/nlw0601_01/&amp;psig=AOvVaw309inWd_52VfjHKn-MqIJE&amp;ust=1563621542821897" TargetMode="External"/><Relationship Id="rId7" Type="http://schemas.openxmlformats.org/officeDocument/2006/relationships/hyperlink" Target="https://www.google.nl/url?sa=i&amp;url=https://www.loesje.nl/posters/page/219/&amp;psig=AOvVaw050tiN9FQj2OMurn66GZHd&amp;ust=1569673854840000&amp;source=images&amp;cd=vfe&amp;ved=0CAIQjRxqFwoTCMiorP-A8eQCFQAAAAAdAAAAABAE" TargetMode="External"/><Relationship Id="rId12" Type="http://schemas.openxmlformats.org/officeDocument/2006/relationships/image" Target="../media/image43.jpeg"/><Relationship Id="rId17" Type="http://schemas.openxmlformats.org/officeDocument/2006/relationships/hyperlink" Target="https://www.google.nl/url?sa=i&amp;url=https://www.loesje.nl/posters/nl0206_1/&amp;psig=AOvVaw1iWO-WHWchRBfiYyuOTOXa&amp;ust=1569673670391000&amp;source=images&amp;cd=vfe&amp;ved=0CAIQjRxqFwoTCMD1vaeA8eQCFQAAAAAdAAAAABAE" TargetMode="External"/><Relationship Id="rId2" Type="http://schemas.openxmlformats.org/officeDocument/2006/relationships/notesSlide" Target="../notesSlides/notesSlide1.xml"/><Relationship Id="rId16" Type="http://schemas.openxmlformats.org/officeDocument/2006/relationships/image" Target="../media/image45.jpeg"/><Relationship Id="rId20"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hyperlink" Target="https://www.google.nl/url?sa=i&amp;url=https://www.loesje.nl/posters/vrijheid-van-meningsuiting-maar-als-je-niet-wil-hoef-je-niks-te-zeggen150205/&amp;psig=AOvVaw1iWO-WHWchRBfiYyuOTOXa&amp;ust=1569673670391000&amp;source=images&amp;cd=vfe&amp;ved=0CAIQjRxqFwoTCMD1vaeA8eQCFQAAAAAdAAAAABAQ" TargetMode="External"/><Relationship Id="rId5" Type="http://schemas.openxmlformats.org/officeDocument/2006/relationships/hyperlink" Target="https://www.google.nl/url?sa=i&amp;rct=j&amp;q=&amp;esrc=s&amp;source=images&amp;cd=&amp;ved=2ahUKEwjGv93U7sDjAhWlsKQKHRlGAWcQjRx6BAgBEAU&amp;url=https://www.ssensi.nl/je-suis-qui/&amp;psig=AOvVaw309inWd_52VfjHKn-MqIJE&amp;ust=1563621542821897" TargetMode="External"/><Relationship Id="rId15" Type="http://schemas.openxmlformats.org/officeDocument/2006/relationships/hyperlink" Target="https://www.google.nl/url?sa=i&amp;rct=j&amp;q=&amp;esrc=s&amp;source=images&amp;cd=&amp;ved=2ahUKEwjH46b47sDjAhXEy6QKHRpcDSgQjRx6BAgBEAU&amp;url=https://www.loesje.nl/posters/nl0705_1/&amp;psig=AOvVaw309inWd_52VfjHKn-MqIJE&amp;ust=1563621542821897" TargetMode="External"/><Relationship Id="rId10" Type="http://schemas.openxmlformats.org/officeDocument/2006/relationships/image" Target="../media/image42.jpeg"/><Relationship Id="rId19" Type="http://schemas.openxmlformats.org/officeDocument/2006/relationships/hyperlink" Target="https://www.google.nl/url?sa=i&amp;url=https://www.loesje.nl/posters/brabant-0602_4/brabant-0602_4-3/&amp;psig=AOvVaw1iWO-WHWchRBfiYyuOTOXa&amp;ust=1569673670391000&amp;source=images&amp;cd=vfe&amp;ved=0CAIQjRxqFwoTCMD1vaeA8eQCFQAAAAAdAAAAABAV" TargetMode="External"/><Relationship Id="rId4" Type="http://schemas.openxmlformats.org/officeDocument/2006/relationships/image" Target="../media/image39.png"/><Relationship Id="rId9" Type="http://schemas.openxmlformats.org/officeDocument/2006/relationships/hyperlink" Target="https://www.google.nl/url?sa=i&amp;url=https://www.loesje.nl/posters/een-mening-wordt-niet-beter-als-ie-alleen-maar-overal-tegenin-gaat/&amp;psig=AOvVaw1iWO-WHWchRBfiYyuOTOXa&amp;ust=1569673670391000&amp;source=images&amp;cd=vfe&amp;ved=0CAIQjRxqFwoTCMD1vaeA8eQCFQAAAAAdAAAAABAK" TargetMode="External"/><Relationship Id="rId14" Type="http://schemas.openxmlformats.org/officeDocument/2006/relationships/image" Target="../media/image44.jpeg"/><Relationship Id="rId22"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tgQzRNSTjIw" TargetMode="External"/><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hyperlink" Target="https://www.google.nl/url?sa=i&amp;url=https://www.cultuurindeklas.nl/zoek-aanbod/detailpagina-activiteit/q/id/2011/titel/workshop-censuur&amp;psig=AOvVaw1CXGykls8i2HIppeXaFWuX&amp;ust=1570715773889000&amp;source=images&amp;cd=vfe&amp;ved=0CAIQjRxqFwoTCKjGpa6qj-UCFQAAAAAdAAAAABAj"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s://www.google.nl/imgres?imgurl=https://static8.depositphotos.com/1028911/940/i/950/depositphotos_9402146-stockafbeelding-censuur-concept.jpg&amp;imgrefurl=https://nl.depositphotos.com/9402146/stockafbeelding-censuur-concept.html&amp;tbnid=el6GFfaJUBFb0M&amp;vet=12ahUKEwinmp6vqo_lAhWHmrQKHX5HCfMQMyhVegUIARDiAQ..i&amp;docid=prvtnQo7vsb-2M&amp;w=1023&amp;h=675&amp;itg=1&amp;q=censuur&amp;hl=nl&amp;ved=2ahUKEwinmp6vqo_lAhWHmrQKHX5HCfMQMyhVegUIARDiAQ" TargetMode="Externa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hyperlink" Target="https://www.google.nl/url?sa=i&amp;url=https://www.cultuurindeklas.nl/zoek-aanbod/detailpagina-activiteit/q/id/2011/titel/workshop-censuur&amp;psig=AOvVaw1CXGykls8i2HIppeXaFWuX&amp;ust=1570715773889000&amp;source=images&amp;cd=vfe&amp;ved=0CAIQjRxqFwoTCKjGpa6qj-UCFQAAAAAdAAAAABAj" TargetMode="Externa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hyperlink" Target="https://www.google.nl/url?sa=i&amp;url=https://www.npr.org/2019/07/31/746977217/queue-up-your-preschool-playlist-peppa-pig-has-just-dropped-my-first-album&amp;psig=AOvVaw1ZVQ_Gu331Bozd7vreeeUy&amp;ust=1570734958655000&amp;source=images&amp;cd=vfe&amp;ved=0CAIQjRxqFwoTCIiG6Orxj-UCFQAAAAAdAAAAABAE" TargetMode="Externa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195736" y="548680"/>
            <a:ext cx="4824536" cy="5760640"/>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b="1" i="1" dirty="0">
                <a:solidFill>
                  <a:srgbClr val="33AA56"/>
                </a:solidFill>
                <a:latin typeface="+mj-lt"/>
              </a:rPr>
              <a:t>Lof der zotheid </a:t>
            </a:r>
            <a:r>
              <a:rPr lang="nl-NL" altLang="nl-NL" sz="1800" i="1" dirty="0">
                <a:solidFill>
                  <a:srgbClr val="33AA56"/>
                </a:solidFill>
                <a:latin typeface="+mj-lt"/>
              </a:rPr>
              <a:t>– Vrijheid van meningsuiting – Spot en kritiek - Censuur (2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164288" y="5157192"/>
            <a:ext cx="1728192" cy="15769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24128" y="548680"/>
            <a:ext cx="2520280" cy="3355024"/>
          </a:xfrm>
          <a:prstGeom prst="rect">
            <a:avLst/>
          </a:prstGeom>
        </p:spPr>
      </p:pic>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516216" y="4941168"/>
            <a:ext cx="2448272" cy="2968017"/>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Les 1</a:t>
            </a:r>
            <a:br>
              <a:rPr lang="nl-NL" dirty="0"/>
            </a:br>
            <a:r>
              <a:rPr lang="nl-NL" dirty="0"/>
              <a:t>Hoezo </a:t>
            </a:r>
            <a:r>
              <a:rPr lang="nl-NL" dirty="0" err="1"/>
              <a:t>Vrouwe</a:t>
            </a:r>
            <a:r>
              <a:rPr lang="nl-NL" dirty="0"/>
              <a:t> Zotheid?</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2276872"/>
            <a:ext cx="6626696" cy="4125193"/>
          </a:xfrm>
        </p:spPr>
        <p:txBody>
          <a:bodyPr/>
          <a:lstStyle/>
          <a:p>
            <a:r>
              <a:rPr lang="nl-NL" altLang="nl-NL" dirty="0">
                <a:solidFill>
                  <a:schemeClr val="tx1">
                    <a:lumMod val="75000"/>
                    <a:lumOff val="25000"/>
                  </a:schemeClr>
                </a:solidFill>
              </a:rPr>
              <a:t>In het boek ‘Lof der Zotheid’ (dwaasheid) zegt ‘</a:t>
            </a:r>
            <a:r>
              <a:rPr lang="nl-NL" altLang="nl-NL" dirty="0" err="1">
                <a:solidFill>
                  <a:schemeClr val="tx1">
                    <a:lumMod val="75000"/>
                    <a:lumOff val="25000"/>
                  </a:schemeClr>
                </a:solidFill>
              </a:rPr>
              <a:t>Vrouwe</a:t>
            </a:r>
            <a:r>
              <a:rPr lang="nl-NL" altLang="nl-NL" dirty="0">
                <a:solidFill>
                  <a:schemeClr val="tx1">
                    <a:lumMod val="75000"/>
                    <a:lumOff val="25000"/>
                  </a:schemeClr>
                </a:solidFill>
              </a:rPr>
              <a:t> Zotheid’ wat ze overal van vindt, en ze spot overal mee.  Dat doet ze als een soort hofnar, dat was een echt beroep in de middeleeuwen. Zowel mannen als vrouwen konden hofnar of “zot” worden. </a:t>
            </a:r>
          </a:p>
          <a:p>
            <a:endParaRPr lang="nl-NL" altLang="nl-NL" sz="200" dirty="0">
              <a:solidFill>
                <a:schemeClr val="tx1">
                  <a:lumMod val="75000"/>
                  <a:lumOff val="25000"/>
                </a:schemeClr>
              </a:solidFill>
            </a:endParaRPr>
          </a:p>
          <a:p>
            <a:r>
              <a:rPr lang="nl-NL" altLang="nl-NL" dirty="0">
                <a:solidFill>
                  <a:schemeClr val="tx1">
                    <a:lumMod val="75000"/>
                    <a:lumOff val="25000"/>
                  </a:schemeClr>
                </a:solidFill>
              </a:rPr>
              <a:t>Zij mochten de waarheid zeggen, ook als die beschamend was, en ze  deden dat zonder zich ergens iets van aan te trekken. </a:t>
            </a:r>
          </a:p>
          <a:p>
            <a:endParaRPr lang="nl-NL" altLang="nl-NL" sz="200" dirty="0">
              <a:solidFill>
                <a:schemeClr val="tx1">
                  <a:lumMod val="75000"/>
                  <a:lumOff val="25000"/>
                </a:schemeClr>
              </a:solidFill>
            </a:endParaRPr>
          </a:p>
          <a:p>
            <a:r>
              <a:rPr lang="nl-NL" altLang="nl-NL" dirty="0">
                <a:solidFill>
                  <a:schemeClr val="tx1">
                    <a:lumMod val="75000"/>
                    <a:lumOff val="25000"/>
                  </a:schemeClr>
                </a:solidFill>
              </a:rPr>
              <a:t>Grappen maken en spotten met kerk, burgers, adel en zelfs met de koning. Dat was hun taak aan het hof.         De hofnar was een van de weinige personen die nooit           gestraft werd voor die gewaagde grappen.</a:t>
            </a: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876256" y="5085183"/>
            <a:ext cx="1872208" cy="1724403"/>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580112" y="476672"/>
            <a:ext cx="2736304" cy="3338294"/>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latin typeface="Calibri"/>
                <a:ea typeface="Calibri"/>
                <a:cs typeface="Times New Roman"/>
              </a:rPr>
              <a:t>Lof der Zotheid -                              een beroemd boek</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dirty="0">
                <a:solidFill>
                  <a:schemeClr val="tx1">
                    <a:lumMod val="75000"/>
                    <a:lumOff val="25000"/>
                  </a:schemeClr>
                </a:solidFill>
              </a:rPr>
              <a:t>Lof ? Zotheid ? Het zijn woorden die we nu              bijna niet meer gebruiken. Lof betekent zoiets als eer, een lofrede is een toespraak om iemand of iets te prijzen. Zotheid zou je nu gekheid, dwaasheid of malligheid kunnen noemen. </a:t>
            </a:r>
          </a:p>
          <a:p>
            <a:r>
              <a:rPr lang="nl-NL" dirty="0">
                <a:solidFill>
                  <a:schemeClr val="tx1">
                    <a:lumMod val="75000"/>
                    <a:lumOff val="25000"/>
                  </a:schemeClr>
                </a:solidFill>
              </a:rPr>
              <a:t>Dus had het boek ook zo kunnen heten :</a:t>
            </a:r>
          </a:p>
          <a:p>
            <a:pPr lvl="1"/>
            <a:r>
              <a:rPr lang="nl-NL" b="1" dirty="0">
                <a:solidFill>
                  <a:srgbClr val="3057A1"/>
                </a:solidFill>
              </a:rPr>
              <a:t>Leve de dwaasheid </a:t>
            </a:r>
          </a:p>
          <a:p>
            <a:pPr lvl="1"/>
            <a:r>
              <a:rPr lang="nl-NL" b="1" dirty="0">
                <a:solidFill>
                  <a:srgbClr val="3057A1"/>
                </a:solidFill>
              </a:rPr>
              <a:t>Lofrede op de gekkigheid</a:t>
            </a:r>
          </a:p>
          <a:p>
            <a:pPr lvl="1"/>
            <a:r>
              <a:rPr lang="nl-NL" b="1" dirty="0">
                <a:solidFill>
                  <a:srgbClr val="3057A1"/>
                </a:solidFill>
              </a:rPr>
              <a:t>Lang leve de onverstandigheid</a:t>
            </a:r>
          </a:p>
          <a:p>
            <a:pPr lvl="1"/>
            <a:r>
              <a:rPr lang="nl-NL" b="1" dirty="0">
                <a:solidFill>
                  <a:srgbClr val="3057A1"/>
                </a:solidFill>
              </a:rPr>
              <a:t>Hoera voor de malligheid</a:t>
            </a:r>
          </a:p>
          <a:p>
            <a:pPr lvl="1"/>
            <a:r>
              <a:rPr lang="nl-NL" b="1" dirty="0">
                <a:solidFill>
                  <a:srgbClr val="3057A1"/>
                </a:solidFill>
              </a:rPr>
              <a:t>Prijs de onnozelheid</a:t>
            </a:r>
          </a:p>
        </p:txBody>
      </p:sp>
    </p:spTree>
    <p:extLst>
      <p:ext uri="{BB962C8B-B14F-4D97-AF65-F5344CB8AC3E}">
        <p14:creationId xmlns:p14="http://schemas.microsoft.com/office/powerpoint/2010/main" val="17817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012160" y="548680"/>
            <a:ext cx="2118428" cy="2736304"/>
          </a:xfrm>
          <a:prstGeom prst="rect">
            <a:avLst/>
          </a:prstGeom>
        </p:spPr>
      </p:pic>
      <p:pic>
        <p:nvPicPr>
          <p:cNvPr id="6" name="Afbeelding 5">
            <a:extLst>
              <a:ext uri="{FF2B5EF4-FFF2-40B4-BE49-F238E27FC236}">
                <a16:creationId xmlns:a16="http://schemas.microsoft.com/office/drawing/2014/main" id="{135D1F11-1BE1-E10C-0C30-20AD0C8624A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732240" y="5013176"/>
            <a:ext cx="2160240" cy="250013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err="1"/>
              <a:t>Vrouwe</a:t>
            </a:r>
            <a:r>
              <a:rPr lang="nl-NL" sz="3200" dirty="0"/>
              <a:t> Zotheid als hofnar</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552728" cy="412519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a:t>
            </a:r>
            <a:r>
              <a:rPr lang="nl-NL" dirty="0" err="1">
                <a:solidFill>
                  <a:schemeClr val="tx1">
                    <a:lumMod val="75000"/>
                    <a:lumOff val="25000"/>
                  </a:schemeClr>
                </a:solidFill>
              </a:rPr>
              <a:t>Vrouwe</a:t>
            </a:r>
            <a:r>
              <a:rPr lang="nl-NL" dirty="0">
                <a:solidFill>
                  <a:schemeClr val="tx1">
                    <a:lumMod val="75000"/>
                    <a:lumOff val="25000"/>
                  </a:schemeClr>
                </a:solidFill>
              </a:rPr>
              <a:t> Zotheid’ laat in dit boek op zien hoe belangrijk dwaasheid volgens haar is. </a:t>
            </a:r>
          </a:p>
          <a:p>
            <a:pPr marL="69850" indent="0" eaLnBrk="1" fontAlgn="auto" hangingPunct="1">
              <a:spcBef>
                <a:spcPts val="0"/>
              </a:spcBef>
              <a:spcAft>
                <a:spcPts val="0"/>
              </a:spcAft>
              <a:buNone/>
              <a:defRPr/>
            </a:pPr>
            <a:endParaRPr lang="nl-NL" sz="400"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“Zonder de kruiderij van de dwaasheid is er absoluut niets lekker. Dat blijkt al omdat men, als er niemand is die de mensen aan het lachen maakt door dwaas te zijn of dwaas te doen, een grappenmaker laat komen.”</a:t>
            </a:r>
          </a:p>
          <a:p>
            <a:pPr marL="69850" indent="0" eaLnBrk="1" fontAlgn="auto" hangingPunct="1">
              <a:spcBef>
                <a:spcPts val="0"/>
              </a:spcBef>
              <a:spcAft>
                <a:spcPts val="0"/>
              </a:spcAft>
              <a:buNone/>
              <a:defRPr/>
            </a:pPr>
            <a:endParaRPr lang="nl-NL" sz="2000" dirty="0">
              <a:solidFill>
                <a:srgbClr val="1E7F4B"/>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Zo’n grappenmaker was vroeger ook de hofnar, die alles mocht zeggen en iedereen voor gek zetten, zelfs de koning. </a:t>
            </a:r>
          </a:p>
          <a:p>
            <a:pPr marL="355600" indent="-285750" eaLnBrk="1" fontAlgn="auto" hangingPunct="1">
              <a:spcBef>
                <a:spcPts val="0"/>
              </a:spcBef>
              <a:spcAft>
                <a:spcPts val="0"/>
              </a:spcAft>
              <a:defRPr/>
            </a:pPr>
            <a:r>
              <a:rPr lang="nl-NL" dirty="0">
                <a:solidFill>
                  <a:schemeClr val="tx1">
                    <a:lumMod val="75000"/>
                    <a:lumOff val="25000"/>
                  </a:schemeClr>
                </a:solidFill>
              </a:rPr>
              <a:t>Een hofnar kon je herkennen aan de kleding, een narrenmuts en een narrenstaf.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476672"/>
            <a:ext cx="2542427" cy="280816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De koning en de hofnar</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De Koning van Schotland (1567-1625) ondertekende altijd alle documenten zonder ze eerst te lezen. </a:t>
            </a:r>
          </a:p>
          <a:p>
            <a:pPr marL="355600" indent="-285750" eaLnBrk="1" fontAlgn="auto" hangingPunct="1">
              <a:spcBef>
                <a:spcPts val="0"/>
              </a:spcBef>
              <a:spcAft>
                <a:spcPts val="0"/>
              </a:spcAft>
              <a:defRPr/>
            </a:pPr>
            <a:r>
              <a:rPr lang="nl-NL" dirty="0">
                <a:solidFill>
                  <a:schemeClr val="tx1">
                    <a:lumMod val="75000"/>
                    <a:lumOff val="25000"/>
                  </a:schemeClr>
                </a:solidFill>
              </a:rPr>
              <a:t>Dat heeft hij geweten. Op een dag gaf zijn hofnar hem een document dat de nar voor 15 dagen de baas maakte. </a:t>
            </a:r>
          </a:p>
          <a:p>
            <a:pPr marL="355600" indent="-285750" eaLnBrk="1" fontAlgn="auto" hangingPunct="1">
              <a:spcBef>
                <a:spcPts val="0"/>
              </a:spcBef>
              <a:spcAft>
                <a:spcPts val="0"/>
              </a:spcAft>
              <a:defRPr/>
            </a:pPr>
            <a:r>
              <a:rPr lang="nl-NL" dirty="0">
                <a:solidFill>
                  <a:schemeClr val="tx1">
                    <a:lumMod val="75000"/>
                    <a:lumOff val="25000"/>
                  </a:schemeClr>
                </a:solidFill>
              </a:rPr>
              <a:t>De koning tekende en moest meteen de troon verlaten, waarna de nar erop plaatsnam. </a:t>
            </a:r>
          </a:p>
          <a:p>
            <a:pPr marL="355600" indent="-285750" eaLnBrk="1" fontAlgn="auto" hangingPunct="1">
              <a:spcBef>
                <a:spcPts val="0"/>
              </a:spcBef>
              <a:spcAft>
                <a:spcPts val="0"/>
              </a:spcAft>
              <a:defRPr/>
            </a:pPr>
            <a:r>
              <a:rPr lang="nl-NL" dirty="0">
                <a:solidFill>
                  <a:schemeClr val="tx1">
                    <a:lumMod val="75000"/>
                    <a:lumOff val="25000"/>
                  </a:schemeClr>
                </a:solidFill>
              </a:rPr>
              <a:t>Hierna las de koning alles voordat hij zijn handtekening zette. De hofnar werd niet gestraft voor zijn brutaliteit.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Het was eigenlijk wel een nuttige grap. Waar hebben we nu nog narren of zotten voor nodig? </a:t>
            </a:r>
          </a:p>
        </p:txBody>
      </p:sp>
    </p:spTree>
    <p:extLst>
      <p:ext uri="{BB962C8B-B14F-4D97-AF65-F5344CB8AC3E}">
        <p14:creationId xmlns:p14="http://schemas.microsoft.com/office/powerpoint/2010/main" val="30187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ED8C365A-1B63-C90E-B724-0ADAB1AE6EE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60232" y="4704133"/>
            <a:ext cx="2232248" cy="2947107"/>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580112" y="476672"/>
            <a:ext cx="2736304" cy="352402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Moderne hofnarren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08512"/>
            <a:ext cx="6552728" cy="3384376"/>
          </a:xfrm>
        </p:spPr>
        <p:txBody>
          <a:bodyPr/>
          <a:lstStyle/>
          <a:p>
            <a:pPr marL="355600" indent="-285750" eaLnBrk="1" fontAlgn="auto" hangingPunct="1">
              <a:spcBef>
                <a:spcPts val="0"/>
              </a:spcBef>
              <a:spcAft>
                <a:spcPts val="0"/>
              </a:spcAft>
              <a:defRPr/>
            </a:pPr>
            <a:r>
              <a:rPr lang="nl-NL" dirty="0">
                <a:solidFill>
                  <a:srgbClr val="3057A1"/>
                </a:solidFill>
              </a:rPr>
              <a:t>Chris Rock </a:t>
            </a:r>
            <a:r>
              <a:rPr lang="nl-NL" dirty="0">
                <a:solidFill>
                  <a:schemeClr val="tx1">
                    <a:lumMod val="75000"/>
                    <a:lumOff val="25000"/>
                  </a:schemeClr>
                </a:solidFill>
              </a:rPr>
              <a:t>zei bij de Oscar uitreiking – met alleen maar witte winnaars - “Welkom bij de Oscars, ook wel bekend als de </a:t>
            </a:r>
            <a:r>
              <a:rPr lang="nl-NL" dirty="0">
                <a:solidFill>
                  <a:srgbClr val="3057A1"/>
                </a:solidFill>
              </a:rPr>
              <a:t>‘</a:t>
            </a:r>
            <a:r>
              <a:rPr lang="nl-NL" dirty="0" err="1">
                <a:solidFill>
                  <a:srgbClr val="3057A1"/>
                </a:solidFill>
              </a:rPr>
              <a:t>white</a:t>
            </a:r>
            <a:r>
              <a:rPr lang="nl-NL" dirty="0">
                <a:solidFill>
                  <a:srgbClr val="3057A1"/>
                </a:solidFill>
              </a:rPr>
              <a:t> </a:t>
            </a:r>
            <a:r>
              <a:rPr lang="nl-NL" dirty="0" err="1">
                <a:solidFill>
                  <a:srgbClr val="3057A1"/>
                </a:solidFill>
              </a:rPr>
              <a:t>people's</a:t>
            </a:r>
            <a:r>
              <a:rPr lang="nl-NL" dirty="0">
                <a:solidFill>
                  <a:srgbClr val="3057A1"/>
                </a:solidFill>
              </a:rPr>
              <a:t> </a:t>
            </a:r>
            <a:r>
              <a:rPr lang="nl-NL" dirty="0" err="1">
                <a:solidFill>
                  <a:srgbClr val="3057A1"/>
                </a:solidFill>
              </a:rPr>
              <a:t>choice</a:t>
            </a:r>
            <a:r>
              <a:rPr lang="nl-NL" dirty="0">
                <a:solidFill>
                  <a:srgbClr val="3057A1"/>
                </a:solidFill>
              </a:rPr>
              <a:t> </a:t>
            </a:r>
            <a:r>
              <a:rPr lang="nl-NL" dirty="0" err="1">
                <a:solidFill>
                  <a:srgbClr val="3057A1"/>
                </a:solidFill>
              </a:rPr>
              <a:t>awards</a:t>
            </a:r>
            <a:r>
              <a:rPr lang="nl-NL" dirty="0">
                <a:solidFill>
                  <a:srgbClr val="3057A1"/>
                </a:solidFill>
              </a:rPr>
              <a:t>’ </a:t>
            </a:r>
            <a:r>
              <a:rPr lang="nl-NL" dirty="0">
                <a:solidFill>
                  <a:schemeClr val="tx1">
                    <a:lumMod val="75000"/>
                    <a:lumOff val="25000"/>
                  </a:schemeClr>
                </a:solidFill>
              </a:rPr>
              <a:t>(de witte mensen-prijzen)’. </a:t>
            </a:r>
          </a:p>
          <a:p>
            <a:pPr marL="355600" indent="-285750" eaLnBrk="1" fontAlgn="auto" hangingPunct="1">
              <a:spcBef>
                <a:spcPts val="0"/>
              </a:spcBef>
              <a:spcAft>
                <a:spcPts val="0"/>
              </a:spcAft>
              <a:defRPr/>
            </a:pPr>
            <a:r>
              <a:rPr lang="nl-NL" dirty="0">
                <a:solidFill>
                  <a:schemeClr val="tx1">
                    <a:lumMod val="75000"/>
                    <a:lumOff val="25000"/>
                  </a:schemeClr>
                </a:solidFill>
              </a:rPr>
              <a:t>En hij zei dat, als er nominaties waren geweest voor de presentator, hij (als gekleurde man) die baan natuurlijk nooit had gekregen! Hij kon als </a:t>
            </a:r>
            <a:r>
              <a:rPr lang="nl-NL" i="1" dirty="0" err="1">
                <a:solidFill>
                  <a:schemeClr val="tx1">
                    <a:lumMod val="75000"/>
                    <a:lumOff val="25000"/>
                  </a:schemeClr>
                </a:solidFill>
              </a:rPr>
              <a:t>comedian</a:t>
            </a:r>
            <a:r>
              <a:rPr lang="nl-NL" dirty="0">
                <a:solidFill>
                  <a:schemeClr val="tx1">
                    <a:lumMod val="75000"/>
                    <a:lumOff val="25000"/>
                  </a:schemeClr>
                </a:solidFill>
              </a:rPr>
              <a:t> scherpe kritiek geven op een grappige manier.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Dat doet ook </a:t>
            </a:r>
            <a:r>
              <a:rPr lang="nl-NL" dirty="0">
                <a:solidFill>
                  <a:srgbClr val="3057A1"/>
                </a:solidFill>
              </a:rPr>
              <a:t>Arjen Lubach </a:t>
            </a:r>
            <a:r>
              <a:rPr lang="nl-NL" dirty="0">
                <a:solidFill>
                  <a:schemeClr val="tx1">
                    <a:lumMod val="75000"/>
                    <a:lumOff val="25000"/>
                  </a:schemeClr>
                </a:solidFill>
              </a:rPr>
              <a:t>met een eigen programma waar hij - met humor - kritiek heeft op alles en iedereen.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Zij zijn de hofnarren van nu.</a:t>
            </a:r>
          </a:p>
        </p:txBody>
      </p:sp>
    </p:spTree>
    <p:extLst>
      <p:ext uri="{BB962C8B-B14F-4D97-AF65-F5344CB8AC3E}">
        <p14:creationId xmlns:p14="http://schemas.microsoft.com/office/powerpoint/2010/main" val="382131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BB1CEA4-03EC-9235-D0EB-FED3C5D06CB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56176" y="548680"/>
            <a:ext cx="1762125" cy="1762125"/>
          </a:xfrm>
          <a:prstGeom prst="rect">
            <a:avLst/>
          </a:prstGeom>
        </p:spPr>
      </p:pic>
      <p:pic>
        <p:nvPicPr>
          <p:cNvPr id="7" name="Afbeelding 6">
            <a:extLst>
              <a:ext uri="{FF2B5EF4-FFF2-40B4-BE49-F238E27FC236}">
                <a16:creationId xmlns:a16="http://schemas.microsoft.com/office/drawing/2014/main" id="{2A760230-9961-F305-2ADF-F37FDFBA90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44208" y="5013176"/>
            <a:ext cx="2376264" cy="24384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Grappige kritiek?</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768752" cy="3384376"/>
          </a:xfrm>
        </p:spPr>
        <p:txBody>
          <a:bodyPr/>
          <a:lstStyle/>
          <a:p>
            <a:pPr marL="355600" indent="-285750" eaLnBrk="1" fontAlgn="auto" hangingPunct="1">
              <a:spcBef>
                <a:spcPts val="0"/>
              </a:spcBef>
              <a:spcAft>
                <a:spcPts val="0"/>
              </a:spcAft>
              <a:defRPr/>
            </a:pPr>
            <a:r>
              <a:rPr lang="nl-NL" dirty="0">
                <a:solidFill>
                  <a:srgbClr val="3057A1"/>
                </a:solidFill>
              </a:rPr>
              <a:t>‘Lof der Zotheid’ </a:t>
            </a:r>
            <a:r>
              <a:rPr lang="nl-NL" dirty="0">
                <a:solidFill>
                  <a:schemeClr val="tx1">
                    <a:lumMod val="75000"/>
                    <a:lumOff val="25000"/>
                  </a:schemeClr>
                </a:solidFill>
              </a:rPr>
              <a:t>(dwaasheid) lijkt een grappig boek. Maar het is ook een boek vol kritiek. Erasmus gebruikte die malle </a:t>
            </a:r>
            <a:r>
              <a:rPr lang="nl-NL" i="1" dirty="0">
                <a:solidFill>
                  <a:schemeClr val="tx1">
                    <a:lumMod val="75000"/>
                    <a:lumOff val="25000"/>
                  </a:schemeClr>
                </a:solidFill>
              </a:rPr>
              <a:t>‘</a:t>
            </a:r>
            <a:r>
              <a:rPr lang="nl-NL" i="1" dirty="0" err="1">
                <a:solidFill>
                  <a:schemeClr val="tx1">
                    <a:lumMod val="75000"/>
                    <a:lumOff val="25000"/>
                  </a:schemeClr>
                </a:solidFill>
              </a:rPr>
              <a:t>Vrouwe</a:t>
            </a:r>
            <a:r>
              <a:rPr lang="nl-NL" i="1" dirty="0">
                <a:solidFill>
                  <a:schemeClr val="tx1">
                    <a:lumMod val="75000"/>
                    <a:lumOff val="25000"/>
                  </a:schemeClr>
                </a:solidFill>
              </a:rPr>
              <a:t>  Zotheid’ </a:t>
            </a:r>
            <a:r>
              <a:rPr lang="nl-NL" dirty="0">
                <a:solidFill>
                  <a:schemeClr val="tx1">
                    <a:lumMod val="75000"/>
                    <a:lumOff val="25000"/>
                  </a:schemeClr>
                </a:solidFill>
              </a:rPr>
              <a:t>om mensen te bekritiseren.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Zoals de schoolmeesters, die hun leerlingen sloegen en ze maar weinig konden leren, omdat ze zelf niet veel wisten.</a:t>
            </a:r>
          </a:p>
          <a:p>
            <a:pPr marL="355600" indent="-285750" eaLnBrk="1" fontAlgn="auto" hangingPunct="1">
              <a:spcBef>
                <a:spcPts val="0"/>
              </a:spcBef>
              <a:spcAft>
                <a:spcPts val="0"/>
              </a:spcAft>
              <a:defRPr/>
            </a:pPr>
            <a:r>
              <a:rPr lang="nl-NL" dirty="0">
                <a:solidFill>
                  <a:schemeClr val="tx1">
                    <a:lumMod val="75000"/>
                    <a:lumOff val="25000"/>
                  </a:schemeClr>
                </a:solidFill>
              </a:rPr>
              <a:t>En de monniken, die mensen zeiden hoe ze moesten leven, maar zich er zelf vaak niet aan hielden.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En over soldaten; </a:t>
            </a:r>
          </a:p>
          <a:p>
            <a:pPr marL="69850" indent="0" eaLnBrk="1" fontAlgn="auto" hangingPunct="1">
              <a:spcBef>
                <a:spcPts val="0"/>
              </a:spcBef>
              <a:spcAft>
                <a:spcPts val="0"/>
              </a:spcAft>
              <a:buNone/>
              <a:defRPr/>
            </a:pPr>
            <a:r>
              <a:rPr lang="nl-NL" dirty="0">
                <a:solidFill>
                  <a:schemeClr val="tx1">
                    <a:lumMod val="75000"/>
                    <a:lumOff val="25000"/>
                  </a:schemeClr>
                </a:solidFill>
              </a:rPr>
              <a:t>		</a:t>
            </a:r>
            <a:r>
              <a:rPr lang="nl-NL" dirty="0">
                <a:solidFill>
                  <a:srgbClr val="1E7F4B"/>
                </a:solidFill>
              </a:rPr>
              <a:t>“Je hebt gewillige dommekrachten nodig </a:t>
            </a:r>
          </a:p>
          <a:p>
            <a:pPr marL="69850" indent="0" eaLnBrk="1" fontAlgn="auto" hangingPunct="1">
              <a:spcBef>
                <a:spcPts val="0"/>
              </a:spcBef>
              <a:spcAft>
                <a:spcPts val="0"/>
              </a:spcAft>
              <a:buNone/>
              <a:defRPr/>
            </a:pPr>
            <a:r>
              <a:rPr lang="nl-NL" dirty="0">
                <a:solidFill>
                  <a:srgbClr val="1E7F4B"/>
                </a:solidFill>
              </a:rPr>
              <a:t>		met een maximum aan moed </a:t>
            </a:r>
          </a:p>
          <a:p>
            <a:pPr marL="69850" indent="0" eaLnBrk="1" fontAlgn="auto" hangingPunct="1">
              <a:spcBef>
                <a:spcPts val="0"/>
              </a:spcBef>
              <a:spcAft>
                <a:spcPts val="0"/>
              </a:spcAft>
              <a:buNone/>
              <a:defRPr/>
            </a:pPr>
            <a:r>
              <a:rPr lang="nl-NL" dirty="0">
                <a:solidFill>
                  <a:srgbClr val="1E7F4B"/>
                </a:solidFill>
              </a:rPr>
              <a:t>		en een minimum aan intelligentie.”</a:t>
            </a:r>
          </a:p>
        </p:txBody>
      </p:sp>
    </p:spTree>
    <p:extLst>
      <p:ext uri="{BB962C8B-B14F-4D97-AF65-F5344CB8AC3E}">
        <p14:creationId xmlns:p14="http://schemas.microsoft.com/office/powerpoint/2010/main" val="376445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24128" y="620688"/>
            <a:ext cx="2548773" cy="182819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Kritiek is soms nodig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had overal kritiek op. Het onderwijs, de kerk, op soldaten, op machthebbers, zoals de paus of de koning. Dat was soms gevaarlijk, toch deed hij het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“Een koning luistert niet graag naar een wijze; ‘hij is bang dat er eentje te vrij wordt en iets durft te zeggen dat meer waar dan aangenaam is.”</a:t>
            </a:r>
          </a:p>
          <a:p>
            <a:pPr marL="69850" indent="0" eaLnBrk="1" fontAlgn="auto" hangingPunct="1">
              <a:spcBef>
                <a:spcPts val="0"/>
              </a:spcBef>
              <a:spcAft>
                <a:spcPts val="0"/>
              </a:spcAft>
              <a:buNone/>
              <a:defRPr/>
            </a:pPr>
            <a:endParaRPr lang="nl-NL" dirty="0">
              <a:solidFill>
                <a:srgbClr val="1E7F4B"/>
              </a:solidFill>
            </a:endParaRPr>
          </a:p>
          <a:p>
            <a:pPr marL="355600" indent="-285750" eaLnBrk="1" fontAlgn="auto" hangingPunct="1">
              <a:spcBef>
                <a:spcPts val="0"/>
              </a:spcBef>
              <a:spcAft>
                <a:spcPts val="0"/>
              </a:spcAft>
              <a:defRPr/>
            </a:pPr>
            <a:r>
              <a:rPr lang="nl-NL" dirty="0">
                <a:solidFill>
                  <a:srgbClr val="009DD9"/>
                </a:solidFill>
              </a:rPr>
              <a:t>Wat zegt Erasmus hier eigenlijk?</a:t>
            </a:r>
          </a:p>
          <a:p>
            <a:pPr marL="355600" indent="-285750" eaLnBrk="1" fontAlgn="auto" hangingPunct="1">
              <a:spcBef>
                <a:spcPts val="0"/>
              </a:spcBef>
              <a:spcAft>
                <a:spcPts val="0"/>
              </a:spcAft>
              <a:defRPr/>
            </a:pPr>
            <a:r>
              <a:rPr lang="nl-NL" dirty="0">
                <a:solidFill>
                  <a:srgbClr val="009DD9"/>
                </a:solidFill>
              </a:rPr>
              <a:t>Heb jij wel eens iemand kritiek gegeven die dat heel vervelend vond? Zou je dat nu weer doen?</a:t>
            </a:r>
          </a:p>
        </p:txBody>
      </p:sp>
    </p:spTree>
    <p:extLst>
      <p:ext uri="{BB962C8B-B14F-4D97-AF65-F5344CB8AC3E}">
        <p14:creationId xmlns:p14="http://schemas.microsoft.com/office/powerpoint/2010/main" val="328913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80113" y="476672"/>
            <a:ext cx="2915380" cy="194358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Spreek je uit!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In dit land mag je kritiek hebben als je vindt dat dingen niet goed gaan. </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Kritiek op de regering, de koning, politie, voetbalclub, burgemeester, scholen. Op alles en iedereen. In kranten, op tv, via internet of gewoon op straat. </a:t>
            </a:r>
          </a:p>
        </p:txBody>
      </p:sp>
    </p:spTree>
    <p:extLst>
      <p:ext uri="{BB962C8B-B14F-4D97-AF65-F5344CB8AC3E}">
        <p14:creationId xmlns:p14="http://schemas.microsoft.com/office/powerpoint/2010/main" val="3737381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28184" y="692696"/>
            <a:ext cx="1943587" cy="194358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Spreek je uit!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Een filmpje over de vrijheid van meningsuiting:</a:t>
            </a:r>
          </a:p>
          <a:p>
            <a:pPr marL="69850" indent="0" eaLnBrk="1" fontAlgn="auto" hangingPunct="1">
              <a:spcBef>
                <a:spcPts val="0"/>
              </a:spcBef>
              <a:spcAft>
                <a:spcPts val="0"/>
              </a:spcAft>
              <a:buNone/>
              <a:defRPr/>
            </a:pPr>
            <a:endParaRPr lang="nl-NL" dirty="0">
              <a:solidFill>
                <a:srgbClr val="94C357"/>
              </a:solidFill>
              <a:hlinkClick r:id="rId4"/>
            </a:endParaRPr>
          </a:p>
          <a:p>
            <a:pPr marL="69850" indent="0" eaLnBrk="1" fontAlgn="auto" hangingPunct="1">
              <a:spcBef>
                <a:spcPts val="0"/>
              </a:spcBef>
              <a:spcAft>
                <a:spcPts val="0"/>
              </a:spcAft>
              <a:buNone/>
              <a:defRPr/>
            </a:pPr>
            <a:r>
              <a:rPr lang="nl-NL" dirty="0">
                <a:solidFill>
                  <a:srgbClr val="94C357"/>
                </a:solidFill>
                <a:hlinkClick r:id="rId4"/>
              </a:rPr>
              <a:t>https://www.youtube.com/watch?v=c-S0oC399ik</a:t>
            </a:r>
            <a:endParaRPr lang="nl-NL" dirty="0">
              <a:solidFill>
                <a:srgbClr val="94C357"/>
              </a:solidFill>
            </a:endParaRPr>
          </a:p>
          <a:p>
            <a:pPr marL="69850" indent="0" eaLnBrk="1" fontAlgn="auto" hangingPunct="1">
              <a:spcBef>
                <a:spcPts val="0"/>
              </a:spcBef>
              <a:spcAft>
                <a:spcPts val="0"/>
              </a:spcAft>
              <a:buNone/>
              <a:defRPr/>
            </a:pPr>
            <a:r>
              <a:rPr lang="nl-NL" dirty="0">
                <a:solidFill>
                  <a:srgbClr val="94C357"/>
                </a:solidFill>
              </a:rPr>
              <a:t>(3 minuten)</a:t>
            </a:r>
          </a:p>
          <a:p>
            <a:pPr marL="355600" indent="-285750" eaLnBrk="1" fontAlgn="auto" hangingPunct="1">
              <a:spcBef>
                <a:spcPts val="0"/>
              </a:spcBef>
              <a:spcAft>
                <a:spcPts val="0"/>
              </a:spcAft>
              <a:defRPr/>
            </a:pPr>
            <a:endParaRPr lang="nl-NL" dirty="0">
              <a:solidFill>
                <a:srgbClr val="94C357"/>
              </a:solidFill>
            </a:endParaRPr>
          </a:p>
          <a:p>
            <a:pPr marL="355600" indent="-285750" eaLnBrk="1" fontAlgn="auto" hangingPunct="1">
              <a:spcBef>
                <a:spcPts val="0"/>
              </a:spcBef>
              <a:spcAft>
                <a:spcPts val="0"/>
              </a:spcAft>
              <a:defRPr/>
            </a:pPr>
            <a:endParaRPr lang="nl-NL" dirty="0">
              <a:solidFill>
                <a:srgbClr val="94C357"/>
              </a:solidFill>
            </a:endParaRPr>
          </a:p>
          <a:p>
            <a:pPr marL="355600" indent="-285750" eaLnBrk="1" fontAlgn="auto" hangingPunct="1">
              <a:spcBef>
                <a:spcPts val="0"/>
              </a:spcBef>
              <a:spcAft>
                <a:spcPts val="0"/>
              </a:spcAft>
              <a:defRPr/>
            </a:pPr>
            <a:r>
              <a:rPr lang="nl-NL" dirty="0">
                <a:solidFill>
                  <a:srgbClr val="009DD9"/>
                </a:solidFill>
              </a:rPr>
              <a:t>Wanneer is kritiek nuttig of lastig? Goed of slecht?</a:t>
            </a:r>
          </a:p>
          <a:p>
            <a:pPr marL="355600" indent="-285750" eaLnBrk="1" fontAlgn="auto" hangingPunct="1">
              <a:spcBef>
                <a:spcPts val="0"/>
              </a:spcBef>
              <a:spcAft>
                <a:spcPts val="0"/>
              </a:spcAft>
              <a:defRPr/>
            </a:pPr>
            <a:r>
              <a:rPr lang="nl-NL" dirty="0">
                <a:solidFill>
                  <a:srgbClr val="009DD9"/>
                </a:solidFill>
              </a:rPr>
              <a:t>Welke mensen moeten extra kritisch zijn? </a:t>
            </a:r>
          </a:p>
        </p:txBody>
      </p:sp>
    </p:spTree>
    <p:extLst>
      <p:ext uri="{BB962C8B-B14F-4D97-AF65-F5344CB8AC3E}">
        <p14:creationId xmlns:p14="http://schemas.microsoft.com/office/powerpoint/2010/main" val="3227289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0EF909DA-15EC-0734-A6C3-1430F087A6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8224" y="5013176"/>
            <a:ext cx="2374408" cy="1584176"/>
          </a:xfrm>
          <a:prstGeom prst="rect">
            <a:avLst/>
          </a:prstGeom>
        </p:spPr>
      </p:pic>
      <p:pic>
        <p:nvPicPr>
          <p:cNvPr id="7" name="Afbeelding 6">
            <a:extLst>
              <a:ext uri="{FF2B5EF4-FFF2-40B4-BE49-F238E27FC236}">
                <a16:creationId xmlns:a16="http://schemas.microsoft.com/office/drawing/2014/main" id="{EFA1D80B-8761-EB32-1EA9-AD4362B800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8144" y="764704"/>
            <a:ext cx="2329654" cy="144015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Kritiek geven </a:t>
            </a:r>
            <a:br>
              <a:rPr lang="nl-NL" altLang="nl-NL" dirty="0"/>
            </a:br>
            <a:r>
              <a:rPr lang="nl-NL" altLang="nl-NL" dirty="0"/>
              <a:t>		en kritiek krijgen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780928"/>
            <a:ext cx="6912768" cy="3384376"/>
          </a:xfrm>
        </p:spPr>
        <p:txBody>
          <a:bodyPr/>
          <a:lstStyle/>
          <a:p>
            <a:r>
              <a:rPr lang="nl-NL" dirty="0">
                <a:solidFill>
                  <a:srgbClr val="009DD9"/>
                </a:solidFill>
              </a:rPr>
              <a:t>Wanneer vind jij het moeilijk om kritiek te geven?</a:t>
            </a:r>
          </a:p>
          <a:p>
            <a:r>
              <a:rPr lang="nl-NL" dirty="0">
                <a:solidFill>
                  <a:srgbClr val="009DD9"/>
                </a:solidFill>
              </a:rPr>
              <a:t>Wat is er belangrijk bij het geven van kritiek?</a:t>
            </a:r>
          </a:p>
          <a:p>
            <a:endParaRPr lang="nl-NL" dirty="0">
              <a:solidFill>
                <a:srgbClr val="009DD9"/>
              </a:solidFill>
            </a:endParaRPr>
          </a:p>
          <a:p>
            <a:r>
              <a:rPr lang="nl-NL" dirty="0">
                <a:solidFill>
                  <a:srgbClr val="009DD9"/>
                </a:solidFill>
              </a:rPr>
              <a:t>Hoe vind jij het om kritiek te krijgen?</a:t>
            </a:r>
          </a:p>
        </p:txBody>
      </p:sp>
    </p:spTree>
    <p:extLst>
      <p:ext uri="{BB962C8B-B14F-4D97-AF65-F5344CB8AC3E}">
        <p14:creationId xmlns:p14="http://schemas.microsoft.com/office/powerpoint/2010/main" val="3051776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548680"/>
            <a:ext cx="2087121" cy="248216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wil je dan?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solidFill>
              </a:rPr>
              <a:t>Erasmus had niet alleen maar kritiek, bij zijn kritiek kun je vaak ook lezen hoe hij vindt dat het wél zou moeten. Hij schrijft over het verschil tussen een tiran – een dictator- en een koning:</a:t>
            </a:r>
          </a:p>
          <a:p>
            <a:pPr marL="69850" indent="0" eaLnBrk="1" fontAlgn="auto" hangingPunct="1">
              <a:spcBef>
                <a:spcPts val="0"/>
              </a:spcBef>
              <a:spcAft>
                <a:spcPts val="0"/>
              </a:spcAft>
              <a:buNone/>
              <a:defRPr/>
            </a:pPr>
            <a:endParaRPr lang="nl-NL" dirty="0">
              <a:solidFill>
                <a:schemeClr val="tx1"/>
              </a:solidFill>
            </a:endParaRPr>
          </a:p>
          <a:p>
            <a:pPr marL="69850" indent="0" eaLnBrk="1" fontAlgn="auto" hangingPunct="1">
              <a:spcBef>
                <a:spcPts val="0"/>
              </a:spcBef>
              <a:spcAft>
                <a:spcPts val="0"/>
              </a:spcAft>
              <a:buNone/>
              <a:defRPr/>
            </a:pPr>
            <a:r>
              <a:rPr lang="nl-NL" dirty="0">
                <a:solidFill>
                  <a:srgbClr val="1E7F4B"/>
                </a:solidFill>
              </a:rPr>
              <a:t>“Een tiran let erop dat hij iedereen onderwerpt door wetten of verklikkers, terwijl een koning geniet van de vrijheid van zijn burgers. Een tiran wil gevreesd zijn, een koning geliefd.”</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3606544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300192" y="764704"/>
            <a:ext cx="1727081" cy="193856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wil je dan?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solidFill>
              </a:rPr>
              <a:t>Het is makkelijk kritiek te hebben en alles en iedereen af te kraken. </a:t>
            </a:r>
          </a:p>
          <a:p>
            <a:pPr marL="355600" indent="-285750" eaLnBrk="1" fontAlgn="auto" hangingPunct="1">
              <a:spcBef>
                <a:spcPts val="0"/>
              </a:spcBef>
              <a:spcAft>
                <a:spcPts val="0"/>
              </a:spcAft>
              <a:defRPr/>
            </a:pPr>
            <a:r>
              <a:rPr lang="nl-NL" dirty="0">
                <a:solidFill>
                  <a:schemeClr val="tx1"/>
                </a:solidFill>
              </a:rPr>
              <a:t>Maar je kunt ook kritiek hebben omdat je iets </a:t>
            </a:r>
            <a:r>
              <a:rPr lang="nl-NL" i="1" dirty="0">
                <a:solidFill>
                  <a:schemeClr val="tx1"/>
                </a:solidFill>
              </a:rPr>
              <a:t>beter</a:t>
            </a:r>
            <a:r>
              <a:rPr lang="nl-NL" dirty="0">
                <a:solidFill>
                  <a:schemeClr val="tx1"/>
                </a:solidFill>
              </a:rPr>
              <a:t> wilt maken, of om iemand juist te helpen.</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rgbClr val="009DD9"/>
                </a:solidFill>
              </a:rPr>
              <a:t>Probeer voorbeelden te geven van zulke kritiek.</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1912086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96136" y="-21799"/>
            <a:ext cx="2448272" cy="336709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Wie zwijgt stemt toe …</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Erasmus had ook kritiek op dingen die toen nog gewoon waren, zoals ‘ontdekkingsreizen’ naar nieuwe landen en slavernij. Erasmus vindt het niet ‘gewoon’, en zegt dat ook!</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“Elke vorm van slavernij is meelijwekkend en schandelijk.”</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1E7F4B"/>
                </a:solidFill>
              </a:rPr>
              <a:t>“Wat zal ik zeggen over mensen die met hun vloot langs onbekende kusten varen, steden veroveren en leegroven waarvan de bevolking totaal niet was voorbereid op zulke vijandigheden?</a:t>
            </a:r>
          </a:p>
          <a:p>
            <a:pPr marL="69850" indent="0" eaLnBrk="1" fontAlgn="auto" hangingPunct="1">
              <a:spcBef>
                <a:spcPts val="0"/>
              </a:spcBef>
              <a:spcAft>
                <a:spcPts val="0"/>
              </a:spcAft>
              <a:buNone/>
              <a:defRPr/>
            </a:pPr>
            <a:r>
              <a:rPr lang="nl-NL" dirty="0">
                <a:solidFill>
                  <a:srgbClr val="1E7F4B"/>
                </a:solidFill>
              </a:rPr>
              <a:t>Dat soort heldendaden, op welke gronden viert men die?”</a:t>
            </a:r>
          </a:p>
        </p:txBody>
      </p:sp>
    </p:spTree>
    <p:extLst>
      <p:ext uri="{BB962C8B-B14F-4D97-AF65-F5344CB8AC3E}">
        <p14:creationId xmlns:p14="http://schemas.microsoft.com/office/powerpoint/2010/main" val="189531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574986F-C4FD-C593-0D96-02AD8D8CF0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04248" y="5157192"/>
            <a:ext cx="1800200" cy="1440160"/>
          </a:xfrm>
          <a:prstGeom prst="rect">
            <a:avLst/>
          </a:prstGeom>
        </p:spPr>
      </p:pic>
      <p:pic>
        <p:nvPicPr>
          <p:cNvPr id="4" name="Afbeelding 3">
            <a:extLst>
              <a:ext uri="{FF2B5EF4-FFF2-40B4-BE49-F238E27FC236}">
                <a16:creationId xmlns:a16="http://schemas.microsoft.com/office/drawing/2014/main" id="{893C860B-6C78-2FC5-07C9-BEC75C398D0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156176" y="692696"/>
            <a:ext cx="1873857" cy="146014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Discussie of ruzie?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05678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 zijn nu ook dingen die veel mensen gewoon vinden, en waar anderen kritiek op hebben. Zij vinden dat het anders moet, en zeggen dat ook. Soms worden dat zelfs ruzies.</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Zoals over </a:t>
            </a:r>
            <a:r>
              <a:rPr lang="nl-NL" dirty="0">
                <a:solidFill>
                  <a:srgbClr val="3057A1"/>
                </a:solidFill>
              </a:rPr>
              <a:t>Zwarte Piet</a:t>
            </a:r>
            <a:r>
              <a:rPr lang="nl-NL" dirty="0">
                <a:solidFill>
                  <a:schemeClr val="tx1">
                    <a:lumMod val="75000"/>
                    <a:lumOff val="25000"/>
                  </a:schemeClr>
                </a:solidFill>
              </a:rPr>
              <a:t>, waarvan mensen zeggen dat hij op een </a:t>
            </a:r>
            <a:r>
              <a:rPr lang="nl-NL" dirty="0" err="1">
                <a:solidFill>
                  <a:schemeClr val="tx1">
                    <a:lumMod val="75000"/>
                    <a:lumOff val="25000"/>
                  </a:schemeClr>
                </a:solidFill>
              </a:rPr>
              <a:t>huis-slaaf</a:t>
            </a:r>
            <a:r>
              <a:rPr lang="nl-NL" dirty="0">
                <a:solidFill>
                  <a:schemeClr val="tx1">
                    <a:lumMod val="75000"/>
                    <a:lumOff val="25000"/>
                  </a:schemeClr>
                </a:solidFill>
              </a:rPr>
              <a:t> van vroeger lijkt, en donkere mensen belachelijk maakt. Anderen vinden dat onzin.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En over de </a:t>
            </a:r>
            <a:r>
              <a:rPr lang="nl-NL" dirty="0">
                <a:solidFill>
                  <a:srgbClr val="3057A1"/>
                </a:solidFill>
              </a:rPr>
              <a:t>boerka / </a:t>
            </a:r>
            <a:r>
              <a:rPr lang="nl-NL" dirty="0" err="1">
                <a:solidFill>
                  <a:srgbClr val="3057A1"/>
                </a:solidFill>
              </a:rPr>
              <a:t>niqaab</a:t>
            </a:r>
            <a:r>
              <a:rPr lang="nl-NL" dirty="0">
                <a:solidFill>
                  <a:schemeClr val="tx1">
                    <a:lumMod val="75000"/>
                    <a:lumOff val="25000"/>
                  </a:schemeClr>
                </a:solidFill>
              </a:rPr>
              <a:t>, waarvan sommige mensen zeggen dat ze er recht op hebben omdat het bij hun geloof hoort. Maar anderen zijn er fel op tegen omdat je iemand dan helemaal niet kan zien.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96136" y="548680"/>
            <a:ext cx="2368264" cy="177619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Verplaats je in een ander</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128792" cy="3384376"/>
          </a:xfrm>
        </p:spPr>
        <p:txBody>
          <a:bodyPr/>
          <a:lstStyle/>
          <a:p>
            <a:pPr marL="355600" indent="-285750" eaLnBrk="1" fontAlgn="auto" hangingPunct="1">
              <a:spcBef>
                <a:spcPts val="0"/>
              </a:spcBef>
              <a:spcAft>
                <a:spcPts val="0"/>
              </a:spcAft>
              <a:defRPr/>
            </a:pPr>
            <a:r>
              <a:rPr lang="nl-NL" dirty="0">
                <a:solidFill>
                  <a:srgbClr val="009DD9"/>
                </a:solidFill>
              </a:rPr>
              <a:t>Kies één van de twee dilemma’s van de volgende pagina’s.</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Splits de groep in tweeën en geef elkaar om beurten een argument voor of tegen.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Dat </a:t>
            </a:r>
            <a:r>
              <a:rPr lang="nl-NL" i="1" dirty="0">
                <a:solidFill>
                  <a:srgbClr val="009DD9"/>
                </a:solidFill>
              </a:rPr>
              <a:t>hoeft</a:t>
            </a:r>
            <a:r>
              <a:rPr lang="nl-NL" dirty="0">
                <a:solidFill>
                  <a:srgbClr val="009DD9"/>
                </a:solidFill>
              </a:rPr>
              <a:t> niet je eigen mening te zijn! </a:t>
            </a:r>
          </a:p>
          <a:p>
            <a:pPr marL="69850" indent="0" eaLnBrk="1" fontAlgn="auto" hangingPunct="1">
              <a:spcBef>
                <a:spcPts val="0"/>
              </a:spcBef>
              <a:spcAft>
                <a:spcPts val="0"/>
              </a:spcAft>
              <a:buNone/>
              <a:defRPr/>
            </a:pPr>
            <a:r>
              <a:rPr lang="nl-NL" b="1" dirty="0">
                <a:solidFill>
                  <a:srgbClr val="009DD9"/>
                </a:solidFill>
              </a:rPr>
              <a:t>    	Het gaat er om dat jullie zoveel mogelijk goede argumenten   	voor allebei de standpunten verzamelen.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10500" y="5013176"/>
            <a:ext cx="2750247" cy="1662106"/>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96136" y="188640"/>
            <a:ext cx="2520280" cy="316934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5546576" cy="1163216"/>
          </a:xfrm>
        </p:spPr>
        <p:txBody>
          <a:bodyPr/>
          <a:lstStyle/>
          <a:p>
            <a:r>
              <a:rPr lang="nl-NL" dirty="0"/>
              <a:t>1 Wat is er voor of tegen?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780928"/>
            <a:ext cx="7128792" cy="1656183"/>
          </a:xfrm>
        </p:spPr>
        <p:txBody>
          <a:bodyPr/>
          <a:lstStyle/>
          <a:p>
            <a:pPr marL="355600" indent="-285750" eaLnBrk="1" fontAlgn="auto" hangingPunct="1">
              <a:spcBef>
                <a:spcPts val="0"/>
              </a:spcBef>
              <a:spcAft>
                <a:spcPts val="0"/>
              </a:spcAft>
              <a:defRPr/>
            </a:pPr>
            <a:r>
              <a:rPr lang="nl-NL" dirty="0">
                <a:solidFill>
                  <a:srgbClr val="009DD9"/>
                </a:solidFill>
              </a:rPr>
              <a:t>Dit zijn de argumenten vóór zwarte piet: hij moet echt zwart blijven want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Dit zijn de argumenten tegen zwarte piet: hij moet er anders uit gaan zien, want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649580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588224" y="4941168"/>
            <a:ext cx="2955273" cy="1656184"/>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84168" y="764704"/>
            <a:ext cx="1732013" cy="122413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548680"/>
            <a:ext cx="5474568" cy="1163216"/>
          </a:xfrm>
        </p:spPr>
        <p:txBody>
          <a:bodyPr/>
          <a:lstStyle/>
          <a:p>
            <a:r>
              <a:rPr lang="nl-NL" dirty="0"/>
              <a:t>2 Wat is er voor of tegen?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780928"/>
            <a:ext cx="7128792" cy="1656183"/>
          </a:xfrm>
        </p:spPr>
        <p:txBody>
          <a:bodyPr/>
          <a:lstStyle/>
          <a:p>
            <a:pPr marL="355600" indent="-285750" eaLnBrk="1" fontAlgn="auto" hangingPunct="1">
              <a:spcBef>
                <a:spcPts val="0"/>
              </a:spcBef>
              <a:spcAft>
                <a:spcPts val="0"/>
              </a:spcAft>
              <a:defRPr/>
            </a:pPr>
            <a:r>
              <a:rPr lang="nl-NL" dirty="0">
                <a:solidFill>
                  <a:srgbClr val="009DD9"/>
                </a:solidFill>
              </a:rPr>
              <a:t>Iedereen mag zelf kiezen of ze een </a:t>
            </a:r>
            <a:r>
              <a:rPr lang="nl-NL" dirty="0" err="1">
                <a:solidFill>
                  <a:srgbClr val="009DD9"/>
                </a:solidFill>
              </a:rPr>
              <a:t>niqaab</a:t>
            </a:r>
            <a:r>
              <a:rPr lang="nl-NL" dirty="0">
                <a:solidFill>
                  <a:srgbClr val="009DD9"/>
                </a:solidFill>
              </a:rPr>
              <a:t> draagt, want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Van iedereen moeten we het gezicht kunnen zien, want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585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12160" y="5013176"/>
            <a:ext cx="2984314" cy="2027895"/>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12160" y="764704"/>
            <a:ext cx="2276199" cy="16561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Da’s lachen!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7128792" cy="165618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In deze tijd zijn het vooral de cabaretiers (Arjan Lubach, </a:t>
            </a:r>
            <a:r>
              <a:rPr lang="nl-NL" dirty="0" err="1">
                <a:solidFill>
                  <a:schemeClr val="tx1">
                    <a:lumMod val="75000"/>
                    <a:lumOff val="25000"/>
                  </a:schemeClr>
                </a:solidFill>
              </a:rPr>
              <a:t>Najib</a:t>
            </a:r>
            <a:r>
              <a:rPr lang="nl-NL" dirty="0">
                <a:solidFill>
                  <a:schemeClr val="tx1">
                    <a:lumMod val="75000"/>
                    <a:lumOff val="25000"/>
                  </a:schemeClr>
                </a:solidFill>
              </a:rPr>
              <a:t> Amhali) en cartoonisten die humor gebruiken om kritiek te geven. Veel mensen vinden ze echt goed of grappig.</a:t>
            </a:r>
          </a:p>
          <a:p>
            <a:pPr marL="355600" indent="-285750" eaLnBrk="1" fontAlgn="auto" hangingPunct="1">
              <a:spcBef>
                <a:spcPts val="0"/>
              </a:spcBef>
              <a:spcAft>
                <a:spcPts val="0"/>
              </a:spcAft>
              <a:defRPr/>
            </a:pPr>
            <a:r>
              <a:rPr lang="nl-NL" dirty="0">
                <a:solidFill>
                  <a:schemeClr val="tx1">
                    <a:lumMod val="75000"/>
                    <a:lumOff val="25000"/>
                  </a:schemeClr>
                </a:solidFill>
              </a:rPr>
              <a:t>Maar er zijn ook mensen of groepen die vinden dat ze soms te ver gaan! </a:t>
            </a:r>
          </a:p>
          <a:p>
            <a:pPr marL="355600" indent="-285750" eaLnBrk="1" fontAlgn="auto" hangingPunct="1">
              <a:spcBef>
                <a:spcPts val="0"/>
              </a:spcBef>
              <a:spcAft>
                <a:spcPts val="0"/>
              </a:spcAft>
              <a:defRPr/>
            </a:pPr>
            <a:r>
              <a:rPr lang="nl-NL" dirty="0">
                <a:solidFill>
                  <a:srgbClr val="009DD9"/>
                </a:solidFill>
              </a:rPr>
              <a:t>Wat vinden jullie daarvan?</a:t>
            </a:r>
          </a:p>
          <a:p>
            <a:pPr marL="355600" indent="-285750" eaLnBrk="1" fontAlgn="auto" hangingPunct="1">
              <a:spcBef>
                <a:spcPts val="0"/>
              </a:spcBef>
              <a:spcAft>
                <a:spcPts val="0"/>
              </a:spcAft>
              <a:defRPr/>
            </a:pPr>
            <a:r>
              <a:rPr lang="nl-NL" dirty="0">
                <a:solidFill>
                  <a:srgbClr val="009DD9"/>
                </a:solidFill>
              </a:rPr>
              <a:t>Waar mag je geen grappen over maken?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pic>
        <p:nvPicPr>
          <p:cNvPr id="8" name="Afbeelding 7">
            <a:extLst>
              <a:ext uri="{FF2B5EF4-FFF2-40B4-BE49-F238E27FC236}">
                <a16:creationId xmlns:a16="http://schemas.microsoft.com/office/drawing/2014/main" id="{2DBD1B63-EDA6-364D-9F19-EB7F604436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12" y="4437111"/>
            <a:ext cx="3694414" cy="2343573"/>
          </a:xfrm>
          <a:prstGeom prst="rect">
            <a:avLst/>
          </a:prstGeom>
        </p:spPr>
      </p:pic>
    </p:spTree>
    <p:extLst>
      <p:ext uri="{BB962C8B-B14F-4D97-AF65-F5344CB8AC3E}">
        <p14:creationId xmlns:p14="http://schemas.microsoft.com/office/powerpoint/2010/main" val="3496488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96136" y="310681"/>
            <a:ext cx="2520279" cy="244827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Het is gewoon mijn mening</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7128792" cy="165618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Bij kwetsende of discriminerende uitspraken wordt vaak gezegd: </a:t>
            </a:r>
            <a:r>
              <a:rPr lang="nl-NL" b="1" dirty="0">
                <a:solidFill>
                  <a:srgbClr val="3057A1"/>
                </a:solidFill>
              </a:rPr>
              <a:t>‘Ik heb toch vrijheid van meningsuiting!’</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Mag je dan </a:t>
            </a:r>
            <a:r>
              <a:rPr lang="nl-NL" i="1" dirty="0">
                <a:solidFill>
                  <a:srgbClr val="009DD9"/>
                </a:solidFill>
              </a:rPr>
              <a:t>alles</a:t>
            </a:r>
            <a:r>
              <a:rPr lang="nl-NL" dirty="0">
                <a:solidFill>
                  <a:srgbClr val="009DD9"/>
                </a:solidFill>
              </a:rPr>
              <a:t> zeggen, of niet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Wat is volgens jullie wél de bedoeling van: </a:t>
            </a:r>
            <a:r>
              <a:rPr lang="nl-NL" dirty="0">
                <a:solidFill>
                  <a:srgbClr val="3057A1"/>
                </a:solidFill>
              </a:rPr>
              <a:t>‘Vrijheid van meningsuiting’</a:t>
            </a:r>
            <a:r>
              <a:rPr lang="nl-NL" dirty="0">
                <a:solidFill>
                  <a:srgbClr val="009DD9"/>
                </a:solidFill>
              </a:rPr>
              <a:t>?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 Waar is het goed voor?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959132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796136" y="310681"/>
            <a:ext cx="2520279" cy="244827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5402559" cy="1163216"/>
          </a:xfrm>
        </p:spPr>
        <p:txBody>
          <a:bodyPr/>
          <a:lstStyle/>
          <a:p>
            <a:r>
              <a:rPr lang="nl-NL" dirty="0"/>
              <a:t>Welke poster vind je het beste?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628800"/>
            <a:ext cx="7128792" cy="1656183"/>
          </a:xfrm>
        </p:spPr>
        <p:txBody>
          <a:bodyPr/>
          <a:lstStyle/>
          <a:p>
            <a:pPr marL="355600" indent="-285750" eaLnBrk="1" fontAlgn="auto" hangingPunct="1">
              <a:spcBef>
                <a:spcPts val="0"/>
              </a:spcBef>
              <a:spcAft>
                <a:spcPts val="0"/>
              </a:spcAft>
              <a:defRPr/>
            </a:pPr>
            <a:r>
              <a:rPr lang="nl-NL" dirty="0">
                <a:solidFill>
                  <a:srgbClr val="009DD9"/>
                </a:solidFill>
              </a:rPr>
              <a:t>Welke poster vind je het beste? </a:t>
            </a:r>
          </a:p>
          <a:p>
            <a:pPr marL="69850" indent="0" eaLnBrk="1" fontAlgn="auto" hangingPunct="1">
              <a:spcBef>
                <a:spcPts val="0"/>
              </a:spcBef>
              <a:spcAft>
                <a:spcPts val="0"/>
              </a:spcAft>
              <a:buNone/>
              <a:defRPr/>
            </a:pPr>
            <a:r>
              <a:rPr lang="nl-NL" dirty="0">
                <a:solidFill>
                  <a:srgbClr val="009DD9"/>
                </a:solidFill>
              </a:rPr>
              <a:t>	Vertel waarom dat volgens jou zo is.</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pic>
        <p:nvPicPr>
          <p:cNvPr id="4" name="irc_mi" descr="Afbeeldingsresultaat voor loesje   vrijheid van meningsuiting">
            <a:hlinkClick r:id="rId5"/>
            <a:extLst>
              <a:ext uri="{FF2B5EF4-FFF2-40B4-BE49-F238E27FC236}">
                <a16:creationId xmlns:a16="http://schemas.microsoft.com/office/drawing/2014/main" id="{7C208207-E6D9-4AEA-1359-1A203A6618F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504" y="2276872"/>
            <a:ext cx="1728787" cy="22398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6" name="Afbeelding 5" descr="Afbeeldingsresultaat voor loesje vrijheid van meningsuiting">
            <a:hlinkClick r:id="rId7" tgtFrame="&quot;_blank&quot;"/>
            <a:extLst>
              <a:ext uri="{FF2B5EF4-FFF2-40B4-BE49-F238E27FC236}">
                <a16:creationId xmlns:a16="http://schemas.microsoft.com/office/drawing/2014/main" id="{3582DF4E-509A-7A82-185F-82EDF83A4E90}"/>
              </a:ext>
            </a:extLst>
          </p:cNvPr>
          <p:cNvPicPr/>
          <p:nvPr/>
        </p:nvPicPr>
        <p:blipFill>
          <a:blip r:embed="rId8" cstate="screen">
            <a:extLst>
              <a:ext uri="{28A0092B-C50C-407E-A947-70E740481C1C}">
                <a14:useLocalDpi xmlns:a14="http://schemas.microsoft.com/office/drawing/2010/main"/>
              </a:ext>
            </a:extLst>
          </a:blip>
          <a:srcRect/>
          <a:stretch>
            <a:fillRect/>
          </a:stretch>
        </p:blipFill>
        <p:spPr bwMode="auto">
          <a:xfrm>
            <a:off x="1907704" y="2276872"/>
            <a:ext cx="1584176" cy="2232248"/>
          </a:xfrm>
          <a:prstGeom prst="rect">
            <a:avLst/>
          </a:prstGeom>
          <a:noFill/>
          <a:ln>
            <a:solidFill>
              <a:schemeClr val="tx1"/>
            </a:solidFill>
          </a:ln>
        </p:spPr>
      </p:pic>
      <p:pic>
        <p:nvPicPr>
          <p:cNvPr id="8" name="Afbeelding 7" descr="Afbeeldingsresultaat voor loesje vrijheid van meningsuiting">
            <a:hlinkClick r:id="rId9" tgtFrame="&quot;_blank&quot;"/>
            <a:extLst>
              <a:ext uri="{FF2B5EF4-FFF2-40B4-BE49-F238E27FC236}">
                <a16:creationId xmlns:a16="http://schemas.microsoft.com/office/drawing/2014/main" id="{80EF7EE9-EDCA-E57C-A789-D0DB0BA67310}"/>
              </a:ext>
            </a:extLst>
          </p:cNvPr>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563888" y="2276872"/>
            <a:ext cx="1584176" cy="2232248"/>
          </a:xfrm>
          <a:prstGeom prst="rect">
            <a:avLst/>
          </a:prstGeom>
          <a:noFill/>
          <a:ln>
            <a:solidFill>
              <a:schemeClr val="tx1"/>
            </a:solidFill>
          </a:ln>
        </p:spPr>
      </p:pic>
      <p:pic>
        <p:nvPicPr>
          <p:cNvPr id="9" name="Afbeelding 8" descr="Afbeeldingsresultaat voor loesje vrijheid van meningsuiting">
            <a:hlinkClick r:id="rId11" tgtFrame="&quot;_blank&quot;"/>
            <a:extLst>
              <a:ext uri="{FF2B5EF4-FFF2-40B4-BE49-F238E27FC236}">
                <a16:creationId xmlns:a16="http://schemas.microsoft.com/office/drawing/2014/main" id="{DAA37AE8-81BB-7158-9570-503BDBBD0384}"/>
              </a:ext>
            </a:extLst>
          </p:cNvPr>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220072" y="2276872"/>
            <a:ext cx="1728192" cy="2232248"/>
          </a:xfrm>
          <a:prstGeom prst="rect">
            <a:avLst/>
          </a:prstGeom>
          <a:noFill/>
          <a:ln>
            <a:solidFill>
              <a:schemeClr val="tx1"/>
            </a:solidFill>
          </a:ln>
        </p:spPr>
      </p:pic>
      <p:pic>
        <p:nvPicPr>
          <p:cNvPr id="10" name="irc_mi" descr="Afbeeldingsresultaat voor loesje   vrijheid van meningsuiting">
            <a:hlinkClick r:id="rId13"/>
            <a:extLst>
              <a:ext uri="{FF2B5EF4-FFF2-40B4-BE49-F238E27FC236}">
                <a16:creationId xmlns:a16="http://schemas.microsoft.com/office/drawing/2014/main" id="{E356FDA2-EC19-27F8-A297-473B95B445E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07504" y="4581128"/>
            <a:ext cx="1730375" cy="2181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irc_mi" descr="Afbeeldingsresultaat voor loesje   vrijheid van meningsuiting">
            <a:hlinkClick r:id="rId15"/>
            <a:extLst>
              <a:ext uri="{FF2B5EF4-FFF2-40B4-BE49-F238E27FC236}">
                <a16:creationId xmlns:a16="http://schemas.microsoft.com/office/drawing/2014/main" id="{D17EAE05-028D-AF8B-89BF-FE9649D46B49}"/>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907705" y="4587875"/>
            <a:ext cx="1584176" cy="215349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Afbeelding 11" descr="Afbeeldingsresultaat voor loesje vrijheid van meningsuiting">
            <a:hlinkClick r:id="rId17" tgtFrame="&quot;_blank&quot;"/>
            <a:extLst>
              <a:ext uri="{FF2B5EF4-FFF2-40B4-BE49-F238E27FC236}">
                <a16:creationId xmlns:a16="http://schemas.microsoft.com/office/drawing/2014/main" id="{23F1AEB6-DECC-E673-0DE3-495419020416}"/>
              </a:ext>
            </a:extLst>
          </p:cNvPr>
          <p:cNvPicPr/>
          <p:nvPr/>
        </p:nvPicPr>
        <p:blipFill>
          <a:blip r:embed="rId18" cstate="screen">
            <a:extLst>
              <a:ext uri="{28A0092B-C50C-407E-A947-70E740481C1C}">
                <a14:useLocalDpi xmlns:a14="http://schemas.microsoft.com/office/drawing/2010/main"/>
              </a:ext>
            </a:extLst>
          </a:blip>
          <a:srcRect/>
          <a:stretch>
            <a:fillRect/>
          </a:stretch>
        </p:blipFill>
        <p:spPr bwMode="auto">
          <a:xfrm>
            <a:off x="3563889" y="4581129"/>
            <a:ext cx="1584175" cy="2160240"/>
          </a:xfrm>
          <a:prstGeom prst="rect">
            <a:avLst/>
          </a:prstGeom>
          <a:noFill/>
          <a:ln>
            <a:solidFill>
              <a:schemeClr val="tx1"/>
            </a:solidFill>
          </a:ln>
        </p:spPr>
      </p:pic>
      <p:pic>
        <p:nvPicPr>
          <p:cNvPr id="13" name="Afbeelding 12" descr="Afbeeldingsresultaat voor loesje vrijheid van meningsuiting">
            <a:hlinkClick r:id="rId19" tgtFrame="&quot;_blank&quot;"/>
            <a:extLst>
              <a:ext uri="{FF2B5EF4-FFF2-40B4-BE49-F238E27FC236}">
                <a16:creationId xmlns:a16="http://schemas.microsoft.com/office/drawing/2014/main" id="{A81CF33F-4C00-E7E5-1C6D-5D2C5CC6EAB0}"/>
              </a:ext>
            </a:extLst>
          </p:cNvPr>
          <p:cNvPicPr/>
          <p:nvPr/>
        </p:nvPicPr>
        <p:blipFill>
          <a:blip r:embed="rId20" cstate="screen">
            <a:extLst>
              <a:ext uri="{28A0092B-C50C-407E-A947-70E740481C1C}">
                <a14:useLocalDpi xmlns:a14="http://schemas.microsoft.com/office/drawing/2010/main"/>
              </a:ext>
            </a:extLst>
          </a:blip>
          <a:srcRect/>
          <a:stretch>
            <a:fillRect/>
          </a:stretch>
        </p:blipFill>
        <p:spPr bwMode="auto">
          <a:xfrm>
            <a:off x="5220072" y="4581128"/>
            <a:ext cx="1728192" cy="2153285"/>
          </a:xfrm>
          <a:prstGeom prst="rect">
            <a:avLst/>
          </a:prstGeom>
          <a:noFill/>
          <a:ln>
            <a:solidFill>
              <a:schemeClr val="tx1"/>
            </a:solidFill>
          </a:ln>
        </p:spPr>
      </p:pic>
      <p:pic>
        <p:nvPicPr>
          <p:cNvPr id="14" name="irc_mi" descr="Afbeeldingsresultaat voor loesje   vrijheid van meningsuiting">
            <a:hlinkClick r:id="rId21"/>
            <a:extLst>
              <a:ext uri="{FF2B5EF4-FFF2-40B4-BE49-F238E27FC236}">
                <a16:creationId xmlns:a16="http://schemas.microsoft.com/office/drawing/2014/main" id="{E48BBFD7-F309-5E3F-4B39-F2B9479DCD61}"/>
              </a:ext>
            </a:extLst>
          </p:cNvPr>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7020272" y="4580102"/>
            <a:ext cx="1584176" cy="21612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976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332656"/>
            <a:ext cx="2520279" cy="197511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Meningsverschil?</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7128792" cy="165618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Verschil van mening kan heel nuttig zijn. En leerzaam.</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Als je goed luistert naar mensen met een andere mening, dan kan je tot iets beters komen dan als je alleen maar praat met mensen met dezelfde ideeën als jijzelf. Want daar leer je niets meer van.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En vaak hoef je het ook helemaal niet eens te zijn!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Geef eens voorbeelden van verschillen die juist wel leuk of nuttig zijn!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875171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860032" y="476672"/>
            <a:ext cx="3384376" cy="227081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Les 2 </a:t>
            </a:r>
            <a:r>
              <a:rPr lang="nl-NL" sz="3600" dirty="0"/>
              <a:t>Boeken verbieden en verbranden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564904"/>
            <a:ext cx="7272808" cy="2232248"/>
          </a:xfrm>
        </p:spPr>
        <p:txBody>
          <a:bodyPr/>
          <a:lstStyle/>
          <a:p>
            <a:r>
              <a:rPr lang="nl-NL" sz="1800" dirty="0"/>
              <a:t>Eeuwenlang had de Katholieke kerk een lijst met verboden boeken, de </a:t>
            </a:r>
            <a:r>
              <a:rPr lang="nl-NL" sz="1800" b="1" dirty="0">
                <a:solidFill>
                  <a:srgbClr val="3057A1"/>
                </a:solidFill>
              </a:rPr>
              <a:t>‘Index </a:t>
            </a:r>
            <a:r>
              <a:rPr lang="nl-NL" sz="1800" b="1" dirty="0" err="1">
                <a:solidFill>
                  <a:srgbClr val="3057A1"/>
                </a:solidFill>
              </a:rPr>
              <a:t>Librorum</a:t>
            </a:r>
            <a:r>
              <a:rPr lang="nl-NL" sz="1800" b="1" dirty="0">
                <a:solidFill>
                  <a:srgbClr val="3057A1"/>
                </a:solidFill>
              </a:rPr>
              <a:t> </a:t>
            </a:r>
            <a:r>
              <a:rPr lang="nl-NL" sz="1800" b="1" dirty="0" err="1">
                <a:solidFill>
                  <a:srgbClr val="3057A1"/>
                </a:solidFill>
              </a:rPr>
              <a:t>Prohibitorum</a:t>
            </a:r>
            <a:r>
              <a:rPr lang="nl-NL" sz="1800" b="1" dirty="0">
                <a:solidFill>
                  <a:srgbClr val="3057A1"/>
                </a:solidFill>
              </a:rPr>
              <a:t>’ </a:t>
            </a:r>
            <a:r>
              <a:rPr lang="nl-NL" dirty="0">
                <a:solidFill>
                  <a:schemeClr val="tx1"/>
                </a:solidFill>
              </a:rPr>
              <a:t>(van 1559 tot 1966)</a:t>
            </a:r>
          </a:p>
          <a:p>
            <a:r>
              <a:rPr lang="nl-NL" sz="1800" dirty="0"/>
              <a:t>Boeken kwamen op die lijst als ze tegen het geloof (welk geloof?) ingingen of als ze mensen op slechte ideeën konden brengen. </a:t>
            </a:r>
          </a:p>
          <a:p>
            <a:r>
              <a:rPr lang="nl-NL" dirty="0">
                <a:solidFill>
                  <a:schemeClr val="tx1">
                    <a:lumMod val="75000"/>
                    <a:lumOff val="25000"/>
                  </a:schemeClr>
                </a:solidFill>
              </a:rPr>
              <a:t>Dit noem je </a:t>
            </a:r>
            <a:r>
              <a:rPr lang="nl-NL" dirty="0">
                <a:solidFill>
                  <a:srgbClr val="3057A1"/>
                </a:solidFill>
              </a:rPr>
              <a:t>‘</a:t>
            </a:r>
            <a:r>
              <a:rPr lang="nl-NL" b="1" dirty="0">
                <a:solidFill>
                  <a:srgbClr val="3057A1"/>
                </a:solidFill>
              </a:rPr>
              <a:t>censuur’</a:t>
            </a:r>
            <a:r>
              <a:rPr lang="nl-NL" b="1" dirty="0">
                <a:solidFill>
                  <a:schemeClr val="tx1">
                    <a:lumMod val="75000"/>
                    <a:lumOff val="25000"/>
                  </a:schemeClr>
                </a:solidFill>
              </a:rPr>
              <a:t>, </a:t>
            </a:r>
            <a:r>
              <a:rPr lang="nl-NL" dirty="0">
                <a:solidFill>
                  <a:schemeClr val="tx1">
                    <a:lumMod val="75000"/>
                    <a:lumOff val="25000"/>
                  </a:schemeClr>
                </a:solidFill>
              </a:rPr>
              <a:t>als boeken of teksten door machthebbers verboden worden.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85919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8038474-95E0-B289-C795-834E282A0762}"/>
              </a:ext>
            </a:extLst>
          </p:cNvPr>
          <p:cNvPicPr>
            <a:picLocks noChangeAspect="1"/>
          </p:cNvPicPr>
          <p:nvPr/>
        </p:nvPicPr>
        <p:blipFill>
          <a:blip r:embed="rId2"/>
          <a:stretch>
            <a:fillRect/>
          </a:stretch>
        </p:blipFill>
        <p:spPr>
          <a:xfrm>
            <a:off x="7020272" y="5157192"/>
            <a:ext cx="1646063" cy="2505673"/>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12160" y="764704"/>
            <a:ext cx="1981375" cy="144016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Weg met dat boek</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272808" cy="2232248"/>
          </a:xfrm>
        </p:spPr>
        <p:txBody>
          <a:bodyPr/>
          <a:lstStyle/>
          <a:p>
            <a:r>
              <a:rPr lang="nl-NL" sz="1800" dirty="0"/>
              <a:t>Ook boeken van Erasmus stonden op de index. Zijn boek  </a:t>
            </a:r>
            <a:r>
              <a:rPr lang="nl-NL" dirty="0">
                <a:solidFill>
                  <a:srgbClr val="3057A1"/>
                </a:solidFill>
              </a:rPr>
              <a:t>‘</a:t>
            </a:r>
            <a:r>
              <a:rPr lang="nl-NL" sz="1800" dirty="0">
                <a:solidFill>
                  <a:srgbClr val="3057A1"/>
                </a:solidFill>
              </a:rPr>
              <a:t>Colloquia’ </a:t>
            </a:r>
            <a:r>
              <a:rPr lang="nl-NL" sz="1800" dirty="0"/>
              <a:t>werd verboden, omdat dingen zoals de biecht, de beeldenverering en de geestelijken werden bespot. </a:t>
            </a:r>
          </a:p>
          <a:p>
            <a:r>
              <a:rPr lang="nl-NL" sz="1800" dirty="0"/>
              <a:t>Later kwamen al zijn boeken op de ‘verboden boeken’ lijst. Toch worden ze nog steeds gedrukt en gelezen.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pic>
        <p:nvPicPr>
          <p:cNvPr id="4" name="Afbeelding 3">
            <a:extLst>
              <a:ext uri="{FF2B5EF4-FFF2-40B4-BE49-F238E27FC236}">
                <a16:creationId xmlns:a16="http://schemas.microsoft.com/office/drawing/2014/main" id="{80716845-116F-03DF-08C1-7F80623932AC}"/>
              </a:ext>
            </a:extLst>
          </p:cNvPr>
          <p:cNvPicPr>
            <a:picLocks noChangeAspect="1"/>
          </p:cNvPicPr>
          <p:nvPr/>
        </p:nvPicPr>
        <p:blipFill>
          <a:blip r:embed="rId5"/>
          <a:stretch>
            <a:fillRect/>
          </a:stretch>
        </p:blipFill>
        <p:spPr>
          <a:xfrm>
            <a:off x="539552" y="4149080"/>
            <a:ext cx="1512168" cy="2665515"/>
          </a:xfrm>
          <a:prstGeom prst="rect">
            <a:avLst/>
          </a:prstGeom>
        </p:spPr>
      </p:pic>
    </p:spTree>
    <p:extLst>
      <p:ext uri="{BB962C8B-B14F-4D97-AF65-F5344CB8AC3E}">
        <p14:creationId xmlns:p14="http://schemas.microsoft.com/office/powerpoint/2010/main" val="68957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8038474-95E0-B289-C795-834E282A076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948264" y="5157192"/>
            <a:ext cx="1646063" cy="1490529"/>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84168" y="476672"/>
            <a:ext cx="1800200" cy="219907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Controle!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t>Alle boeken werden gecontroleerd. </a:t>
            </a:r>
          </a:p>
          <a:p>
            <a:r>
              <a:rPr lang="nl-NL" sz="1800" dirty="0"/>
              <a:t>Hier zie je twee boeken van Erasmus, rechtsboven is alles doorgekrast, en in de zijkant staat ‘auctor </a:t>
            </a:r>
            <a:r>
              <a:rPr lang="nl-NL" sz="1800" dirty="0" err="1"/>
              <a:t>damnatus</a:t>
            </a:r>
            <a:r>
              <a:rPr lang="nl-NL" sz="1800" dirty="0"/>
              <a:t>’, ‘veroordeelde – verdoemde - schrijver’! </a:t>
            </a:r>
          </a:p>
          <a:p>
            <a:r>
              <a:rPr lang="nl-NL" sz="1800" dirty="0"/>
              <a:t>Rechtsonder zie je een boek waar met een gloeiend stuk ijzer een groot stuk echt onleesbaar is gemaakt, en na het doorstrepen werden die bladzijden ook nog eens dichtgeplakt!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98878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CA68DE7-51D7-EDCB-85FC-E04794521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28184" y="5013176"/>
            <a:ext cx="3168352" cy="1598534"/>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24128" y="-1467544"/>
            <a:ext cx="2664296" cy="382797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De brand er in!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Boeken van mensen met andere ideeën werden in vroegere eeuwen door de kerken of machthebbers verbrand.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ook nog in 1933 in nazi Duitsland. Professoren van de universiteit hielpen hun studenten mee om ‘on-Duitse’ boeken te verbranden.</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355600" indent="-285750" eaLnBrk="1" fontAlgn="auto" hangingPunct="1">
              <a:spcBef>
                <a:spcPts val="0"/>
              </a:spcBef>
              <a:spcAft>
                <a:spcPts val="0"/>
              </a:spcAft>
              <a:defRPr/>
            </a:pPr>
            <a:r>
              <a:rPr lang="nl-NL" dirty="0">
                <a:solidFill>
                  <a:srgbClr val="009DD9"/>
                </a:solidFill>
              </a:rPr>
              <a:t>Waarom denk je dat die studenten dat deden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pic>
        <p:nvPicPr>
          <p:cNvPr id="6" name="Afbeelding 5">
            <a:extLst>
              <a:ext uri="{FF2B5EF4-FFF2-40B4-BE49-F238E27FC236}">
                <a16:creationId xmlns:a16="http://schemas.microsoft.com/office/drawing/2014/main" id="{5A882140-D60F-D854-2416-F40992E213CC}"/>
              </a:ext>
            </a:extLst>
          </p:cNvPr>
          <p:cNvPicPr>
            <a:picLocks noChangeAspect="1"/>
          </p:cNvPicPr>
          <p:nvPr/>
        </p:nvPicPr>
        <p:blipFill>
          <a:blip r:embed="rId5"/>
          <a:stretch>
            <a:fillRect/>
          </a:stretch>
        </p:blipFill>
        <p:spPr>
          <a:xfrm>
            <a:off x="179512" y="4653136"/>
            <a:ext cx="3724979" cy="2066723"/>
          </a:xfrm>
          <a:prstGeom prst="rect">
            <a:avLst/>
          </a:prstGeom>
        </p:spPr>
      </p:pic>
    </p:spTree>
    <p:extLst>
      <p:ext uri="{BB962C8B-B14F-4D97-AF65-F5344CB8AC3E}">
        <p14:creationId xmlns:p14="http://schemas.microsoft.com/office/powerpoint/2010/main" val="4133626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88DCDA-2E50-406B-1EFB-9A9C33D0B9C5}"/>
              </a:ext>
            </a:extLst>
          </p:cNvPr>
          <p:cNvPicPr>
            <a:picLocks noChangeAspect="1"/>
          </p:cNvPicPr>
          <p:nvPr/>
        </p:nvPicPr>
        <p:blipFill>
          <a:blip r:embed="rId2"/>
          <a:stretch>
            <a:fillRect/>
          </a:stretch>
        </p:blipFill>
        <p:spPr>
          <a:xfrm>
            <a:off x="6732240" y="3573016"/>
            <a:ext cx="2160240" cy="3124745"/>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724128" y="502375"/>
            <a:ext cx="2753800" cy="178446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Gevaarlijke boeken? -1</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Ook in onze tijd gebeurt het soms nog, in 1988 werd          het boek ‘De Duivelsverzen’ van Salman Rushdie                  door moslims wereldwijd verbrand. Hij is laatst aangevallen en gestoken.</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355600" indent="-285750" eaLnBrk="1" fontAlgn="auto" hangingPunct="1">
              <a:spcBef>
                <a:spcPts val="0"/>
              </a:spcBef>
              <a:spcAft>
                <a:spcPts val="0"/>
              </a:spcAft>
              <a:defRPr/>
            </a:pPr>
            <a:r>
              <a:rPr lang="nl-NL" dirty="0">
                <a:solidFill>
                  <a:schemeClr val="tx1">
                    <a:lumMod val="75000"/>
                    <a:lumOff val="25000"/>
                  </a:schemeClr>
                </a:solidFill>
              </a:rPr>
              <a:t>In delen van Amerika worden nu nog boeken uit bibliotheken gestolen om te zorgen dat niemand ze               kan lezen, zoals boeken van Darwin over de Evolutie.  </a:t>
            </a:r>
          </a:p>
          <a:p>
            <a:pPr marL="69850" indent="0" eaLnBrk="1" fontAlgn="auto" hangingPunct="1">
              <a:spcBef>
                <a:spcPts val="0"/>
              </a:spcBef>
              <a:spcAft>
                <a:spcPts val="0"/>
              </a:spcAft>
              <a:buNone/>
              <a:defRPr/>
            </a:pPr>
            <a:r>
              <a:rPr lang="nl-NL" dirty="0">
                <a:solidFill>
                  <a:schemeClr val="tx1">
                    <a:lumMod val="75000"/>
                    <a:lumOff val="25000"/>
                  </a:schemeClr>
                </a:solidFill>
              </a:rPr>
              <a:t>	Dat boek gaat in tegen het idee van gelovigen </a:t>
            </a:r>
          </a:p>
          <a:p>
            <a:pPr marL="69850" indent="0" eaLnBrk="1" fontAlgn="auto" hangingPunct="1">
              <a:spcBef>
                <a:spcPts val="0"/>
              </a:spcBef>
              <a:spcAft>
                <a:spcPts val="0"/>
              </a:spcAft>
              <a:buNone/>
              <a:defRPr/>
            </a:pPr>
            <a:r>
              <a:rPr lang="nl-NL" dirty="0">
                <a:solidFill>
                  <a:schemeClr val="tx1">
                    <a:lumMod val="75000"/>
                    <a:lumOff val="25000"/>
                  </a:schemeClr>
                </a:solidFill>
              </a:rPr>
              <a:t>	dat God de wereld heeft geschapen.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88DCDA-2E50-406B-1EFB-9A9C33D0B9C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660232" y="4725144"/>
            <a:ext cx="2232248" cy="2555563"/>
          </a:xfrm>
          <a:prstGeom prst="rect">
            <a:avLst/>
          </a:prstGeom>
        </p:spPr>
      </p:pic>
      <p:pic>
        <p:nvPicPr>
          <p:cNvPr id="6" name="Afbeelding 5">
            <a:extLst>
              <a:ext uri="{FF2B5EF4-FFF2-40B4-BE49-F238E27FC236}">
                <a16:creationId xmlns:a16="http://schemas.microsoft.com/office/drawing/2014/main" id="{7016AA72-1FAD-7CDB-D53F-68AEA4B2B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2200" y="260648"/>
            <a:ext cx="1368152" cy="200965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Gevaarlijke boeken? -2</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En zelfs de Harry Potterboeken van J.K. Rowling                   werden in Amerika en Polen verbrand door             christenen die de boeken over tovenaars ‘duivels’ vonden.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Denken jullie dat boeken gevaarlijk kunnen zijn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367414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12160" y="692696"/>
            <a:ext cx="1656184" cy="144269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Hoe zit het nou met die censuur?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7128792" cy="1656183"/>
          </a:xfrm>
        </p:spPr>
        <p:txBody>
          <a:bodyPr/>
          <a:lstStyle/>
          <a:p>
            <a:pPr marL="355600" indent="-285750" eaLnBrk="1" fontAlgn="auto" hangingPunct="1">
              <a:spcBef>
                <a:spcPts val="0"/>
              </a:spcBef>
              <a:spcAft>
                <a:spcPts val="0"/>
              </a:spcAft>
              <a:defRPr/>
            </a:pPr>
            <a:r>
              <a:rPr lang="nl-NL" dirty="0">
                <a:solidFill>
                  <a:srgbClr val="009DD9"/>
                </a:solidFill>
              </a:rPr>
              <a:t>Vinden jullie dat een schrijver alles mag schrijven?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Zijn er boeken die jullie zelf willen verbieden? 				Waarom wel / niet?</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Zou de wet sommige boeken moeten verbieden?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Zoek op wat hierover in onze grondwet staat …</a:t>
            </a:r>
          </a:p>
          <a:p>
            <a:pPr marL="69850" indent="0" eaLnBrk="1" fontAlgn="auto" hangingPunct="1">
              <a:spcBef>
                <a:spcPts val="0"/>
              </a:spcBef>
              <a:spcAft>
                <a:spcPts val="0"/>
              </a:spcAft>
              <a:buNone/>
              <a:defRPr/>
            </a:pPr>
            <a:r>
              <a:rPr lang="nl-NL" dirty="0">
                <a:solidFill>
                  <a:schemeClr val="tx1">
                    <a:lumMod val="75000"/>
                    <a:lumOff val="25000"/>
                  </a:schemeClr>
                </a:solidFill>
              </a:rPr>
              <a:t>	</a:t>
            </a:r>
            <a:r>
              <a:rPr lang="nl-NL" dirty="0">
                <a:solidFill>
                  <a:srgbClr val="94C357"/>
                </a:solidFill>
              </a:rPr>
              <a:t>Kijk bij Artikel 7: Vrijheid van meningsuiting, censuurverbod.</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318284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971600" y="548680"/>
            <a:ext cx="5042520" cy="1163216"/>
          </a:xfrm>
        </p:spPr>
        <p:txBody>
          <a:bodyPr/>
          <a:lstStyle/>
          <a:p>
            <a:r>
              <a:rPr lang="nl-NL" altLang="nl-NL" dirty="0"/>
              <a:t>									door machthebbers</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420888"/>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Tegenwoordig is er wereldwijd nog veel censuur.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13 % van de wereldbevolking woont in een land met persvrijheid - landen waar de kranten dus wel mogen schrijven wat ze willen.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94C357"/>
                </a:solidFill>
              </a:rPr>
              <a:t>Een filmpje over censuur: (4 minuten)</a:t>
            </a:r>
          </a:p>
          <a:p>
            <a:pPr marL="69850" indent="0" eaLnBrk="1" fontAlgn="auto" hangingPunct="1">
              <a:spcBef>
                <a:spcPts val="0"/>
              </a:spcBef>
              <a:spcAft>
                <a:spcPts val="0"/>
              </a:spcAft>
              <a:buNone/>
              <a:defRPr/>
            </a:pPr>
            <a:r>
              <a:rPr lang="nl-NL" dirty="0">
                <a:solidFill>
                  <a:srgbClr val="94C357"/>
                </a:solidFill>
                <a:hlinkClick r:id="rId3"/>
              </a:rPr>
              <a:t>https://www.youtube.com/watch?v=tgQzRNSTjIw </a:t>
            </a:r>
            <a:endParaRPr lang="nl-NL" dirty="0">
              <a:solidFill>
                <a:srgbClr val="94C357"/>
              </a:solidFill>
            </a:endParaRP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pic>
        <p:nvPicPr>
          <p:cNvPr id="6" name="Afbeelding 5" descr="Afbeeldingsresultaat voor censuur">
            <a:hlinkClick r:id="rId4" tgtFrame="&quot;_blank&quot;"/>
            <a:extLst>
              <a:ext uri="{FF2B5EF4-FFF2-40B4-BE49-F238E27FC236}">
                <a16:creationId xmlns:a16="http://schemas.microsoft.com/office/drawing/2014/main" id="{94C83401-8617-0302-D2FA-DA948BDEABE2}"/>
              </a:ext>
            </a:extLst>
          </p:cNvPr>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1520" y="260648"/>
            <a:ext cx="2812222" cy="1008112"/>
          </a:xfrm>
          <a:prstGeom prst="rect">
            <a:avLst/>
          </a:prstGeom>
          <a:noFill/>
          <a:ln>
            <a:noFill/>
          </a:ln>
        </p:spPr>
      </p:pic>
    </p:spTree>
    <p:extLst>
      <p:ext uri="{BB962C8B-B14F-4D97-AF65-F5344CB8AC3E}">
        <p14:creationId xmlns:p14="http://schemas.microsoft.com/office/powerpoint/2010/main" val="1411347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sresultaat voor censuur">
            <a:hlinkClick r:id="rId2"/>
            <a:extLst>
              <a:ext uri="{FF2B5EF4-FFF2-40B4-BE49-F238E27FC236}">
                <a16:creationId xmlns:a16="http://schemas.microsoft.com/office/drawing/2014/main" id="{C2BF17F3-76C0-DC3E-6ED9-AEDEFDB582AA}"/>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5724128" y="620688"/>
            <a:ext cx="2632710" cy="1648555"/>
          </a:xfrm>
          <a:prstGeom prst="rect">
            <a:avLst/>
          </a:prstGeom>
          <a:noFill/>
          <a:ln>
            <a:noFill/>
          </a:ln>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971600" y="548680"/>
            <a:ext cx="5042520" cy="1163216"/>
          </a:xfrm>
        </p:spPr>
        <p:txBody>
          <a:bodyPr/>
          <a:lstStyle/>
          <a:p>
            <a:r>
              <a:rPr lang="nl-NL" altLang="nl-NL" dirty="0"/>
              <a:t>									door machthebbers</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04864"/>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Censuur is er niet alleen op kranten, maar ook op boeken, op tv, het nieuws, op internetsites. Zelfs op cartoons, theatervoorstellingen, films, vlogs, facebook. </a:t>
            </a:r>
          </a:p>
          <a:p>
            <a:pPr marL="355600" indent="-285750" eaLnBrk="1" fontAlgn="auto" hangingPunct="1">
              <a:spcBef>
                <a:spcPts val="0"/>
              </a:spcBef>
              <a:spcAft>
                <a:spcPts val="0"/>
              </a:spcAft>
              <a:defRPr/>
            </a:pPr>
            <a:r>
              <a:rPr lang="nl-NL" dirty="0">
                <a:solidFill>
                  <a:schemeClr val="tx1">
                    <a:lumMod val="75000"/>
                    <a:lumOff val="25000"/>
                  </a:schemeClr>
                </a:solidFill>
              </a:rPr>
              <a:t>Dat gebeurt meestal door de overheid van een land, soms door de kerk, de moskee, of door andere religies.</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Soms gebeurt het om burgers en de samenleving te beschermen. </a:t>
            </a:r>
          </a:p>
          <a:p>
            <a:pPr marL="355600" indent="-285750" eaLnBrk="1" fontAlgn="auto" hangingPunct="1">
              <a:spcBef>
                <a:spcPts val="0"/>
              </a:spcBef>
              <a:spcAft>
                <a:spcPts val="0"/>
              </a:spcAft>
              <a:defRPr/>
            </a:pPr>
            <a:r>
              <a:rPr lang="nl-NL" dirty="0">
                <a:solidFill>
                  <a:schemeClr val="tx1">
                    <a:lumMod val="75000"/>
                    <a:lumOff val="25000"/>
                  </a:schemeClr>
                </a:solidFill>
              </a:rPr>
              <a:t>Soms om burgers te onderdrukken en de samenleving te controleren</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355600" indent="-285750" eaLnBrk="1" fontAlgn="auto" hangingPunct="1">
              <a:spcBef>
                <a:spcPts val="0"/>
              </a:spcBef>
              <a:spcAft>
                <a:spcPts val="0"/>
              </a:spcAft>
              <a:defRPr/>
            </a:pPr>
            <a:r>
              <a:rPr lang="nl-NL" dirty="0">
                <a:solidFill>
                  <a:schemeClr val="tx1">
                    <a:lumMod val="75000"/>
                    <a:lumOff val="25000"/>
                  </a:schemeClr>
                </a:solidFill>
              </a:rPr>
              <a:t>Probleem is dat het verschil tussen die twee soms vaag is.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pic>
        <p:nvPicPr>
          <p:cNvPr id="6" name="Afbeelding 5" descr="Afbeeldingsresultaat voor censuur">
            <a:hlinkClick r:id="rId5" tgtFrame="&quot;_blank&quot;"/>
            <a:extLst>
              <a:ext uri="{FF2B5EF4-FFF2-40B4-BE49-F238E27FC236}">
                <a16:creationId xmlns:a16="http://schemas.microsoft.com/office/drawing/2014/main" id="{94C83401-8617-0302-D2FA-DA948BDEABE2}"/>
              </a:ext>
            </a:extLst>
          </p:cNvPr>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1520" y="260648"/>
            <a:ext cx="2812222" cy="1008112"/>
          </a:xfrm>
          <a:prstGeom prst="rect">
            <a:avLst/>
          </a:prstGeom>
          <a:noFill/>
          <a:ln>
            <a:noFill/>
          </a:ln>
        </p:spPr>
      </p:pic>
    </p:spTree>
    <p:extLst>
      <p:ext uri="{BB962C8B-B14F-4D97-AF65-F5344CB8AC3E}">
        <p14:creationId xmlns:p14="http://schemas.microsoft.com/office/powerpoint/2010/main" val="147404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sresultaat voor peppa pig">
            <a:hlinkClick r:id="rId2" tgtFrame="&quot;_blank&quot;"/>
            <a:extLst>
              <a:ext uri="{FF2B5EF4-FFF2-40B4-BE49-F238E27FC236}">
                <a16:creationId xmlns:a16="http://schemas.microsoft.com/office/drawing/2014/main" id="{BE3225B5-0522-C987-0F04-374E08EF45FE}"/>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52120" y="476672"/>
            <a:ext cx="2736304" cy="1872208"/>
          </a:xfrm>
          <a:prstGeom prst="rect">
            <a:avLst/>
          </a:prstGeom>
          <a:noFill/>
          <a:ln>
            <a:noFill/>
          </a:ln>
        </p:spPr>
      </p:pic>
      <p:pic>
        <p:nvPicPr>
          <p:cNvPr id="7" name="Afbeelding 6">
            <a:extLst>
              <a:ext uri="{FF2B5EF4-FFF2-40B4-BE49-F238E27FC236}">
                <a16:creationId xmlns:a16="http://schemas.microsoft.com/office/drawing/2014/main" id="{60FD9E13-3558-7734-5A56-4D6AF2B991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0232" y="5013176"/>
            <a:ext cx="2304256" cy="158417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Bescherming?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Een groot videoplatformen in China, </a:t>
            </a:r>
            <a:r>
              <a:rPr lang="nl-NL" dirty="0" err="1">
                <a:solidFill>
                  <a:schemeClr val="tx1">
                    <a:lumMod val="75000"/>
                    <a:lumOff val="25000"/>
                  </a:schemeClr>
                </a:solidFill>
              </a:rPr>
              <a:t>Douyin</a:t>
            </a:r>
            <a:r>
              <a:rPr lang="nl-NL" dirty="0">
                <a:solidFill>
                  <a:schemeClr val="tx1">
                    <a:lumMod val="75000"/>
                    <a:lumOff val="25000"/>
                  </a:schemeClr>
                </a:solidFill>
              </a:rPr>
              <a:t>, heeft alle video’s van </a:t>
            </a:r>
            <a:r>
              <a:rPr lang="nl-NL" dirty="0" err="1">
                <a:solidFill>
                  <a:schemeClr val="tx1">
                    <a:lumMod val="75000"/>
                    <a:lumOff val="25000"/>
                  </a:schemeClr>
                </a:solidFill>
              </a:rPr>
              <a:t>Peppa</a:t>
            </a:r>
            <a:r>
              <a:rPr lang="nl-NL" dirty="0">
                <a:solidFill>
                  <a:schemeClr val="tx1">
                    <a:lumMod val="75000"/>
                    <a:lumOff val="25000"/>
                  </a:schemeClr>
                </a:solidFill>
              </a:rPr>
              <a:t> </a:t>
            </a:r>
            <a:r>
              <a:rPr lang="nl-NL" dirty="0" err="1">
                <a:solidFill>
                  <a:schemeClr val="tx1">
                    <a:lumMod val="75000"/>
                    <a:lumOff val="25000"/>
                  </a:schemeClr>
                </a:solidFill>
              </a:rPr>
              <a:t>Pig</a:t>
            </a:r>
            <a:r>
              <a:rPr lang="nl-NL" dirty="0">
                <a:solidFill>
                  <a:schemeClr val="tx1">
                    <a:lumMod val="75000"/>
                    <a:lumOff val="25000"/>
                  </a:schemeClr>
                </a:solidFill>
              </a:rPr>
              <a:t> verwijderd.  De overheid vond dat het kinderprogramma een “negatieve invloed” zou kunnen hebben op kinderen.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err="1">
                <a:solidFill>
                  <a:schemeClr val="tx1">
                    <a:lumMod val="75000"/>
                    <a:lumOff val="25000"/>
                  </a:schemeClr>
                </a:solidFill>
              </a:rPr>
              <a:t>Peppa</a:t>
            </a:r>
            <a:r>
              <a:rPr lang="nl-NL" dirty="0">
                <a:solidFill>
                  <a:schemeClr val="tx1">
                    <a:lumMod val="75000"/>
                    <a:lumOff val="25000"/>
                  </a:schemeClr>
                </a:solidFill>
              </a:rPr>
              <a:t> </a:t>
            </a:r>
            <a:r>
              <a:rPr lang="nl-NL" dirty="0" err="1">
                <a:solidFill>
                  <a:schemeClr val="tx1">
                    <a:lumMod val="75000"/>
                    <a:lumOff val="25000"/>
                  </a:schemeClr>
                </a:solidFill>
              </a:rPr>
              <a:t>Pig</a:t>
            </a:r>
            <a:r>
              <a:rPr lang="nl-NL" dirty="0">
                <a:solidFill>
                  <a:schemeClr val="tx1">
                    <a:lumMod val="75000"/>
                    <a:lumOff val="25000"/>
                  </a:schemeClr>
                </a:solidFill>
              </a:rPr>
              <a:t> staat nu samen met South Park en Winnie de Poeh op de lijst van verboden programma’s, net als geweld, naaktbeelden en gokspelen. </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Wat vinden jullie van deze “bescherming”?</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14676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28184" y="476672"/>
            <a:ext cx="1656184" cy="2488356"/>
          </a:xfrm>
          <a:prstGeom prst="rect">
            <a:avLst/>
          </a:prstGeom>
        </p:spPr>
      </p:pic>
      <p:pic>
        <p:nvPicPr>
          <p:cNvPr id="10" name="Afbeelding 9">
            <a:extLst>
              <a:ext uri="{FF2B5EF4-FFF2-40B4-BE49-F238E27FC236}">
                <a16:creationId xmlns:a16="http://schemas.microsoft.com/office/drawing/2014/main" id="{11854B1E-BCE6-BD75-A654-46DF4924B0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72200" y="5013177"/>
            <a:ext cx="2664296" cy="159857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462" y="1"/>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Goed of fout?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564904"/>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Facebook haalt foto’s met (beetje)bloot weg, en laat de foto’s met geweld staan. Bloot is er verboden.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Soms sluit de overheid van een land internet helemaal af, om te zorgen dat mensen geen informatie kunnen opzoeken of uitwisselen. Ze krijgen alleen nog informatie die de overheid goedkeurt. Zo blijft het rustig.</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Met welk voorbeeld zijn jullie het wel eens? </a:t>
            </a:r>
          </a:p>
          <a:p>
            <a:pPr marL="355600" indent="-285750" eaLnBrk="1" fontAlgn="auto" hangingPunct="1">
              <a:spcBef>
                <a:spcPts val="0"/>
              </a:spcBef>
              <a:spcAft>
                <a:spcPts val="0"/>
              </a:spcAft>
              <a:defRPr/>
            </a:pPr>
            <a:r>
              <a:rPr lang="nl-NL" dirty="0">
                <a:solidFill>
                  <a:srgbClr val="009DD9"/>
                </a:solidFill>
              </a:rPr>
              <a:t>Welke internet regels denk je dat er in ons land zijn?</a:t>
            </a:r>
          </a:p>
          <a:p>
            <a:pPr marL="355600" indent="-285750" eaLnBrk="1" fontAlgn="auto" hangingPunct="1">
              <a:spcBef>
                <a:spcPts val="0"/>
              </a:spcBef>
              <a:spcAft>
                <a:spcPts val="0"/>
              </a:spcAft>
              <a:defRPr/>
            </a:pPr>
            <a:r>
              <a:rPr lang="nl-NL" dirty="0">
                <a:solidFill>
                  <a:srgbClr val="009DD9"/>
                </a:solidFill>
              </a:rPr>
              <a:t>Wat vinden jullie zelf goede regels?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
        <p:nvSpPr>
          <p:cNvPr id="8" name="Tijdelijke aanduiding voor inhoud 2">
            <a:extLst>
              <a:ext uri="{FF2B5EF4-FFF2-40B4-BE49-F238E27FC236}">
                <a16:creationId xmlns:a16="http://schemas.microsoft.com/office/drawing/2014/main" id="{250BCA19-EE6C-1203-457D-29C8CEF923F6}"/>
              </a:ext>
            </a:extLst>
          </p:cNvPr>
          <p:cNvSpPr txBox="1">
            <a:spLocks/>
          </p:cNvSpPr>
          <p:nvPr/>
        </p:nvSpPr>
        <p:spPr bwMode="auto">
          <a:xfrm>
            <a:off x="539552" y="1268760"/>
            <a:ext cx="5184576"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55600" indent="-285750" eaLnBrk="1" fontAlgn="auto" hangingPunct="1">
              <a:spcBef>
                <a:spcPts val="0"/>
              </a:spcBef>
              <a:spcAft>
                <a:spcPts val="0"/>
              </a:spcAft>
              <a:defRPr/>
            </a:pPr>
            <a:r>
              <a:rPr lang="nl-NL" sz="1800" dirty="0">
                <a:solidFill>
                  <a:schemeClr val="tx1">
                    <a:lumMod val="75000"/>
                    <a:lumOff val="25000"/>
                  </a:schemeClr>
                </a:solidFill>
              </a:rPr>
              <a:t>Racistische, extremistische, discriminerende websites, of met een criminele bedoeling (fraude, oplichting) worden afgesloten door de overheid. </a:t>
            </a:r>
          </a:p>
        </p:txBody>
      </p:sp>
    </p:spTree>
    <p:extLst>
      <p:ext uri="{BB962C8B-B14F-4D97-AF65-F5344CB8AC3E}">
        <p14:creationId xmlns:p14="http://schemas.microsoft.com/office/powerpoint/2010/main" val="1773130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30405095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40306</TotalTime>
  <Words>2535</Words>
  <Application>Microsoft Office PowerPoint</Application>
  <PresentationFormat>Diavoorstelling (4:3)</PresentationFormat>
  <Paragraphs>223</Paragraphs>
  <Slides>36</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36</vt:i4>
      </vt:variant>
    </vt:vector>
  </HeadingPairs>
  <TitlesOfParts>
    <vt:vector size="41" baseType="lpstr">
      <vt:lpstr>Arial</vt:lpstr>
      <vt:lpstr>Calibri</vt:lpstr>
      <vt:lpstr>Trebuchet MS</vt:lpstr>
      <vt:lpstr>Wingdings 3</vt:lpstr>
      <vt:lpstr>Facet</vt:lpstr>
      <vt:lpstr>PowerPoint-presentatie</vt:lpstr>
      <vt:lpstr>Hoe werkt het?</vt:lpstr>
      <vt:lpstr>Les 1 Hoezo Vrouwe Zotheid?</vt:lpstr>
      <vt:lpstr>Lof der Zotheid -                              een beroemd boek</vt:lpstr>
      <vt:lpstr>Vrouwe Zotheid als hofnar </vt:lpstr>
      <vt:lpstr>De koning en de hofnar</vt:lpstr>
      <vt:lpstr>Moderne hofnarren </vt:lpstr>
      <vt:lpstr>Grappige kritiek? </vt:lpstr>
      <vt:lpstr>Kritiek is soms nodig </vt:lpstr>
      <vt:lpstr>Spreek je uit! </vt:lpstr>
      <vt:lpstr>Spreek je uit! </vt:lpstr>
      <vt:lpstr>Kritiek geven    en kritiek krijgen </vt:lpstr>
      <vt:lpstr>Wat wil je dan? -1</vt:lpstr>
      <vt:lpstr>Wat wil je dan? -2</vt:lpstr>
      <vt:lpstr>Wie zwijgt stemt toe … </vt:lpstr>
      <vt:lpstr>Discussie of ruzie? </vt:lpstr>
      <vt:lpstr>Verplaats je in een ander</vt:lpstr>
      <vt:lpstr>1 Wat is er voor of tegen? </vt:lpstr>
      <vt:lpstr>2 Wat is er voor of tegen?</vt:lpstr>
      <vt:lpstr>Da’s lachen! </vt:lpstr>
      <vt:lpstr>Het is gewoon mijn mening</vt:lpstr>
      <vt:lpstr>Welke poster vind je het beste? </vt:lpstr>
      <vt:lpstr>Meningsverschil?</vt:lpstr>
      <vt:lpstr>Einde les 1 Evaluatie</vt:lpstr>
      <vt:lpstr>Les 2 Boeken verbieden en verbranden </vt:lpstr>
      <vt:lpstr>Weg met dat boek </vt:lpstr>
      <vt:lpstr>Controle! </vt:lpstr>
      <vt:lpstr>De brand er in! </vt:lpstr>
      <vt:lpstr>Gevaarlijke boeken? -1 </vt:lpstr>
      <vt:lpstr>Gevaarlijke boeken? -2 </vt:lpstr>
      <vt:lpstr>Hoe zit het nou met die censuur? </vt:lpstr>
      <vt:lpstr>         door machthebbers</vt:lpstr>
      <vt:lpstr>         door machthebbers</vt:lpstr>
      <vt:lpstr>Bescherming? </vt:lpstr>
      <vt:lpstr>Goed of fout? </vt:lpstr>
      <vt:lpstr>Einde les 2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Jeroen</cp:lastModifiedBy>
  <cp:revision>1237</cp:revision>
  <cp:lastPrinted>2021-09-27T10:00:31Z</cp:lastPrinted>
  <dcterms:created xsi:type="dcterms:W3CDTF">2006-05-30T09:01:23Z</dcterms:created>
  <dcterms:modified xsi:type="dcterms:W3CDTF">2022-08-20T09:00:24Z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