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134"/>
  </p:notesMasterIdLst>
  <p:handoutMasterIdLst>
    <p:handoutMasterId r:id="rId135"/>
  </p:handoutMasterIdLst>
  <p:sldIdLst>
    <p:sldId id="446" r:id="rId2"/>
    <p:sldId id="447" r:id="rId3"/>
    <p:sldId id="551" r:id="rId4"/>
    <p:sldId id="457" r:id="rId5"/>
    <p:sldId id="552" r:id="rId6"/>
    <p:sldId id="515" r:id="rId7"/>
    <p:sldId id="516" r:id="rId8"/>
    <p:sldId id="458" r:id="rId9"/>
    <p:sldId id="456" r:id="rId10"/>
    <p:sldId id="462" r:id="rId11"/>
    <p:sldId id="461" r:id="rId12"/>
    <p:sldId id="460" r:id="rId13"/>
    <p:sldId id="463" r:id="rId14"/>
    <p:sldId id="464" r:id="rId15"/>
    <p:sldId id="465" r:id="rId16"/>
    <p:sldId id="466" r:id="rId17"/>
    <p:sldId id="467" r:id="rId18"/>
    <p:sldId id="468" r:id="rId19"/>
    <p:sldId id="469" r:id="rId20"/>
    <p:sldId id="470" r:id="rId21"/>
    <p:sldId id="471" r:id="rId22"/>
    <p:sldId id="472" r:id="rId23"/>
    <p:sldId id="473" r:id="rId24"/>
    <p:sldId id="474" r:id="rId25"/>
    <p:sldId id="475" r:id="rId26"/>
    <p:sldId id="476" r:id="rId27"/>
    <p:sldId id="477" r:id="rId28"/>
    <p:sldId id="574" r:id="rId29"/>
    <p:sldId id="478" r:id="rId30"/>
    <p:sldId id="479" r:id="rId31"/>
    <p:sldId id="480" r:id="rId32"/>
    <p:sldId id="481" r:id="rId33"/>
    <p:sldId id="482" r:id="rId34"/>
    <p:sldId id="483" r:id="rId35"/>
    <p:sldId id="484" r:id="rId36"/>
    <p:sldId id="485" r:id="rId37"/>
    <p:sldId id="486" r:id="rId38"/>
    <p:sldId id="487" r:id="rId39"/>
    <p:sldId id="489" r:id="rId40"/>
    <p:sldId id="494" r:id="rId41"/>
    <p:sldId id="490" r:id="rId42"/>
    <p:sldId id="493" r:id="rId43"/>
    <p:sldId id="495" r:id="rId44"/>
    <p:sldId id="496" r:id="rId45"/>
    <p:sldId id="497" r:id="rId46"/>
    <p:sldId id="498" r:id="rId47"/>
    <p:sldId id="499" r:id="rId48"/>
    <p:sldId id="543" r:id="rId49"/>
    <p:sldId id="500" r:id="rId50"/>
    <p:sldId id="501" r:id="rId51"/>
    <p:sldId id="502" r:id="rId52"/>
    <p:sldId id="504" r:id="rId53"/>
    <p:sldId id="505" r:id="rId54"/>
    <p:sldId id="506" r:id="rId55"/>
    <p:sldId id="507" r:id="rId56"/>
    <p:sldId id="511" r:id="rId57"/>
    <p:sldId id="546" r:id="rId58"/>
    <p:sldId id="555" r:id="rId59"/>
    <p:sldId id="556" r:id="rId60"/>
    <p:sldId id="562" r:id="rId61"/>
    <p:sldId id="572" r:id="rId62"/>
    <p:sldId id="565" r:id="rId63"/>
    <p:sldId id="573" r:id="rId64"/>
    <p:sldId id="557" r:id="rId65"/>
    <p:sldId id="545" r:id="rId66"/>
    <p:sldId id="553" r:id="rId67"/>
    <p:sldId id="547" r:id="rId68"/>
    <p:sldId id="554" r:id="rId69"/>
    <p:sldId id="569" r:id="rId70"/>
    <p:sldId id="491" r:id="rId71"/>
    <p:sldId id="492" r:id="rId72"/>
    <p:sldId id="512" r:id="rId73"/>
    <p:sldId id="578" r:id="rId74"/>
    <p:sldId id="579" r:id="rId75"/>
    <p:sldId id="580" r:id="rId76"/>
    <p:sldId id="583" r:id="rId77"/>
    <p:sldId id="582" r:id="rId78"/>
    <p:sldId id="584" r:id="rId79"/>
    <p:sldId id="587" r:id="rId80"/>
    <p:sldId id="586" r:id="rId81"/>
    <p:sldId id="576" r:id="rId82"/>
    <p:sldId id="524" r:id="rId83"/>
    <p:sldId id="521" r:id="rId84"/>
    <p:sldId id="523" r:id="rId85"/>
    <p:sldId id="525" r:id="rId86"/>
    <p:sldId id="526" r:id="rId87"/>
    <p:sldId id="527" r:id="rId88"/>
    <p:sldId id="528" r:id="rId89"/>
    <p:sldId id="530" r:id="rId90"/>
    <p:sldId id="522" r:id="rId91"/>
    <p:sldId id="532" r:id="rId92"/>
    <p:sldId id="533" r:id="rId93"/>
    <p:sldId id="534" r:id="rId94"/>
    <p:sldId id="508" r:id="rId95"/>
    <p:sldId id="509" r:id="rId96"/>
    <p:sldId id="535" r:id="rId97"/>
    <p:sldId id="541" r:id="rId98"/>
    <p:sldId id="536" r:id="rId99"/>
    <p:sldId id="537" r:id="rId100"/>
    <p:sldId id="538" r:id="rId101"/>
    <p:sldId id="542" r:id="rId102"/>
    <p:sldId id="539" r:id="rId103"/>
    <p:sldId id="540" r:id="rId104"/>
    <p:sldId id="513" r:id="rId105"/>
    <p:sldId id="548" r:id="rId106"/>
    <p:sldId id="549" r:id="rId107"/>
    <p:sldId id="550" r:id="rId108"/>
    <p:sldId id="558" r:id="rId109"/>
    <p:sldId id="559" r:id="rId110"/>
    <p:sldId id="560" r:id="rId111"/>
    <p:sldId id="561" r:id="rId112"/>
    <p:sldId id="570" r:id="rId113"/>
    <p:sldId id="514" r:id="rId114"/>
    <p:sldId id="563" r:id="rId115"/>
    <p:sldId id="575" r:id="rId116"/>
    <p:sldId id="564" r:id="rId117"/>
    <p:sldId id="568" r:id="rId118"/>
    <p:sldId id="571" r:id="rId119"/>
    <p:sldId id="577" r:id="rId120"/>
    <p:sldId id="588" r:id="rId121"/>
    <p:sldId id="589" r:id="rId122"/>
    <p:sldId id="590" r:id="rId123"/>
    <p:sldId id="592" r:id="rId124"/>
    <p:sldId id="593" r:id="rId125"/>
    <p:sldId id="594" r:id="rId126"/>
    <p:sldId id="595" r:id="rId127"/>
    <p:sldId id="596" r:id="rId128"/>
    <p:sldId id="598" r:id="rId129"/>
    <p:sldId id="591" r:id="rId130"/>
    <p:sldId id="597" r:id="rId131"/>
    <p:sldId id="566" r:id="rId132"/>
    <p:sldId id="567" r:id="rId133"/>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E26"/>
    <a:srgbClr val="02ADBB"/>
    <a:srgbClr val="1B6B7C"/>
    <a:srgbClr val="233C71"/>
    <a:srgbClr val="F22755"/>
    <a:srgbClr val="616894"/>
    <a:srgbClr val="D9D9D9"/>
    <a:srgbClr val="4C5888"/>
    <a:srgbClr val="009DD9"/>
    <a:srgbClr val="3057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6327" autoAdjust="0"/>
  </p:normalViewPr>
  <p:slideViewPr>
    <p:cSldViewPr>
      <p:cViewPr>
        <p:scale>
          <a:sx n="80" d="100"/>
          <a:sy n="80" d="100"/>
        </p:scale>
        <p:origin x="1608"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72</a:t>
            </a:fld>
            <a:endParaRPr lang="nl-NL" altLang="nl-NL"/>
          </a:p>
        </p:txBody>
      </p:sp>
    </p:spTree>
    <p:extLst>
      <p:ext uri="{BB962C8B-B14F-4D97-AF65-F5344CB8AC3E}">
        <p14:creationId xmlns:p14="http://schemas.microsoft.com/office/powerpoint/2010/main" val="1072382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uw">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A3C52E9-DCDB-91D0-6874-0F48FD37F855}"/>
              </a:ext>
            </a:extLst>
          </p:cNvPr>
          <p:cNvSpPr>
            <a:spLocks noGrp="1" noRot="1" noMove="1" noResize="1" noEditPoints="1" noAdjustHandles="1" noChangeArrowheads="1" noChangeShapeType="1"/>
          </p:cNvSpPr>
          <p:nvPr>
            <p:ph type="title" hasCustomPrompt="1"/>
          </p:nvPr>
        </p:nvSpPr>
        <p:spPr>
          <a:xfrm>
            <a:off x="576000" y="360000"/>
            <a:ext cx="6348413" cy="1163216"/>
          </a:xfrm>
          <a:prstGeom prst="rect">
            <a:avLst/>
          </a:prstGeom>
        </p:spPr>
        <p:txBody>
          <a:bodyPr lIns="90000" rIns="90000" anchor="ctr"/>
          <a:lstStyle>
            <a:lvl1pPr fontAlgn="base">
              <a:defRPr>
                <a:solidFill>
                  <a:schemeClr val="bg1"/>
                </a:solidFill>
              </a:defRPr>
            </a:lvl1pPr>
          </a:lstStyle>
          <a:p>
            <a:r>
              <a:rPr lang="nl-NL" dirty="0"/>
              <a:t>Klik om de stijl te bewerken</a:t>
            </a:r>
            <a:endParaRPr lang="en-US" dirty="0"/>
          </a:p>
        </p:txBody>
      </p:sp>
      <p:sp>
        <p:nvSpPr>
          <p:cNvPr id="4" name="Content Placeholder 2">
            <a:extLst>
              <a:ext uri="{FF2B5EF4-FFF2-40B4-BE49-F238E27FC236}">
                <a16:creationId xmlns:a16="http://schemas.microsoft.com/office/drawing/2014/main" id="{929948A5-045E-6403-474B-ACF7B212B876}"/>
              </a:ext>
            </a:extLst>
          </p:cNvPr>
          <p:cNvSpPr>
            <a:spLocks noGrp="1" noRot="1" noMove="1" noResize="1" noEditPoints="1" noAdjustHandles="1" noChangeArrowheads="1" noChangeShapeType="1"/>
          </p:cNvSpPr>
          <p:nvPr>
            <p:ph idx="1" hasCustomPrompt="1"/>
          </p:nvPr>
        </p:nvSpPr>
        <p:spPr>
          <a:xfrm>
            <a:off x="576000" y="1980000"/>
            <a:ext cx="6348413" cy="4125193"/>
          </a:xfrm>
          <a:prstGeom prst="rect">
            <a:avLst/>
          </a:prstGeom>
        </p:spPr>
        <p:txBody>
          <a:bodyPr lIns="90000" tIns="46800" rIns="90000" bIns="46800"/>
          <a:lstStyle>
            <a:lvl1pPr fontAlgn="ctr">
              <a:defRPr/>
            </a:lvl1pPr>
            <a:lvl2pPr fontAlgn="ctr">
              <a:defRPr/>
            </a:lvl2pPr>
            <a:lvl3pPr fontAlgn="ctr">
              <a:defRPr/>
            </a:lvl3pPr>
          </a:lstStyle>
          <a:p>
            <a:pPr lvl="0"/>
            <a:r>
              <a:rPr lang="nl-NL" dirty="0"/>
              <a:t>Klik om de modelstijlen te bewerken</a:t>
            </a:r>
          </a:p>
          <a:p>
            <a:pPr lvl="1"/>
            <a:r>
              <a:rPr lang="nl-NL" dirty="0"/>
              <a:t>Tweede niveau</a:t>
            </a:r>
          </a:p>
          <a:p>
            <a:pPr lvl="2"/>
            <a:r>
              <a:rPr lang="nl-NL" dirty="0"/>
              <a:t>Derde niveau</a:t>
            </a:r>
          </a:p>
        </p:txBody>
      </p:sp>
    </p:spTree>
    <p:extLst>
      <p:ext uri="{BB962C8B-B14F-4D97-AF65-F5344CB8AC3E}">
        <p14:creationId xmlns:p14="http://schemas.microsoft.com/office/powerpoint/2010/main" val="293639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oz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226E013E-F86A-0C40-2AE2-744FD3CC7A3B}"/>
              </a:ext>
            </a:extLst>
          </p:cNvPr>
          <p:cNvSpPr>
            <a:spLocks noGrp="1" noRot="1" noMove="1" noResize="1" noEditPoints="1" noAdjustHandles="1" noChangeArrowheads="1" noChangeShapeType="1"/>
          </p:cNvSpPr>
          <p:nvPr>
            <p:ph type="title" hasCustomPrompt="1"/>
          </p:nvPr>
        </p:nvSpPr>
        <p:spPr>
          <a:xfrm>
            <a:off x="576000" y="360000"/>
            <a:ext cx="6348413" cy="1163216"/>
          </a:xfrm>
          <a:prstGeom prst="rect">
            <a:avLst/>
          </a:prstGeom>
        </p:spPr>
        <p:txBody>
          <a:bodyPr lIns="90000" rIns="90000" anchor="ctr"/>
          <a:lstStyle>
            <a:lvl1pPr fontAlgn="base">
              <a:defRPr>
                <a:solidFill>
                  <a:schemeClr val="bg1"/>
                </a:solidFill>
              </a:defRPr>
            </a:lvl1pPr>
          </a:lstStyle>
          <a:p>
            <a:r>
              <a:rPr lang="nl-NL" dirty="0"/>
              <a:t>Klik om de stijl te bewerken</a:t>
            </a:r>
            <a:endParaRPr lang="en-US" dirty="0"/>
          </a:p>
        </p:txBody>
      </p:sp>
      <p:sp>
        <p:nvSpPr>
          <p:cNvPr id="20" name="Content Placeholder 2">
            <a:extLst>
              <a:ext uri="{FF2B5EF4-FFF2-40B4-BE49-F238E27FC236}">
                <a16:creationId xmlns:a16="http://schemas.microsoft.com/office/drawing/2014/main" id="{DB8FD866-FCAA-55B3-E42B-9FC058E85F50}"/>
              </a:ext>
            </a:extLst>
          </p:cNvPr>
          <p:cNvSpPr>
            <a:spLocks noGrp="1" noRot="1" noMove="1" noResize="1" noEditPoints="1" noAdjustHandles="1" noChangeArrowheads="1" noChangeShapeType="1"/>
          </p:cNvSpPr>
          <p:nvPr>
            <p:ph idx="1" hasCustomPrompt="1"/>
          </p:nvPr>
        </p:nvSpPr>
        <p:spPr>
          <a:xfrm>
            <a:off x="576000" y="1980000"/>
            <a:ext cx="6348413" cy="4125193"/>
          </a:xfrm>
          <a:prstGeom prst="rect">
            <a:avLst/>
          </a:prstGeom>
        </p:spPr>
        <p:txBody>
          <a:bodyPr lIns="90000" tIns="46800" rIns="90000" bIns="46800"/>
          <a:lstStyle>
            <a:lvl1pPr fontAlgn="ctr">
              <a:buClr>
                <a:srgbClr val="F22755"/>
              </a:buClr>
              <a:defRPr/>
            </a:lvl1pPr>
            <a:lvl2pPr fontAlgn="ctr">
              <a:buClr>
                <a:srgbClr val="F22755"/>
              </a:buClr>
              <a:defRPr/>
            </a:lvl2pPr>
            <a:lvl3pPr fontAlgn="ctr">
              <a:buClr>
                <a:srgbClr val="F22755"/>
              </a:buClr>
              <a:defRPr/>
            </a:lvl3pPr>
          </a:lstStyle>
          <a:p>
            <a:pPr lvl="0"/>
            <a:r>
              <a:rPr lang="nl-NL" dirty="0"/>
              <a:t>Klik om de modelstijlen te bewerken</a:t>
            </a:r>
          </a:p>
          <a:p>
            <a:pPr lvl="1"/>
            <a:r>
              <a:rPr lang="nl-NL" dirty="0"/>
              <a:t>Tweede niveau</a:t>
            </a:r>
          </a:p>
          <a:p>
            <a:pPr lvl="2"/>
            <a:r>
              <a:rPr lang="nl-NL" dirty="0"/>
              <a:t>Derde niveau</a:t>
            </a:r>
          </a:p>
        </p:txBody>
      </p:sp>
    </p:spTree>
    <p:extLst>
      <p:ext uri="{BB962C8B-B14F-4D97-AF65-F5344CB8AC3E}">
        <p14:creationId xmlns:p14="http://schemas.microsoft.com/office/powerpoint/2010/main" val="23608069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695" r:id="rId1"/>
    <p:sldLayoutId id="2147484698" r:id="rId2"/>
    <p:sldLayoutId id="2147484696" r:id="rId3"/>
  </p:sldLayoutIdLst>
  <p:hf hdr="0" ftr="0" dt="0"/>
  <p:txStyles>
    <p:titleStyle>
      <a:lvl1pPr algn="l" defTabSz="457200" rtl="0" eaLnBrk="0" fontAlgn="base" hangingPunct="0">
        <a:spcBef>
          <a:spcPct val="0"/>
        </a:spcBef>
        <a:spcAft>
          <a:spcPct val="0"/>
        </a:spcAft>
        <a:defRPr sz="3600" b="1" i="0" kern="1200">
          <a:solidFill>
            <a:srgbClr val="233C71"/>
          </a:solidFill>
          <a:latin typeface="Urbanist SemiBold" panose="020B0A04040200000203" pitchFamily="34" charset="77"/>
          <a:ea typeface="Urbanist SemiBold" panose="020B0A04040200000203" pitchFamily="34" charset="77"/>
          <a:cs typeface="Urbanist SemiBold"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0000" indent="-180000" algn="l" defTabSz="180000" rtl="0" eaLnBrk="0" fontAlgn="base" hangingPunct="0">
        <a:spcBef>
          <a:spcPts val="1000"/>
        </a:spcBef>
        <a:spcAft>
          <a:spcPct val="0"/>
        </a:spcAft>
        <a:buClr>
          <a:srgbClr val="233C71"/>
        </a:buClr>
        <a:buSzPct val="150000"/>
        <a:buFont typeface="Arial" panose="020B0604020202020204" pitchFamily="34" charset="0"/>
        <a:buChar char="•"/>
        <a:defRPr sz="1600" b="0" i="0" kern="1200">
          <a:solidFill>
            <a:schemeClr val="tx1">
              <a:lumMod val="75000"/>
              <a:lumOff val="25000"/>
            </a:schemeClr>
          </a:solidFill>
          <a:latin typeface="Urbanist" panose="020B0A04040200000203" pitchFamily="34" charset="77"/>
          <a:ea typeface="Urbanist" panose="020B0A04040200000203" pitchFamily="34" charset="77"/>
          <a:cs typeface="Urbanist" panose="020B0A04040200000203" pitchFamily="34" charset="77"/>
        </a:defRPr>
      </a:lvl1pPr>
      <a:lvl2pPr marL="360000" indent="-180000" algn="l" defTabSz="457200" rtl="0" eaLnBrk="0" fontAlgn="base" hangingPunct="0">
        <a:spcBef>
          <a:spcPts val="1000"/>
        </a:spcBef>
        <a:spcAft>
          <a:spcPct val="0"/>
        </a:spcAft>
        <a:buClr>
          <a:srgbClr val="233C71"/>
        </a:buClr>
        <a:buSzPct val="150000"/>
        <a:buFont typeface="Arial" panose="020B0604020202020204" pitchFamily="34" charset="0"/>
        <a:buChar char="•"/>
        <a:defRPr sz="1600" b="0" i="0" kern="1200">
          <a:solidFill>
            <a:schemeClr val="tx1">
              <a:lumMod val="75000"/>
              <a:lumOff val="25000"/>
            </a:schemeClr>
          </a:solidFill>
          <a:latin typeface="Urbanist" panose="020B0A04040200000203" pitchFamily="34" charset="77"/>
          <a:ea typeface="Urbanist" panose="020B0A04040200000203" pitchFamily="34" charset="77"/>
          <a:cs typeface="Urbanist" panose="020B0A04040200000203" pitchFamily="34" charset="77"/>
        </a:defRPr>
      </a:lvl2pPr>
      <a:lvl3pPr marL="540000" indent="-180000" algn="l" defTabSz="457200" rtl="0" eaLnBrk="0" fontAlgn="base" hangingPunct="0">
        <a:spcBef>
          <a:spcPts val="1000"/>
        </a:spcBef>
        <a:spcAft>
          <a:spcPct val="0"/>
        </a:spcAft>
        <a:buClr>
          <a:srgbClr val="233C71"/>
        </a:buClr>
        <a:buSzPct val="150000"/>
        <a:buFont typeface="Arial" panose="020B0604020202020204" pitchFamily="34" charset="0"/>
        <a:buChar char="•"/>
        <a:defRPr sz="1600" b="0" i="0" kern="1200">
          <a:solidFill>
            <a:schemeClr val="tx1">
              <a:lumMod val="75000"/>
              <a:lumOff val="25000"/>
            </a:schemeClr>
          </a:solidFill>
          <a:latin typeface="Urbanist" panose="020B0A04040200000203" pitchFamily="34" charset="77"/>
          <a:ea typeface="Urbanist" panose="020B0A04040200000203" pitchFamily="34" charset="77"/>
          <a:cs typeface="Urbanist" panose="020B0A04040200000203" pitchFamily="34" charset="77"/>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s://youtu.be/sR0foEklVX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s://youtube.com/shorts/6vJ4pqCDELE?si=SpL3mZVZIWVPXenH" TargetMode="Externa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hyperlink" Target="https://www.youtube.com/watch?v=imojunnwqA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s://youtu.be/S7TYr4PFQGk?si=PbLKqoncGWOPouQn" TargetMode="Externa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hyperlink" Target="https://youtu.be/1-oumOLnsfg?is=HdqN2gxAGqeVoi04" TargetMode="External"/><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hyperlink" Target="https://youtu.be/PVhVSecqEgQ?is=Fgn0q9ssaS80TD6n" TargetMode="External"/><Relationship Id="rId5" Type="http://schemas.openxmlformats.org/officeDocument/2006/relationships/hyperlink" Target="https://youtu.be/nP9d8wBlJlk?is=TQPhEgjaP3XrpvS2" TargetMode="External"/><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4" Type="http://schemas.openxmlformats.org/officeDocument/2006/relationships/hyperlink" Target="mailto:info@huisvanerasmus.nl"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6.png"/></Relationships>
</file>

<file path=ppt/slides/_rels/slide11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4" Type="http://schemas.openxmlformats.org/officeDocument/2006/relationships/hyperlink" Target="mailto:info@huisvanerasmu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8E2C7048-B18B-EA01-1319-942572BAFF9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EDE8DC99-7915-8D3B-B717-D65D62780C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55418812-DAB4-D917-BD19-19395CAF08BB}"/>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3EA972BC-DC6A-B536-81F3-6DC3D489938A}"/>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en-US"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6D3E13E0-9C26-9238-F57A-BAB37F38E62F}"/>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Oorlog en Vrede </a:t>
            </a:r>
            <a:r>
              <a:rPr lang="nl-NL" dirty="0"/>
              <a:t>(11 onderdelen van ongeveer een half lesuur </a:t>
            </a:r>
          </a:p>
          <a:p>
            <a:r>
              <a:rPr lang="nl-NL" dirty="0"/>
              <a:t>– niet verplicht om die allemaal te doen!)</a:t>
            </a:r>
            <a:endParaRPr lang="en-US" dirty="0"/>
          </a:p>
        </p:txBody>
      </p:sp>
      <p:sp>
        <p:nvSpPr>
          <p:cNvPr id="11" name="Title 2">
            <a:extLst>
              <a:ext uri="{FF2B5EF4-FFF2-40B4-BE49-F238E27FC236}">
                <a16:creationId xmlns:a16="http://schemas.microsoft.com/office/drawing/2014/main" id="{B7E13929-F269-6051-405B-33F2B05016A6}"/>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ERASMUS VOOR DE KLAS</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A5D9F7E9-C71B-F7ED-0A6E-EE913165784B}"/>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BURGERSCHAP</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983207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6EDFAE5-B4EA-2D2C-FAD6-E86F5F0A0C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3292" y="667910"/>
            <a:ext cx="2444708" cy="3200677"/>
          </a:xfrm>
          <a:prstGeom prst="rect">
            <a:avLst/>
          </a:prstGeom>
        </p:spPr>
      </p:pic>
      <p:pic>
        <p:nvPicPr>
          <p:cNvPr id="8" name="Afbeelding 7">
            <a:extLst>
              <a:ext uri="{FF2B5EF4-FFF2-40B4-BE49-F238E27FC236}">
                <a16:creationId xmlns:a16="http://schemas.microsoft.com/office/drawing/2014/main" id="{839372EB-579D-5361-0D63-341DE3A150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2450" y="2636912"/>
            <a:ext cx="2371550" cy="2255716"/>
          </a:xfrm>
          <a:prstGeom prst="rect">
            <a:avLst/>
          </a:prstGeom>
        </p:spPr>
      </p:pic>
      <p:pic>
        <p:nvPicPr>
          <p:cNvPr id="9" name="Afbeelding 8">
            <a:extLst>
              <a:ext uri="{FF2B5EF4-FFF2-40B4-BE49-F238E27FC236}">
                <a16:creationId xmlns:a16="http://schemas.microsoft.com/office/drawing/2014/main" id="{B5452DAD-2D32-6E9E-8824-62E109118774}"/>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a:off x="0" y="0"/>
            <a:ext cx="9145276" cy="6858957"/>
          </a:xfrm>
          <a:prstGeom prst="rect">
            <a:avLst/>
          </a:prstGeom>
        </p:spPr>
      </p:pic>
      <p:sp>
        <p:nvSpPr>
          <p:cNvPr id="3" name="Tekst">
            <a:extLst>
              <a:ext uri="{FF2B5EF4-FFF2-40B4-BE49-F238E27FC236}">
                <a16:creationId xmlns:a16="http://schemas.microsoft.com/office/drawing/2014/main" id="{624EA294-6240-1F0B-D83D-A5448095E4CD}"/>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altLang="nl-NL" dirty="0"/>
          </a:p>
          <a:p>
            <a:pPr>
              <a:buClr>
                <a:schemeClr val="tx1">
                  <a:lumMod val="75000"/>
                  <a:lumOff val="25000"/>
                </a:schemeClr>
              </a:buClr>
            </a:pPr>
            <a:endParaRPr lang="nl-NL" altLang="nl-NL" dirty="0"/>
          </a:p>
          <a:p>
            <a:pPr>
              <a:buClr>
                <a:schemeClr val="tx1">
                  <a:lumMod val="75000"/>
                  <a:lumOff val="25000"/>
                </a:schemeClr>
              </a:buClr>
            </a:pPr>
            <a:r>
              <a:rPr lang="nl-NL" altLang="nl-NL" sz="1800" dirty="0"/>
              <a:t>Instructies aan de leerkracht staan in oranje, bijv.:</a:t>
            </a:r>
            <a:br>
              <a:rPr lang="nl-NL" altLang="nl-NL" sz="1800" dirty="0"/>
            </a:br>
            <a:r>
              <a:rPr lang="nl-NL" altLang="nl-NL" sz="1800" dirty="0">
                <a:solidFill>
                  <a:srgbClr val="F07E26"/>
                </a:solidFill>
              </a:rPr>
              <a:t>Bij deze sheet past actieve werkvorm “</a:t>
            </a:r>
            <a:r>
              <a:rPr lang="nl-NL" altLang="nl-NL" sz="1800" dirty="0" err="1">
                <a:solidFill>
                  <a:srgbClr val="F07E26"/>
                </a:solidFill>
              </a:rPr>
              <a:t>xyz</a:t>
            </a:r>
            <a:r>
              <a:rPr lang="nl-NL" altLang="nl-NL" sz="1800" dirty="0">
                <a:solidFill>
                  <a:srgbClr val="F07E26"/>
                </a:solidFill>
              </a:rPr>
              <a:t>”</a:t>
            </a:r>
          </a:p>
          <a:p>
            <a:pPr>
              <a:buClr>
                <a:schemeClr val="tx1">
                  <a:lumMod val="75000"/>
                  <a:lumOff val="25000"/>
                </a:schemeClr>
              </a:buClr>
            </a:pPr>
            <a:r>
              <a:rPr lang="nl-NL" altLang="nl-NL" sz="1800" dirty="0"/>
              <a:t>En het gaat om vraag en antwoord! Dialoog met de klas. </a:t>
            </a:r>
            <a:br>
              <a:rPr lang="nl-NL" altLang="nl-NL" sz="1800" dirty="0"/>
            </a:br>
            <a:r>
              <a:rPr lang="nl-NL" altLang="nl-NL" sz="1800" dirty="0"/>
              <a:t>Of liever: Onderling. Aan de hand van vragen.</a:t>
            </a:r>
          </a:p>
          <a:p>
            <a:pPr>
              <a:buClr>
                <a:schemeClr val="tx1">
                  <a:lumMod val="75000"/>
                  <a:lumOff val="25000"/>
                </a:schemeClr>
              </a:buClr>
            </a:pPr>
            <a:r>
              <a:rPr lang="nl-NL" altLang="nl-NL" sz="1800" dirty="0"/>
              <a:t>Vragen zijn steeds roze gekleurd. Zo dus:</a:t>
            </a:r>
            <a:br>
              <a:rPr lang="nl-NL" altLang="nl-NL" sz="1800" dirty="0"/>
            </a:br>
            <a:r>
              <a:rPr lang="nl-NL" altLang="nl-NL" sz="1800" dirty="0">
                <a:solidFill>
                  <a:srgbClr val="F22755"/>
                </a:solidFill>
              </a:rPr>
              <a:t>Welke afspraken zijn daarvoor nodig?</a:t>
            </a:r>
          </a:p>
        </p:txBody>
      </p:sp>
      <p:sp>
        <p:nvSpPr>
          <p:cNvPr id="2" name="Titel">
            <a:extLst>
              <a:ext uri="{FF2B5EF4-FFF2-40B4-BE49-F238E27FC236}">
                <a16:creationId xmlns:a16="http://schemas.microsoft.com/office/drawing/2014/main" id="{11D28CCA-C868-3CFE-589D-0DDEA012DE78}"/>
              </a:ext>
            </a:extLst>
          </p:cNvPr>
          <p:cNvSpPr>
            <a:spLocks noGrp="1" noRot="1" noMove="1" noResize="1" noEditPoints="1" noAdjustHandles="1" noChangeArrowheads="1" noChangeShapeType="1"/>
          </p:cNvSpPr>
          <p:nvPr>
            <p:ph type="title"/>
          </p:nvPr>
        </p:nvSpPr>
        <p:spPr/>
        <p:txBody>
          <a:bodyPr/>
          <a:lstStyle/>
          <a:p>
            <a:r>
              <a:rPr lang="nl-NL" dirty="0"/>
              <a:t>Hoe werkt het?</a:t>
            </a:r>
          </a:p>
        </p:txBody>
      </p:sp>
    </p:spTree>
    <p:extLst>
      <p:ext uri="{BB962C8B-B14F-4D97-AF65-F5344CB8AC3E}">
        <p14:creationId xmlns:p14="http://schemas.microsoft.com/office/powerpoint/2010/main" val="2244755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98871-95B5-961A-80EF-565D6B8FA8A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3B2752F4-DAEB-41B9-CF52-070E180D47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3292" y="667910"/>
            <a:ext cx="2444708" cy="3200677"/>
          </a:xfrm>
          <a:prstGeom prst="rect">
            <a:avLst/>
          </a:prstGeom>
        </p:spPr>
      </p:pic>
      <p:pic>
        <p:nvPicPr>
          <p:cNvPr id="8" name="Afbeelding 7">
            <a:extLst>
              <a:ext uri="{FF2B5EF4-FFF2-40B4-BE49-F238E27FC236}">
                <a16:creationId xmlns:a16="http://schemas.microsoft.com/office/drawing/2014/main" id="{D42C5F15-EB62-A9E7-6B7E-85AB929D3A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2450" y="2636912"/>
            <a:ext cx="2371550" cy="2255716"/>
          </a:xfrm>
          <a:prstGeom prst="rect">
            <a:avLst/>
          </a:prstGeom>
        </p:spPr>
      </p:pic>
      <p:pic>
        <p:nvPicPr>
          <p:cNvPr id="9" name="Afbeelding 8">
            <a:extLst>
              <a:ext uri="{FF2B5EF4-FFF2-40B4-BE49-F238E27FC236}">
                <a16:creationId xmlns:a16="http://schemas.microsoft.com/office/drawing/2014/main" id="{D88C544E-FB78-E4A4-A1F5-1E8756221AD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0F97E381-B133-80DE-8BBF-66E7A764167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altLang="nl-NL" sz="1800" dirty="0">
                <a:solidFill>
                  <a:srgbClr val="F07E26"/>
                </a:solidFill>
              </a:rPr>
              <a:t>De doelgroep van deze modules is leerlingen van </a:t>
            </a:r>
            <a:br>
              <a:rPr lang="nl-NL" altLang="nl-NL" sz="1800" dirty="0">
                <a:solidFill>
                  <a:srgbClr val="F07E26"/>
                </a:solidFill>
              </a:rPr>
            </a:br>
            <a:r>
              <a:rPr lang="nl-NL" altLang="nl-NL" sz="1800" dirty="0">
                <a:solidFill>
                  <a:srgbClr val="F07E26"/>
                </a:solidFill>
              </a:rPr>
              <a:t>(globaal ) 10 – 15 jaar oud; de meest beïnvloedbare leeftijd</a:t>
            </a:r>
          </a:p>
          <a:p>
            <a:pPr marL="0" indent="0">
              <a:buClr>
                <a:schemeClr val="tx1">
                  <a:lumMod val="75000"/>
                  <a:lumOff val="25000"/>
                </a:schemeClr>
              </a:buClr>
              <a:buNone/>
            </a:pPr>
            <a:r>
              <a:rPr lang="nl-NL" altLang="nl-NL" sz="1800" dirty="0">
                <a:solidFill>
                  <a:srgbClr val="F07E26"/>
                </a:solidFill>
              </a:rPr>
              <a:t>Doelstellingen zijn: </a:t>
            </a:r>
          </a:p>
          <a:p>
            <a:pPr>
              <a:spcBef>
                <a:spcPts val="0"/>
              </a:spcBef>
              <a:buClr>
                <a:schemeClr val="tx1">
                  <a:lumMod val="75000"/>
                  <a:lumOff val="25000"/>
                </a:schemeClr>
              </a:buClr>
              <a:buFontTx/>
              <a:buChar char="-"/>
            </a:pPr>
            <a:r>
              <a:rPr lang="nl-NL" altLang="nl-NL" sz="1800" dirty="0">
                <a:solidFill>
                  <a:srgbClr val="F07E26"/>
                </a:solidFill>
              </a:rPr>
              <a:t>Begrijpen dat oorlog enerzijds niet normaal is, maar anderzijds niet zomaar te veroordelen is. Dat is zeer afhankelijk van de context (bijvoorbeeld de defensieve oorlog). </a:t>
            </a:r>
          </a:p>
          <a:p>
            <a:pPr>
              <a:spcBef>
                <a:spcPts val="0"/>
              </a:spcBef>
              <a:buClr>
                <a:schemeClr val="tx1">
                  <a:lumMod val="75000"/>
                  <a:lumOff val="25000"/>
                </a:schemeClr>
              </a:buClr>
              <a:buFontTx/>
              <a:buChar char="-"/>
            </a:pPr>
            <a:r>
              <a:rPr lang="nl-NL" altLang="nl-NL" sz="1800" dirty="0">
                <a:solidFill>
                  <a:srgbClr val="F07E26"/>
                </a:solidFill>
              </a:rPr>
              <a:t>Een realistisch beeld te geven; verwacht dus geen optimisme;</a:t>
            </a:r>
            <a:br>
              <a:rPr lang="nl-NL" altLang="nl-NL" sz="1800" dirty="0">
                <a:solidFill>
                  <a:srgbClr val="F07E26"/>
                </a:solidFill>
              </a:rPr>
            </a:br>
            <a:r>
              <a:rPr lang="nl-NL" altLang="nl-NL" sz="1800" dirty="0">
                <a:solidFill>
                  <a:srgbClr val="F07E26"/>
                </a:solidFill>
              </a:rPr>
              <a:t>				oorlog is een zwaar onderwerp!</a:t>
            </a:r>
          </a:p>
          <a:p>
            <a:pPr>
              <a:spcBef>
                <a:spcPts val="0"/>
              </a:spcBef>
              <a:buClr>
                <a:schemeClr val="tx1">
                  <a:lumMod val="75000"/>
                  <a:lumOff val="25000"/>
                </a:schemeClr>
              </a:buClr>
              <a:buFontTx/>
              <a:buChar char="-"/>
            </a:pPr>
            <a:r>
              <a:rPr lang="nl-NL" altLang="nl-NL" sz="1800" dirty="0">
                <a:solidFill>
                  <a:srgbClr val="F07E26"/>
                </a:solidFill>
              </a:rPr>
              <a:t>Begrijpen wat het belang en de gevolgen zijn van propaganda.</a:t>
            </a:r>
          </a:p>
          <a:p>
            <a:pPr>
              <a:spcBef>
                <a:spcPts val="0"/>
              </a:spcBef>
              <a:buClr>
                <a:schemeClr val="tx1">
                  <a:lumMod val="75000"/>
                  <a:lumOff val="25000"/>
                </a:schemeClr>
              </a:buClr>
              <a:buFontTx/>
              <a:buChar char="-"/>
            </a:pPr>
            <a:r>
              <a:rPr lang="nl-NL" altLang="nl-NL" sz="1800" dirty="0">
                <a:solidFill>
                  <a:srgbClr val="F07E26"/>
                </a:solidFill>
              </a:rPr>
              <a:t>Begrijpen dat het veel moeilijker is om vrede te bewaren </a:t>
            </a:r>
            <a:br>
              <a:rPr lang="nl-NL" altLang="nl-NL" sz="1800" dirty="0">
                <a:solidFill>
                  <a:srgbClr val="F07E26"/>
                </a:solidFill>
              </a:rPr>
            </a:br>
            <a:r>
              <a:rPr lang="nl-NL" altLang="nl-NL" sz="1800" dirty="0">
                <a:solidFill>
                  <a:srgbClr val="F07E26"/>
                </a:solidFill>
              </a:rPr>
              <a:t>			dan oorlog te voeren.</a:t>
            </a:r>
          </a:p>
          <a:p>
            <a:pPr>
              <a:spcBef>
                <a:spcPts val="0"/>
              </a:spcBef>
              <a:buClr>
                <a:schemeClr val="tx1">
                  <a:lumMod val="75000"/>
                  <a:lumOff val="25000"/>
                </a:schemeClr>
              </a:buClr>
              <a:buFontTx/>
              <a:buChar char="-"/>
            </a:pPr>
            <a:r>
              <a:rPr lang="nl-NL" altLang="nl-NL" sz="1800" dirty="0">
                <a:solidFill>
                  <a:srgbClr val="F07E26"/>
                </a:solidFill>
              </a:rPr>
              <a:t>Onderscheid kunnen maken tussen verschillende soorten oorlog, met verschillende oorzaken en doelen.</a:t>
            </a:r>
          </a:p>
          <a:p>
            <a:pPr marL="0" indent="0">
              <a:buClr>
                <a:schemeClr val="tx1">
                  <a:lumMod val="75000"/>
                  <a:lumOff val="25000"/>
                </a:schemeClr>
              </a:buClr>
              <a:buNone/>
            </a:pPr>
            <a:r>
              <a:rPr lang="nl-NL" altLang="nl-NL" sz="1800" dirty="0">
                <a:solidFill>
                  <a:srgbClr val="F07E26"/>
                </a:solidFill>
              </a:rPr>
              <a:t>Doelstelling is NIET om te bepalen welke kant gelijk heeft.</a:t>
            </a:r>
          </a:p>
          <a:p>
            <a:pPr>
              <a:buClr>
                <a:schemeClr val="tx1">
                  <a:lumMod val="75000"/>
                  <a:lumOff val="25000"/>
                </a:schemeClr>
              </a:buClr>
            </a:pPr>
            <a:endParaRPr lang="nl-NL" altLang="nl-NL" sz="1800" dirty="0"/>
          </a:p>
        </p:txBody>
      </p:sp>
      <p:sp>
        <p:nvSpPr>
          <p:cNvPr id="2" name="Titel">
            <a:extLst>
              <a:ext uri="{FF2B5EF4-FFF2-40B4-BE49-F238E27FC236}">
                <a16:creationId xmlns:a16="http://schemas.microsoft.com/office/drawing/2014/main" id="{198D844A-82D6-9947-00B0-38BBB8D4DF0B}"/>
              </a:ext>
            </a:extLst>
          </p:cNvPr>
          <p:cNvSpPr>
            <a:spLocks noGrp="1" noRot="1" noMove="1" noResize="1" noEditPoints="1" noAdjustHandles="1" noChangeArrowheads="1" noChangeShapeType="1"/>
          </p:cNvSpPr>
          <p:nvPr>
            <p:ph type="title"/>
          </p:nvPr>
        </p:nvSpPr>
        <p:spPr/>
        <p:txBody>
          <a:bodyPr/>
          <a:lstStyle/>
          <a:p>
            <a:r>
              <a:rPr lang="nl-NL" dirty="0"/>
              <a:t>Beste Leerkracht:</a:t>
            </a:r>
          </a:p>
        </p:txBody>
      </p:sp>
    </p:spTree>
    <p:extLst>
      <p:ext uri="{BB962C8B-B14F-4D97-AF65-F5344CB8AC3E}">
        <p14:creationId xmlns:p14="http://schemas.microsoft.com/office/powerpoint/2010/main" val="1617559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EC03C-39F8-5D1F-FEEA-67064E90D31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06E9BB5B-9EE1-3019-A6E8-2937EFC071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3292" y="667910"/>
            <a:ext cx="2444708" cy="3200677"/>
          </a:xfrm>
          <a:prstGeom prst="rect">
            <a:avLst/>
          </a:prstGeom>
        </p:spPr>
      </p:pic>
      <p:pic>
        <p:nvPicPr>
          <p:cNvPr id="8" name="Afbeelding 7">
            <a:extLst>
              <a:ext uri="{FF2B5EF4-FFF2-40B4-BE49-F238E27FC236}">
                <a16:creationId xmlns:a16="http://schemas.microsoft.com/office/drawing/2014/main" id="{15282330-2AF4-A22F-837A-76FDB197D9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2450" y="2636912"/>
            <a:ext cx="2371550" cy="2255716"/>
          </a:xfrm>
          <a:prstGeom prst="rect">
            <a:avLst/>
          </a:prstGeom>
        </p:spPr>
      </p:pic>
      <p:pic>
        <p:nvPicPr>
          <p:cNvPr id="9" name="Afbeelding 8">
            <a:extLst>
              <a:ext uri="{FF2B5EF4-FFF2-40B4-BE49-F238E27FC236}">
                <a16:creationId xmlns:a16="http://schemas.microsoft.com/office/drawing/2014/main" id="{B972CEFD-C035-AE2C-C54A-13E61ACC2FB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16488FB-50BE-1B15-421B-B51F571940C3}"/>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r>
              <a:rPr lang="nl-NL" altLang="nl-NL" sz="1800" dirty="0">
                <a:solidFill>
                  <a:srgbClr val="F07E26"/>
                </a:solidFill>
              </a:rPr>
              <a:t>Je mag van deze les gebruiken wat je wil; je mag aanvullen     wat je wil, en ook weghalen wat je niet wil gebruiken of te   lastig vindt. </a:t>
            </a:r>
          </a:p>
          <a:p>
            <a:pPr>
              <a:buClr>
                <a:schemeClr val="tx1">
                  <a:lumMod val="75000"/>
                  <a:lumOff val="25000"/>
                </a:schemeClr>
              </a:buClr>
            </a:pPr>
            <a:r>
              <a:rPr lang="nl-NL" altLang="nl-NL" sz="1800" dirty="0">
                <a:solidFill>
                  <a:srgbClr val="F07E26"/>
                </a:solidFill>
              </a:rPr>
              <a:t>Het gaat namelijk om een CC (Creative Commons) copyright -  zie het voorblad. Wel graag een bronvermelding! (of gewoon het voorblad gebruiken).</a:t>
            </a:r>
          </a:p>
          <a:p>
            <a:pPr>
              <a:buClr>
                <a:schemeClr val="tx1">
                  <a:lumMod val="75000"/>
                  <a:lumOff val="25000"/>
                </a:schemeClr>
              </a:buClr>
            </a:pPr>
            <a:r>
              <a:rPr lang="nl-NL" altLang="nl-NL" sz="1800" dirty="0">
                <a:solidFill>
                  <a:srgbClr val="F07E26"/>
                </a:solidFill>
              </a:rPr>
              <a:t>Er zijn heel veel vragen, die bedoeld zijn om de leerlingen zelf te laten nadenken, en voor de dialoog in de klas. Heb je een lastige klas? Kans op ruzie? Doe dan de vragen telkens met één leerling.</a:t>
            </a:r>
          </a:p>
          <a:p>
            <a:pPr marL="0" indent="0">
              <a:buClr>
                <a:schemeClr val="tx1">
                  <a:lumMod val="75000"/>
                  <a:lumOff val="25000"/>
                </a:schemeClr>
              </a:buClr>
              <a:buNone/>
            </a:pPr>
            <a:r>
              <a:rPr lang="nl-NL" altLang="nl-NL" sz="1800" dirty="0">
                <a:solidFill>
                  <a:srgbClr val="F07E26"/>
                </a:solidFill>
              </a:rPr>
              <a:t>Als je een les niet afkrijgt? Geen probleem!</a:t>
            </a:r>
            <a:br>
              <a:rPr lang="nl-NL" altLang="nl-NL" sz="1800" dirty="0">
                <a:solidFill>
                  <a:srgbClr val="F07E26"/>
                </a:solidFill>
              </a:rPr>
            </a:br>
            <a:r>
              <a:rPr lang="nl-NL" altLang="nl-NL" sz="1800" dirty="0">
                <a:solidFill>
                  <a:srgbClr val="F07E26"/>
                </a:solidFill>
              </a:rPr>
              <a:t>			Dan heb je blijkbaar veel dialoog in de klas gehad.</a:t>
            </a:r>
          </a:p>
          <a:p>
            <a:pPr>
              <a:buClr>
                <a:schemeClr val="tx1">
                  <a:lumMod val="75000"/>
                  <a:lumOff val="25000"/>
                </a:schemeClr>
              </a:buClr>
            </a:pPr>
            <a:endParaRPr lang="nl-NL" altLang="nl-NL" sz="1800" dirty="0"/>
          </a:p>
        </p:txBody>
      </p:sp>
      <p:sp>
        <p:nvSpPr>
          <p:cNvPr id="2" name="Titel">
            <a:extLst>
              <a:ext uri="{FF2B5EF4-FFF2-40B4-BE49-F238E27FC236}">
                <a16:creationId xmlns:a16="http://schemas.microsoft.com/office/drawing/2014/main" id="{6391F44F-33D6-86BB-5C5B-53368D1A8286}"/>
              </a:ext>
            </a:extLst>
          </p:cNvPr>
          <p:cNvSpPr>
            <a:spLocks noGrp="1" noRot="1" noMove="1" noResize="1" noEditPoints="1" noAdjustHandles="1" noChangeArrowheads="1" noChangeShapeType="1"/>
          </p:cNvSpPr>
          <p:nvPr>
            <p:ph type="title"/>
          </p:nvPr>
        </p:nvSpPr>
        <p:spPr/>
        <p:txBody>
          <a:bodyPr/>
          <a:lstStyle/>
          <a:p>
            <a:r>
              <a:rPr lang="nl-NL" dirty="0"/>
              <a:t>Beste Leerkracht:</a:t>
            </a:r>
          </a:p>
        </p:txBody>
      </p:sp>
    </p:spTree>
    <p:extLst>
      <p:ext uri="{BB962C8B-B14F-4D97-AF65-F5344CB8AC3E}">
        <p14:creationId xmlns:p14="http://schemas.microsoft.com/office/powerpoint/2010/main" val="126060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52A91-FE02-2EBC-8E12-D9C2FC78A68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A9323275-152E-311A-27DD-AFAD0169BC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3292" y="667910"/>
            <a:ext cx="2444708" cy="3200677"/>
          </a:xfrm>
          <a:prstGeom prst="rect">
            <a:avLst/>
          </a:prstGeom>
        </p:spPr>
      </p:pic>
      <p:pic>
        <p:nvPicPr>
          <p:cNvPr id="8" name="Afbeelding 7">
            <a:extLst>
              <a:ext uri="{FF2B5EF4-FFF2-40B4-BE49-F238E27FC236}">
                <a16:creationId xmlns:a16="http://schemas.microsoft.com/office/drawing/2014/main" id="{D0AB8BD6-BA7F-BACD-62F1-5F8CF8D62C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2450" y="2636912"/>
            <a:ext cx="2371550" cy="2255716"/>
          </a:xfrm>
          <a:prstGeom prst="rect">
            <a:avLst/>
          </a:prstGeom>
        </p:spPr>
      </p:pic>
      <p:pic>
        <p:nvPicPr>
          <p:cNvPr id="9" name="Afbeelding 8">
            <a:extLst>
              <a:ext uri="{FF2B5EF4-FFF2-40B4-BE49-F238E27FC236}">
                <a16:creationId xmlns:a16="http://schemas.microsoft.com/office/drawing/2014/main" id="{FAC70CA1-A1C9-10CD-67FC-27CC024B32B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12AF6E8-AB81-B33D-3785-C822A4153B19}"/>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altLang="nl-NL" sz="1800" dirty="0">
              <a:solidFill>
                <a:srgbClr val="F07E26"/>
              </a:solidFill>
            </a:endParaRPr>
          </a:p>
          <a:p>
            <a:pPr marL="0" indent="0">
              <a:buClr>
                <a:schemeClr val="tx1">
                  <a:lumMod val="75000"/>
                  <a:lumOff val="25000"/>
                </a:schemeClr>
              </a:buClr>
              <a:buNone/>
            </a:pPr>
            <a:r>
              <a:rPr lang="nl-NL" altLang="nl-NL" sz="1800" dirty="0">
                <a:solidFill>
                  <a:srgbClr val="F07E26"/>
                </a:solidFill>
              </a:rPr>
              <a:t>De eerste veertien sheets van deze bouwsteen zijn bijna gelijk aan de sheets in de bouwsteen Palestina. Dat is voor het gemak van de leerkracht. Heb je Palestina al gedaan, dan kan je die overslaan. </a:t>
            </a:r>
          </a:p>
          <a:p>
            <a:pPr>
              <a:buClr>
                <a:schemeClr val="tx1">
                  <a:lumMod val="75000"/>
                  <a:lumOff val="25000"/>
                </a:schemeClr>
              </a:buClr>
            </a:pPr>
            <a:endParaRPr lang="nl-NL" altLang="nl-NL" sz="1800" dirty="0">
              <a:solidFill>
                <a:srgbClr val="F07E26"/>
              </a:solidFill>
            </a:endParaRPr>
          </a:p>
          <a:p>
            <a:pPr marL="0" indent="0">
              <a:buClr>
                <a:schemeClr val="tx1">
                  <a:lumMod val="75000"/>
                  <a:lumOff val="25000"/>
                </a:schemeClr>
              </a:buClr>
              <a:buNone/>
            </a:pPr>
            <a:r>
              <a:rPr lang="nl-NL" altLang="nl-NL" sz="1800" dirty="0">
                <a:solidFill>
                  <a:srgbClr val="F07E26"/>
                </a:solidFill>
              </a:rPr>
              <a:t>Dit is de langste bouwsteen van de leergang Burgerschap. </a:t>
            </a:r>
            <a:br>
              <a:rPr lang="nl-NL" altLang="nl-NL" sz="1800" dirty="0">
                <a:solidFill>
                  <a:srgbClr val="F07E26"/>
                </a:solidFill>
              </a:rPr>
            </a:br>
            <a:r>
              <a:rPr lang="nl-NL" altLang="nl-NL" sz="1800" dirty="0">
                <a:solidFill>
                  <a:srgbClr val="F07E26"/>
                </a:solidFill>
              </a:rPr>
              <a:t>Er is dan ook veel over dit onderwerp te zeggen! </a:t>
            </a:r>
          </a:p>
          <a:p>
            <a:pPr marL="0" indent="0">
              <a:buClr>
                <a:schemeClr val="tx1">
                  <a:lumMod val="75000"/>
                  <a:lumOff val="25000"/>
                </a:schemeClr>
              </a:buClr>
              <a:buNone/>
            </a:pPr>
            <a:br>
              <a:rPr lang="nl-NL" altLang="nl-NL" sz="1800" dirty="0">
                <a:solidFill>
                  <a:srgbClr val="F07E26"/>
                </a:solidFill>
              </a:rPr>
            </a:br>
            <a:r>
              <a:rPr lang="nl-NL" altLang="nl-NL" sz="1800" dirty="0">
                <a:solidFill>
                  <a:srgbClr val="F07E26"/>
                </a:solidFill>
              </a:rPr>
              <a:t>Deze bouwsteen bestaat uit twaalf delen. Je mag ze allemaal behandelen, of delen overslaan als je dat wilt; helemaal afhankelijk van de context van jouw klas.</a:t>
            </a:r>
          </a:p>
          <a:p>
            <a:pPr>
              <a:buClr>
                <a:schemeClr val="tx1">
                  <a:lumMod val="75000"/>
                  <a:lumOff val="25000"/>
                </a:schemeClr>
              </a:buClr>
            </a:pPr>
            <a:endParaRPr lang="nl-NL" altLang="nl-NL" sz="1800" dirty="0"/>
          </a:p>
        </p:txBody>
      </p:sp>
      <p:sp>
        <p:nvSpPr>
          <p:cNvPr id="2" name="Titel">
            <a:extLst>
              <a:ext uri="{FF2B5EF4-FFF2-40B4-BE49-F238E27FC236}">
                <a16:creationId xmlns:a16="http://schemas.microsoft.com/office/drawing/2014/main" id="{E62BDB04-B41A-19C4-F3A6-D039CD59197F}"/>
              </a:ext>
            </a:extLst>
          </p:cNvPr>
          <p:cNvSpPr>
            <a:spLocks noGrp="1" noRot="1" noMove="1" noResize="1" noEditPoints="1" noAdjustHandles="1" noChangeArrowheads="1" noChangeShapeType="1"/>
          </p:cNvSpPr>
          <p:nvPr>
            <p:ph type="title"/>
          </p:nvPr>
        </p:nvSpPr>
        <p:spPr/>
        <p:txBody>
          <a:bodyPr/>
          <a:lstStyle/>
          <a:p>
            <a:r>
              <a:rPr lang="nl-NL" dirty="0"/>
              <a:t>Beste Leerkracht:</a:t>
            </a:r>
          </a:p>
        </p:txBody>
      </p:sp>
    </p:spTree>
    <p:extLst>
      <p:ext uri="{BB962C8B-B14F-4D97-AF65-F5344CB8AC3E}">
        <p14:creationId xmlns:p14="http://schemas.microsoft.com/office/powerpoint/2010/main" val="1175211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A1031-B026-C315-4235-54EB2A8C7962}"/>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68A41219-E9FE-E704-C156-45DF01475E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3292" y="667910"/>
            <a:ext cx="2444708" cy="3200677"/>
          </a:xfrm>
          <a:prstGeom prst="rect">
            <a:avLst/>
          </a:prstGeom>
        </p:spPr>
      </p:pic>
      <p:pic>
        <p:nvPicPr>
          <p:cNvPr id="8" name="Afbeelding 7">
            <a:extLst>
              <a:ext uri="{FF2B5EF4-FFF2-40B4-BE49-F238E27FC236}">
                <a16:creationId xmlns:a16="http://schemas.microsoft.com/office/drawing/2014/main" id="{EC84CCC7-B197-DA43-384B-6B781C629B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2450" y="2636912"/>
            <a:ext cx="2371550" cy="2255716"/>
          </a:xfrm>
          <a:prstGeom prst="rect">
            <a:avLst/>
          </a:prstGeom>
        </p:spPr>
      </p:pic>
      <p:pic>
        <p:nvPicPr>
          <p:cNvPr id="9" name="Afbeelding 8">
            <a:extLst>
              <a:ext uri="{FF2B5EF4-FFF2-40B4-BE49-F238E27FC236}">
                <a16:creationId xmlns:a16="http://schemas.microsoft.com/office/drawing/2014/main" id="{57536481-CFB8-30E2-61B6-A59D819C885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C7B5D3C-9F16-99BD-A382-23D25D30EE8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altLang="nl-NL" dirty="0">
                <a:solidFill>
                  <a:srgbClr val="F07E26"/>
                </a:solidFill>
              </a:rPr>
              <a:t>1. Basisvaardigheden (discussiëren, ruzie maken, nepnieuws), gevolgd door de basisvraag van deze module</a:t>
            </a:r>
          </a:p>
          <a:p>
            <a:pPr marL="0" indent="0">
              <a:buClr>
                <a:schemeClr val="tx1">
                  <a:lumMod val="75000"/>
                  <a:lumOff val="25000"/>
                </a:schemeClr>
              </a:buClr>
              <a:buNone/>
            </a:pPr>
            <a:r>
              <a:rPr lang="nl-NL" altLang="nl-NL" dirty="0">
                <a:solidFill>
                  <a:srgbClr val="F07E26"/>
                </a:solidFill>
              </a:rPr>
              <a:t>2. Altijd Oorlog?</a:t>
            </a:r>
          </a:p>
          <a:p>
            <a:pPr marL="0" indent="0">
              <a:buClr>
                <a:schemeClr val="tx1">
                  <a:lumMod val="75000"/>
                  <a:lumOff val="25000"/>
                </a:schemeClr>
              </a:buClr>
              <a:buNone/>
            </a:pPr>
            <a:r>
              <a:rPr lang="nl-NL" altLang="nl-NL" dirty="0">
                <a:solidFill>
                  <a:srgbClr val="F07E26"/>
                </a:solidFill>
              </a:rPr>
              <a:t>3. Altijd Vrede? (niet met een happy end)</a:t>
            </a:r>
          </a:p>
          <a:p>
            <a:pPr marL="0" indent="0">
              <a:buClr>
                <a:schemeClr val="tx1">
                  <a:lumMod val="75000"/>
                  <a:lumOff val="25000"/>
                </a:schemeClr>
              </a:buClr>
              <a:buNone/>
            </a:pPr>
            <a:r>
              <a:rPr lang="nl-NL" altLang="nl-NL" dirty="0">
                <a:solidFill>
                  <a:srgbClr val="F07E26"/>
                </a:solidFill>
              </a:rPr>
              <a:t>4. Teken het maar! (actieve werkvorm)</a:t>
            </a:r>
          </a:p>
          <a:p>
            <a:pPr marL="0" indent="0">
              <a:buClr>
                <a:schemeClr val="tx1">
                  <a:lumMod val="75000"/>
                  <a:lumOff val="25000"/>
                </a:schemeClr>
              </a:buClr>
              <a:buNone/>
            </a:pPr>
            <a:r>
              <a:rPr lang="nl-NL" altLang="nl-NL" dirty="0">
                <a:solidFill>
                  <a:srgbClr val="F07E26"/>
                </a:solidFill>
              </a:rPr>
              <a:t>5. Defensieve oorlog</a:t>
            </a:r>
          </a:p>
          <a:p>
            <a:pPr marL="0" indent="0">
              <a:buClr>
                <a:schemeClr val="tx1">
                  <a:lumMod val="75000"/>
                  <a:lumOff val="25000"/>
                </a:schemeClr>
              </a:buClr>
              <a:buNone/>
            </a:pPr>
            <a:r>
              <a:rPr lang="nl-NL" altLang="nl-NL" dirty="0">
                <a:solidFill>
                  <a:srgbClr val="F07E26"/>
                </a:solidFill>
              </a:rPr>
              <a:t>6. Propaganda</a:t>
            </a:r>
          </a:p>
          <a:p>
            <a:pPr marL="0" indent="0">
              <a:buClr>
                <a:schemeClr val="tx1">
                  <a:lumMod val="75000"/>
                  <a:lumOff val="25000"/>
                </a:schemeClr>
              </a:buClr>
              <a:buNone/>
            </a:pPr>
            <a:r>
              <a:rPr lang="nl-NL" altLang="nl-NL" dirty="0">
                <a:solidFill>
                  <a:srgbClr val="F07E26"/>
                </a:solidFill>
              </a:rPr>
              <a:t>7. Hoe voorkom je een oorlog?</a:t>
            </a:r>
          </a:p>
          <a:p>
            <a:pPr marL="0" indent="0">
              <a:buClr>
                <a:schemeClr val="tx1">
                  <a:lumMod val="75000"/>
                  <a:lumOff val="25000"/>
                </a:schemeClr>
              </a:buClr>
              <a:buNone/>
            </a:pPr>
            <a:r>
              <a:rPr lang="nl-NL" altLang="nl-NL" dirty="0">
                <a:solidFill>
                  <a:srgbClr val="F07E26"/>
                </a:solidFill>
              </a:rPr>
              <a:t>8. Gevolgen van bewapening (kan confronterend zijn)</a:t>
            </a:r>
          </a:p>
          <a:p>
            <a:pPr marL="0" indent="0">
              <a:buClr>
                <a:schemeClr val="tx1">
                  <a:lumMod val="75000"/>
                  <a:lumOff val="25000"/>
                </a:schemeClr>
              </a:buClr>
              <a:buNone/>
            </a:pPr>
            <a:r>
              <a:rPr lang="nl-NL" altLang="nl-NL" dirty="0">
                <a:solidFill>
                  <a:srgbClr val="F07E26"/>
                </a:solidFill>
              </a:rPr>
              <a:t>9. Pacifisme (meer voor VO)</a:t>
            </a:r>
          </a:p>
          <a:p>
            <a:pPr marL="0" indent="0">
              <a:buClr>
                <a:schemeClr val="tx1">
                  <a:lumMod val="75000"/>
                  <a:lumOff val="25000"/>
                </a:schemeClr>
              </a:buClr>
              <a:buNone/>
            </a:pPr>
            <a:r>
              <a:rPr lang="nl-NL" altLang="nl-NL" dirty="0">
                <a:solidFill>
                  <a:srgbClr val="F07E26"/>
                </a:solidFill>
              </a:rPr>
              <a:t>10. Religieuze oorlogen (meer voor VO)</a:t>
            </a:r>
          </a:p>
          <a:p>
            <a:pPr marL="0" indent="0">
              <a:buClr>
                <a:schemeClr val="tx1">
                  <a:lumMod val="75000"/>
                  <a:lumOff val="25000"/>
                </a:schemeClr>
              </a:buClr>
              <a:buNone/>
            </a:pPr>
            <a:r>
              <a:rPr lang="nl-NL" altLang="nl-NL" dirty="0">
                <a:solidFill>
                  <a:srgbClr val="F07E26"/>
                </a:solidFill>
              </a:rPr>
              <a:t>11. Oorlog </a:t>
            </a:r>
            <a:r>
              <a:rPr lang="nl-NL" altLang="nl-NL" dirty="0" err="1">
                <a:solidFill>
                  <a:srgbClr val="F07E26"/>
                </a:solidFill>
              </a:rPr>
              <a:t>by</a:t>
            </a:r>
            <a:r>
              <a:rPr lang="nl-NL" altLang="nl-NL" dirty="0">
                <a:solidFill>
                  <a:srgbClr val="F07E26"/>
                </a:solidFill>
              </a:rPr>
              <a:t> Proxy (meer voor VO)</a:t>
            </a:r>
          </a:p>
          <a:p>
            <a:pPr marL="0" indent="0">
              <a:buClr>
                <a:schemeClr val="tx1">
                  <a:lumMod val="75000"/>
                  <a:lumOff val="25000"/>
                </a:schemeClr>
              </a:buClr>
              <a:buNone/>
            </a:pPr>
            <a:r>
              <a:rPr lang="nl-NL" altLang="nl-NL" dirty="0">
                <a:solidFill>
                  <a:srgbClr val="F07E26"/>
                </a:solidFill>
              </a:rPr>
              <a:t>12. Hoe stop je met een oorlog?</a:t>
            </a:r>
          </a:p>
          <a:p>
            <a:pPr>
              <a:buClr>
                <a:schemeClr val="tx1">
                  <a:lumMod val="75000"/>
                  <a:lumOff val="25000"/>
                </a:schemeClr>
              </a:buClr>
            </a:pPr>
            <a:endParaRPr lang="nl-NL" altLang="nl-NL" sz="1800" dirty="0"/>
          </a:p>
        </p:txBody>
      </p:sp>
      <p:sp>
        <p:nvSpPr>
          <p:cNvPr id="2" name="Titel">
            <a:extLst>
              <a:ext uri="{FF2B5EF4-FFF2-40B4-BE49-F238E27FC236}">
                <a16:creationId xmlns:a16="http://schemas.microsoft.com/office/drawing/2014/main" id="{F1E054F0-C846-62AC-3DB3-7F1498839A3F}"/>
              </a:ext>
            </a:extLst>
          </p:cNvPr>
          <p:cNvSpPr>
            <a:spLocks noGrp="1" noRot="1" noMove="1" noResize="1" noEditPoints="1" noAdjustHandles="1" noChangeArrowheads="1" noChangeShapeType="1"/>
          </p:cNvSpPr>
          <p:nvPr>
            <p:ph type="title"/>
          </p:nvPr>
        </p:nvSpPr>
        <p:spPr/>
        <p:txBody>
          <a:bodyPr/>
          <a:lstStyle/>
          <a:p>
            <a:r>
              <a:rPr lang="nl-NL" dirty="0"/>
              <a:t>Die delen zijn:</a:t>
            </a:r>
          </a:p>
        </p:txBody>
      </p:sp>
    </p:spTree>
    <p:extLst>
      <p:ext uri="{BB962C8B-B14F-4D97-AF65-F5344CB8AC3E}">
        <p14:creationId xmlns:p14="http://schemas.microsoft.com/office/powerpoint/2010/main" val="296820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919EC-77F3-D139-E012-20784D1B9696}"/>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752944D3-2E68-BACD-DA25-5CE903D6C2B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C4CE8B03-0E96-D67D-6180-0C82A60C97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85EBC950-0AD3-CA12-A963-A695103E58BB}"/>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06073FE8-B14E-1859-72A0-1B0750A0B39C}"/>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79A0EC00-ACFF-613C-006A-6DE7E7FA246D}"/>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Basisvaardigheden en </a:t>
            </a:r>
            <a:r>
              <a:rPr lang="nl-NL" sz="2400" b="1" dirty="0" err="1"/>
              <a:t>basis-vraag</a:t>
            </a:r>
            <a:endParaRPr lang="en-US" dirty="0"/>
          </a:p>
        </p:txBody>
      </p:sp>
      <p:sp>
        <p:nvSpPr>
          <p:cNvPr id="11" name="Title 2">
            <a:extLst>
              <a:ext uri="{FF2B5EF4-FFF2-40B4-BE49-F238E27FC236}">
                <a16:creationId xmlns:a16="http://schemas.microsoft.com/office/drawing/2014/main" id="{FB66B640-3842-A960-658E-2675D3293AF7}"/>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C129BF61-CF58-CE6C-2F11-11F6DC128CA6}"/>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1</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227012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CAC68-C269-FA17-B6E3-B7767396C622}"/>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D185A5B7-97C7-6F33-F8B4-AB7F6948D6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2200" y="748750"/>
            <a:ext cx="2080686" cy="2087739"/>
          </a:xfrm>
          <a:prstGeom prst="rect">
            <a:avLst/>
          </a:prstGeom>
        </p:spPr>
      </p:pic>
      <p:pic>
        <p:nvPicPr>
          <p:cNvPr id="4" name="Sjabloon 1 afbeelding">
            <a:extLst>
              <a:ext uri="{FF2B5EF4-FFF2-40B4-BE49-F238E27FC236}">
                <a16:creationId xmlns:a16="http://schemas.microsoft.com/office/drawing/2014/main" id="{86A3FBE9-BA0E-1658-DD07-0104BDB32653}"/>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C22459C-2B91-6DED-4623-DBC617CCDE15}"/>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r>
              <a:rPr lang="nl-NL" sz="1800" dirty="0"/>
              <a:t>Er praat steeds maar één tegelijk</a:t>
            </a:r>
          </a:p>
          <a:p>
            <a:pPr>
              <a:buClr>
                <a:schemeClr val="tx1">
                  <a:lumMod val="75000"/>
                  <a:lumOff val="25000"/>
                </a:schemeClr>
              </a:buClr>
            </a:pPr>
            <a:r>
              <a:rPr lang="nl-NL" sz="1800" dirty="0"/>
              <a:t>Niet steeds één persoon aan het woord, iedereen moet kunnen meepraten.</a:t>
            </a:r>
          </a:p>
          <a:p>
            <a:pPr>
              <a:buClr>
                <a:schemeClr val="tx1">
                  <a:lumMod val="75000"/>
                  <a:lumOff val="25000"/>
                </a:schemeClr>
              </a:buClr>
            </a:pPr>
            <a:r>
              <a:rPr lang="nl-NL" sz="1800" dirty="0"/>
              <a:t>Luister écht naar wat een ander zegt: gaat het om feiten, meningen of gevoelens ?</a:t>
            </a:r>
          </a:p>
          <a:p>
            <a:pPr>
              <a:buClr>
                <a:schemeClr val="tx1">
                  <a:lumMod val="75000"/>
                  <a:lumOff val="25000"/>
                </a:schemeClr>
              </a:buClr>
            </a:pPr>
            <a:r>
              <a:rPr lang="nl-NL" sz="1800" dirty="0"/>
              <a:t>Je stelt ook vragen, om meer van elkaar te weten te komen</a:t>
            </a:r>
          </a:p>
          <a:p>
            <a:pPr>
              <a:buClr>
                <a:schemeClr val="tx1">
                  <a:lumMod val="75000"/>
                  <a:lumOff val="25000"/>
                </a:schemeClr>
              </a:buClr>
            </a:pPr>
            <a:r>
              <a:rPr lang="nl-NL" sz="1800" dirty="0"/>
              <a:t>Herhaal af en toe wat de ander zegt, zo check je of je het goed begrepen hebt</a:t>
            </a:r>
          </a:p>
          <a:p>
            <a:pPr>
              <a:buClr>
                <a:schemeClr val="tx1">
                  <a:lumMod val="75000"/>
                  <a:lumOff val="25000"/>
                </a:schemeClr>
              </a:buClr>
            </a:pPr>
            <a:r>
              <a:rPr lang="nl-NL" sz="1800" dirty="0"/>
              <a:t>Je praat rustig en niet hard</a:t>
            </a:r>
          </a:p>
          <a:p>
            <a:pPr>
              <a:buClr>
                <a:schemeClr val="tx1">
                  <a:lumMod val="75000"/>
                  <a:lumOff val="25000"/>
                </a:schemeClr>
              </a:buClr>
            </a:pPr>
            <a:r>
              <a:rPr lang="nl-NL" sz="1800" dirty="0"/>
              <a:t>Gebruik geen dooddoeners: ‘Dat weet toch iedereen’</a:t>
            </a:r>
          </a:p>
          <a:p>
            <a:pPr>
              <a:buClr>
                <a:schemeClr val="tx1">
                  <a:lumMod val="75000"/>
                  <a:lumOff val="25000"/>
                </a:schemeClr>
              </a:buClr>
            </a:pPr>
            <a:r>
              <a:rPr lang="nl-NL" sz="1800" dirty="0"/>
              <a:t>Je behandelt elkaar met respect, ook als je het niet                 eens bent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BC4FBF4-0371-8AC2-4E1B-96E512AB4A98}"/>
              </a:ext>
            </a:extLst>
          </p:cNvPr>
          <p:cNvSpPr>
            <a:spLocks noGrp="1" noRot="1" noMove="1" noResize="1" noEditPoints="1" noAdjustHandles="1" noChangeArrowheads="1" noChangeShapeType="1"/>
          </p:cNvSpPr>
          <p:nvPr>
            <p:ph type="title"/>
          </p:nvPr>
        </p:nvSpPr>
        <p:spPr/>
        <p:txBody>
          <a:bodyPr/>
          <a:lstStyle/>
          <a:p>
            <a:r>
              <a:rPr lang="nl-NL" dirty="0"/>
              <a:t>Spelregels voor het gesprek </a:t>
            </a:r>
            <a:br>
              <a:rPr lang="nl-NL" dirty="0"/>
            </a:br>
            <a:r>
              <a:rPr lang="nl-NL" dirty="0"/>
              <a:t>in de groep</a:t>
            </a:r>
          </a:p>
        </p:txBody>
      </p:sp>
    </p:spTree>
    <p:extLst>
      <p:ext uri="{BB962C8B-B14F-4D97-AF65-F5344CB8AC3E}">
        <p14:creationId xmlns:p14="http://schemas.microsoft.com/office/powerpoint/2010/main" val="296910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8BB76-9BC4-192D-46F1-00B1DDA61CA7}"/>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B6B4E04-7F3D-E3FD-53C7-B2369B674A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72140" y="2652588"/>
            <a:ext cx="1524132" cy="1390008"/>
          </a:xfrm>
          <a:prstGeom prst="rect">
            <a:avLst/>
          </a:prstGeom>
        </p:spPr>
      </p:pic>
      <p:pic>
        <p:nvPicPr>
          <p:cNvPr id="5" name="Afbeelding 4">
            <a:extLst>
              <a:ext uri="{FF2B5EF4-FFF2-40B4-BE49-F238E27FC236}">
                <a16:creationId xmlns:a16="http://schemas.microsoft.com/office/drawing/2014/main" id="{29830A7B-E4EE-D647-1C17-0C48B4CF53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240" y="752807"/>
            <a:ext cx="1152244" cy="1682642"/>
          </a:xfrm>
          <a:prstGeom prst="rect">
            <a:avLst/>
          </a:prstGeom>
        </p:spPr>
      </p:pic>
      <p:pic>
        <p:nvPicPr>
          <p:cNvPr id="4" name="Sjabloon 2 afbeeldingen">
            <a:extLst>
              <a:ext uri="{FF2B5EF4-FFF2-40B4-BE49-F238E27FC236}">
                <a16:creationId xmlns:a16="http://schemas.microsoft.com/office/drawing/2014/main" id="{AD920633-C731-BE1C-9AFA-511C043DCC0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D5D3CF6-5015-3081-3831-649989714D8A}"/>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Te koop:</a:t>
            </a:r>
          </a:p>
          <a:p>
            <a:pPr>
              <a:buClr>
                <a:schemeClr val="tx1">
                  <a:lumMod val="75000"/>
                  <a:lumOff val="25000"/>
                </a:schemeClr>
              </a:buClr>
            </a:pPr>
            <a:r>
              <a:rPr lang="nl-NL" sz="1800" dirty="0"/>
              <a:t>Stoel</a:t>
            </a:r>
          </a:p>
          <a:p>
            <a:pPr>
              <a:buClr>
                <a:schemeClr val="tx1">
                  <a:lumMod val="75000"/>
                  <a:lumOff val="25000"/>
                </a:schemeClr>
              </a:buClr>
            </a:pPr>
            <a:r>
              <a:rPr lang="nl-NL" sz="1800" dirty="0"/>
              <a:t>Groen</a:t>
            </a:r>
          </a:p>
          <a:p>
            <a:pPr>
              <a:buClr>
                <a:schemeClr val="tx1">
                  <a:lumMod val="75000"/>
                  <a:lumOff val="25000"/>
                </a:schemeClr>
              </a:buClr>
            </a:pPr>
            <a:r>
              <a:rPr lang="nl-NL" sz="1800" dirty="0"/>
              <a:t>Zit heel fijn!</a:t>
            </a:r>
          </a:p>
          <a:p>
            <a:pPr>
              <a:buClr>
                <a:schemeClr val="tx1">
                  <a:lumMod val="75000"/>
                  <a:lumOff val="25000"/>
                </a:schemeClr>
              </a:buClr>
            </a:pPr>
            <a:endParaRPr lang="nl-NL" sz="1800" dirty="0"/>
          </a:p>
          <a:p>
            <a:pPr>
              <a:buClr>
                <a:schemeClr val="tx1">
                  <a:lumMod val="75000"/>
                  <a:lumOff val="25000"/>
                </a:schemeClr>
              </a:buClr>
            </a:pPr>
            <a:r>
              <a:rPr lang="nl-NL" sz="1800" dirty="0">
                <a:solidFill>
                  <a:srgbClr val="F22755"/>
                </a:solidFill>
              </a:rPr>
              <a:t>Wat is een mening en wat is een feit?</a:t>
            </a:r>
          </a:p>
          <a:p>
            <a:pPr>
              <a:buClr>
                <a:schemeClr val="tx1">
                  <a:lumMod val="75000"/>
                  <a:lumOff val="25000"/>
                </a:schemeClr>
              </a:buClr>
            </a:pPr>
            <a:r>
              <a:rPr lang="nl-NL" sz="1800" dirty="0">
                <a:solidFill>
                  <a:srgbClr val="F22755"/>
                </a:solidFill>
              </a:rPr>
              <a:t>Wanneer kan je zeggen: ‘Het is echt zo.’</a:t>
            </a:r>
          </a:p>
          <a:p>
            <a:pPr>
              <a:buClr>
                <a:schemeClr val="tx1">
                  <a:lumMod val="75000"/>
                  <a:lumOff val="25000"/>
                </a:schemeClr>
              </a:buClr>
            </a:pPr>
            <a:r>
              <a:rPr lang="nl-NL" sz="1800" dirty="0">
                <a:solidFill>
                  <a:srgbClr val="F22755"/>
                </a:solidFill>
              </a:rPr>
              <a:t>En wanneer moet je zeggen: ‘Ik denk dat het zo is.’</a:t>
            </a:r>
          </a:p>
          <a:p>
            <a:pPr>
              <a:buClr>
                <a:schemeClr val="tx1">
                  <a:lumMod val="75000"/>
                  <a:lumOff val="25000"/>
                </a:schemeClr>
              </a:buClr>
            </a:pPr>
            <a:r>
              <a:rPr lang="nl-NL" sz="1800" dirty="0">
                <a:solidFill>
                  <a:srgbClr val="F22755"/>
                </a:solidFill>
              </a:rPr>
              <a:t>Is het verschil makkelijk? Of moeilijk?</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F17E93FA-C1EB-222C-330B-804B32550E28}"/>
              </a:ext>
            </a:extLst>
          </p:cNvPr>
          <p:cNvSpPr>
            <a:spLocks noGrp="1" noRot="1" noMove="1" noResize="1" noEditPoints="1" noAdjustHandles="1" noChangeArrowheads="1" noChangeShapeType="1"/>
          </p:cNvSpPr>
          <p:nvPr>
            <p:ph type="title"/>
          </p:nvPr>
        </p:nvSpPr>
        <p:spPr/>
        <p:txBody>
          <a:bodyPr/>
          <a:lstStyle/>
          <a:p>
            <a:r>
              <a:rPr lang="nl-NL" dirty="0"/>
              <a:t>Mening of Feit ?</a:t>
            </a:r>
          </a:p>
        </p:txBody>
      </p:sp>
    </p:spTree>
    <p:extLst>
      <p:ext uri="{BB962C8B-B14F-4D97-AF65-F5344CB8AC3E}">
        <p14:creationId xmlns:p14="http://schemas.microsoft.com/office/powerpoint/2010/main" val="1251961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0417C-DB1B-9D25-FA50-7DA997010498}"/>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2DB13DEC-39D4-2C36-E0D1-E134D97477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926434"/>
            <a:ext cx="2810500" cy="1479280"/>
          </a:xfrm>
          <a:prstGeom prst="rect">
            <a:avLst/>
          </a:prstGeom>
        </p:spPr>
      </p:pic>
      <p:pic>
        <p:nvPicPr>
          <p:cNvPr id="4" name="Sjabloon 1 afbeelding">
            <a:extLst>
              <a:ext uri="{FF2B5EF4-FFF2-40B4-BE49-F238E27FC236}">
                <a16:creationId xmlns:a16="http://schemas.microsoft.com/office/drawing/2014/main" id="{8146E605-0E2E-AFAD-C0B6-A8252AFEEB8D}"/>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8BF5C02-C695-6B05-1177-4151E3E31AA3}"/>
              </a:ext>
            </a:extLst>
          </p:cNvPr>
          <p:cNvSpPr>
            <a:spLocks noGrp="1" noRot="1" noMove="1" noResize="1" noEditPoints="1" noAdjustHandles="1" noChangeArrowheads="1" noChangeShapeType="1"/>
          </p:cNvSpPr>
          <p:nvPr>
            <p:ph idx="1"/>
          </p:nvPr>
        </p:nvSpPr>
        <p:spPr/>
        <p:txBody>
          <a:bodyPr/>
          <a:lstStyle/>
          <a:p>
            <a:pPr marL="0" indent="0">
              <a:spcBef>
                <a:spcPts val="0"/>
              </a:spcBef>
              <a:buClr>
                <a:schemeClr val="tx1">
                  <a:lumMod val="75000"/>
                  <a:lumOff val="25000"/>
                </a:schemeClr>
              </a:buClr>
              <a:buNone/>
            </a:pPr>
            <a:r>
              <a:rPr lang="nl-NL" sz="1800" b="1" dirty="0"/>
              <a:t>Ruzie</a:t>
            </a:r>
            <a:r>
              <a:rPr lang="nl-NL" sz="1800" dirty="0"/>
              <a:t> - Doel: emoties uiten, je zin krijgen. </a:t>
            </a:r>
          </a:p>
          <a:p>
            <a:pPr>
              <a:spcBef>
                <a:spcPts val="0"/>
              </a:spcBef>
              <a:buClr>
                <a:schemeClr val="tx1">
                  <a:lumMod val="75000"/>
                  <a:lumOff val="25000"/>
                </a:schemeClr>
              </a:buClr>
            </a:pPr>
            <a:r>
              <a:rPr lang="nl-NL" sz="1800" dirty="0"/>
              <a:t>Door voor jezelf en je eigen mening op te komen. </a:t>
            </a:r>
          </a:p>
          <a:p>
            <a:pPr>
              <a:spcBef>
                <a:spcPts val="0"/>
              </a:spcBef>
              <a:buClr>
                <a:schemeClr val="tx1">
                  <a:lumMod val="75000"/>
                  <a:lumOff val="25000"/>
                </a:schemeClr>
              </a:buClr>
            </a:pPr>
            <a:r>
              <a:rPr lang="nl-NL" sz="1800" dirty="0"/>
              <a:t>Je bent overtuigd van je eigen gelijk. </a:t>
            </a:r>
          </a:p>
          <a:p>
            <a:pPr marL="0" indent="0">
              <a:spcBef>
                <a:spcPts val="0"/>
              </a:spcBef>
              <a:buClr>
                <a:schemeClr val="tx1">
                  <a:lumMod val="75000"/>
                  <a:lumOff val="25000"/>
                </a:schemeClr>
              </a:buClr>
              <a:buNone/>
            </a:pPr>
            <a:endParaRPr lang="nl-NL" sz="1050" dirty="0"/>
          </a:p>
          <a:p>
            <a:pPr marL="0" indent="0">
              <a:spcBef>
                <a:spcPts val="0"/>
              </a:spcBef>
              <a:buClr>
                <a:schemeClr val="tx1">
                  <a:lumMod val="75000"/>
                  <a:lumOff val="25000"/>
                </a:schemeClr>
              </a:buClr>
              <a:buNone/>
            </a:pPr>
            <a:r>
              <a:rPr lang="nl-NL" sz="1800" b="1" dirty="0"/>
              <a:t>Discussie</a:t>
            </a:r>
            <a:r>
              <a:rPr lang="nl-NL" sz="1800" dirty="0"/>
              <a:t> - Doel: elkaar proberen te overtuigen. </a:t>
            </a:r>
          </a:p>
          <a:p>
            <a:pPr>
              <a:spcBef>
                <a:spcPts val="0"/>
              </a:spcBef>
              <a:buClr>
                <a:schemeClr val="tx1">
                  <a:lumMod val="75000"/>
                  <a:lumOff val="25000"/>
                </a:schemeClr>
              </a:buClr>
            </a:pPr>
            <a:r>
              <a:rPr lang="nl-NL" sz="1800" dirty="0"/>
              <a:t>Goede argumenten geven en ingaan op wat de ander zegt. Openstaan voor andere meningen. Feiten, emoties en meningen onderscheiden.</a:t>
            </a:r>
          </a:p>
          <a:p>
            <a:pPr marL="0" indent="0">
              <a:spcBef>
                <a:spcPts val="0"/>
              </a:spcBef>
              <a:buClr>
                <a:schemeClr val="tx1">
                  <a:lumMod val="75000"/>
                  <a:lumOff val="25000"/>
                </a:schemeClr>
              </a:buClr>
              <a:buNone/>
            </a:pPr>
            <a:endParaRPr lang="nl-NL" sz="1050" dirty="0"/>
          </a:p>
          <a:p>
            <a:pPr marL="0" indent="0">
              <a:spcBef>
                <a:spcPts val="0"/>
              </a:spcBef>
              <a:buClr>
                <a:schemeClr val="tx1">
                  <a:lumMod val="75000"/>
                  <a:lumOff val="25000"/>
                </a:schemeClr>
              </a:buClr>
              <a:buNone/>
            </a:pPr>
            <a:r>
              <a:rPr lang="nl-NL" sz="1800" b="1" dirty="0"/>
              <a:t>Dialoog</a:t>
            </a:r>
            <a:r>
              <a:rPr lang="nl-NL" sz="1800" dirty="0"/>
              <a:t> - Doel: iets van elkaar te weten komen.                  </a:t>
            </a:r>
          </a:p>
          <a:p>
            <a:pPr>
              <a:spcBef>
                <a:spcPts val="0"/>
              </a:spcBef>
              <a:buClr>
                <a:schemeClr val="tx1">
                  <a:lumMod val="75000"/>
                  <a:lumOff val="25000"/>
                </a:schemeClr>
              </a:buClr>
            </a:pPr>
            <a:r>
              <a:rPr lang="nl-NL" sz="1800" dirty="0"/>
              <a:t>Onderzoekend: allebei je verhaal vertellen, elkaar vragen stellen. </a:t>
            </a:r>
          </a:p>
          <a:p>
            <a:pPr>
              <a:spcBef>
                <a:spcPts val="0"/>
              </a:spcBef>
              <a:buClr>
                <a:schemeClr val="tx1">
                  <a:lumMod val="75000"/>
                  <a:lumOff val="25000"/>
                </a:schemeClr>
              </a:buClr>
            </a:pPr>
            <a:r>
              <a:rPr lang="nl-NL" sz="1800" dirty="0"/>
              <a:t>Goed luisteren, respect en interesse in elkaar tonen. </a:t>
            </a:r>
          </a:p>
          <a:p>
            <a:pPr>
              <a:spcBef>
                <a:spcPts val="0"/>
              </a:spcBef>
              <a:buClr>
                <a:schemeClr val="tx1">
                  <a:lumMod val="75000"/>
                  <a:lumOff val="25000"/>
                </a:schemeClr>
              </a:buClr>
            </a:pPr>
            <a:endParaRPr lang="nl-NL" sz="1050" dirty="0"/>
          </a:p>
          <a:p>
            <a:pPr marL="0" indent="0">
              <a:spcBef>
                <a:spcPts val="0"/>
              </a:spcBef>
              <a:buClr>
                <a:schemeClr val="tx1">
                  <a:lumMod val="75000"/>
                  <a:lumOff val="25000"/>
                </a:schemeClr>
              </a:buClr>
              <a:buNone/>
            </a:pPr>
            <a:r>
              <a:rPr lang="nl-NL" sz="1800" b="1" dirty="0"/>
              <a:t>Interview</a:t>
            </a:r>
            <a:r>
              <a:rPr lang="nl-NL" sz="1800" dirty="0"/>
              <a:t> - Doel: veel van de ander te weten komen.           </a:t>
            </a:r>
          </a:p>
          <a:p>
            <a:pPr>
              <a:spcBef>
                <a:spcPts val="0"/>
              </a:spcBef>
              <a:buClr>
                <a:schemeClr val="tx1">
                  <a:lumMod val="75000"/>
                  <a:lumOff val="25000"/>
                </a:schemeClr>
              </a:buClr>
            </a:pPr>
            <a:r>
              <a:rPr lang="nl-NL" sz="1800" dirty="0"/>
              <a:t>Door vragen stellen, luisteren, interesse tonen in de ander. </a:t>
            </a:r>
          </a:p>
          <a:p>
            <a:pPr>
              <a:spcBef>
                <a:spcPts val="0"/>
              </a:spcBef>
              <a:buClr>
                <a:schemeClr val="tx1">
                  <a:lumMod val="75000"/>
                  <a:lumOff val="25000"/>
                </a:schemeClr>
              </a:buClr>
            </a:pPr>
            <a:r>
              <a:rPr lang="nl-NL" sz="1800" dirty="0"/>
              <a:t>En zelf (bijna) niets vertellen </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632C41FD-0A28-40CB-40B0-85AD514B7BF2}"/>
              </a:ext>
            </a:extLst>
          </p:cNvPr>
          <p:cNvSpPr>
            <a:spLocks noGrp="1" noRot="1" noMove="1" noResize="1" noEditPoints="1" noAdjustHandles="1" noChangeArrowheads="1" noChangeShapeType="1"/>
          </p:cNvSpPr>
          <p:nvPr>
            <p:ph type="title"/>
          </p:nvPr>
        </p:nvSpPr>
        <p:spPr/>
        <p:txBody>
          <a:bodyPr/>
          <a:lstStyle/>
          <a:p>
            <a:r>
              <a:rPr lang="nl-NL" dirty="0"/>
              <a:t>Gespreksvormen: </a:t>
            </a:r>
            <a:br>
              <a:rPr lang="nl-NL" dirty="0"/>
            </a:br>
            <a:r>
              <a:rPr lang="nl-NL" dirty="0"/>
              <a:t>Welke kies je? Wanneer? </a:t>
            </a:r>
          </a:p>
        </p:txBody>
      </p:sp>
    </p:spTree>
    <p:extLst>
      <p:ext uri="{BB962C8B-B14F-4D97-AF65-F5344CB8AC3E}">
        <p14:creationId xmlns:p14="http://schemas.microsoft.com/office/powerpoint/2010/main" val="3542694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C2432-67A4-EFB5-D5B2-A5B256892DF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901D68B8-51DB-B4AD-4CC9-93A7B2F404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25955" y="954906"/>
            <a:ext cx="2810500" cy="1479280"/>
          </a:xfrm>
          <a:prstGeom prst="rect">
            <a:avLst/>
          </a:prstGeom>
        </p:spPr>
      </p:pic>
      <p:pic>
        <p:nvPicPr>
          <p:cNvPr id="4" name="Sjabloon 1 afbeelding">
            <a:extLst>
              <a:ext uri="{FF2B5EF4-FFF2-40B4-BE49-F238E27FC236}">
                <a16:creationId xmlns:a16="http://schemas.microsoft.com/office/drawing/2014/main" id="{4E8295FE-4DDB-D486-E224-5253FA9663A7}"/>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6" name="Tekstvak 5">
            <a:extLst>
              <a:ext uri="{FF2B5EF4-FFF2-40B4-BE49-F238E27FC236}">
                <a16:creationId xmlns:a16="http://schemas.microsoft.com/office/drawing/2014/main" id="{3ED16050-A5BD-2E87-68DD-6A7634FBE53E}"/>
              </a:ext>
            </a:extLst>
          </p:cNvPr>
          <p:cNvSpPr txBox="1"/>
          <p:nvPr/>
        </p:nvSpPr>
        <p:spPr>
          <a:xfrm>
            <a:off x="307545" y="188670"/>
            <a:ext cx="7272808" cy="1200329"/>
          </a:xfrm>
          <a:prstGeom prst="rect">
            <a:avLst/>
          </a:prstGeom>
          <a:noFill/>
        </p:spPr>
        <p:txBody>
          <a:bodyPr wrap="square" rtlCol="0">
            <a:spAutoFit/>
          </a:bodyPr>
          <a:lstStyle/>
          <a:p>
            <a:r>
              <a:rPr lang="nl-NL" sz="3600" b="1" dirty="0">
                <a:solidFill>
                  <a:schemeClr val="bg1"/>
                </a:solidFill>
                <a:latin typeface="Urbanist SemiBold" panose="020B0A04040200000203" pitchFamily="34" charset="77"/>
              </a:rPr>
              <a:t>Ruzie, discussie, dialoog, interview</a:t>
            </a:r>
            <a:br>
              <a:rPr lang="nl-NL" sz="3600" b="1" dirty="0">
                <a:solidFill>
                  <a:schemeClr val="bg1"/>
                </a:solidFill>
                <a:latin typeface="Urbanist SemiBold" panose="020B0A04040200000203" pitchFamily="34" charset="77"/>
              </a:rPr>
            </a:br>
            <a:r>
              <a:rPr lang="nl-NL" sz="3600" b="1" dirty="0">
                <a:solidFill>
                  <a:schemeClr val="bg1"/>
                </a:solidFill>
                <a:latin typeface="Urbanist SemiBold" panose="020B0A04040200000203" pitchFamily="34" charset="77"/>
              </a:rPr>
              <a:t>Wat kies je ?</a:t>
            </a:r>
          </a:p>
        </p:txBody>
      </p:sp>
      <p:sp>
        <p:nvSpPr>
          <p:cNvPr id="3" name="Tekst">
            <a:extLst>
              <a:ext uri="{FF2B5EF4-FFF2-40B4-BE49-F238E27FC236}">
                <a16:creationId xmlns:a16="http://schemas.microsoft.com/office/drawing/2014/main" id="{8B4334E3-45F6-B1B3-BED4-20F5B4BF0392}"/>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rgbClr val="F22755"/>
                </a:solidFill>
              </a:rPr>
              <a:t>Welke gespreksvorm is bij de volgende situaties het beste?</a:t>
            </a:r>
          </a:p>
          <a:p>
            <a:pPr>
              <a:buClr>
                <a:schemeClr val="tx1">
                  <a:lumMod val="75000"/>
                  <a:lumOff val="25000"/>
                </a:schemeClr>
              </a:buClr>
            </a:pPr>
            <a:r>
              <a:rPr lang="nl-NL" sz="1800" dirty="0"/>
              <a:t>Een klasgenoot komt met een behuild gezicht op school.</a:t>
            </a:r>
          </a:p>
          <a:p>
            <a:pPr>
              <a:buClr>
                <a:schemeClr val="tx1">
                  <a:lumMod val="75000"/>
                  <a:lumOff val="25000"/>
                </a:schemeClr>
              </a:buClr>
            </a:pPr>
            <a:r>
              <a:rPr lang="nl-NL" sz="1800" dirty="0"/>
              <a:t>Iemand heeft iets van je geleend en nog steeds niet teruggeven.</a:t>
            </a:r>
          </a:p>
          <a:p>
            <a:pPr>
              <a:buClr>
                <a:schemeClr val="tx1">
                  <a:lumMod val="75000"/>
                  <a:lumOff val="25000"/>
                </a:schemeClr>
              </a:buClr>
            </a:pPr>
            <a:r>
              <a:rPr lang="nl-NL" sz="1800" dirty="0"/>
              <a:t>Je ziet je beste vriend(in) weer voor het eerst na de vakantie.</a:t>
            </a:r>
          </a:p>
          <a:p>
            <a:pPr>
              <a:buClr>
                <a:schemeClr val="tx1">
                  <a:lumMod val="75000"/>
                  <a:lumOff val="25000"/>
                </a:schemeClr>
              </a:buClr>
            </a:pPr>
            <a:r>
              <a:rPr lang="nl-NL" sz="1800" dirty="0"/>
              <a:t>Je vriend/vriendin zit op basketbal, zelf zit je op voetbal. Jullie willen graag samen op dezelfde sport, wat vind je allebei leuk ?</a:t>
            </a:r>
          </a:p>
          <a:p>
            <a:pPr>
              <a:buClr>
                <a:schemeClr val="tx1">
                  <a:lumMod val="75000"/>
                  <a:lumOff val="25000"/>
                </a:schemeClr>
              </a:buClr>
            </a:pPr>
            <a:r>
              <a:rPr lang="nl-NL" sz="1800" dirty="0"/>
              <a:t>Jouw gezin gaat altijd naar dezelfde saaie camping, jij wilt nu naar een camping met veel leuke dingen voor jongeren. </a:t>
            </a:r>
          </a:p>
          <a:p>
            <a:pPr>
              <a:buClr>
                <a:schemeClr val="tx1">
                  <a:lumMod val="75000"/>
                  <a:lumOff val="25000"/>
                </a:schemeClr>
              </a:buClr>
            </a:pPr>
            <a:r>
              <a:rPr lang="nl-NL" sz="1800" dirty="0"/>
              <a:t>Je mag van je ouders niet naar een feest omdat er geen volwassene bij is. Je snapt niet waar ze zich druk om maken.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1A20DD33-E523-5E01-A112-0C22C3F67BD8}"/>
              </a:ext>
            </a:extLst>
          </p:cNvPr>
          <p:cNvSpPr>
            <a:spLocks noGrp="1" noRot="1" noMove="1" noResize="1" noEditPoints="1" noAdjustHandles="1" noChangeArrowheads="1" noChangeShapeType="1"/>
          </p:cNvSpPr>
          <p:nvPr>
            <p:ph type="title"/>
          </p:nvPr>
        </p:nvSpPr>
        <p:spPr/>
        <p:txBody>
          <a:bodyPr/>
          <a:lstStyle/>
          <a:p>
            <a:r>
              <a:rPr lang="nl-NL" dirty="0"/>
              <a:t> </a:t>
            </a:r>
          </a:p>
        </p:txBody>
      </p:sp>
    </p:spTree>
    <p:extLst>
      <p:ext uri="{BB962C8B-B14F-4D97-AF65-F5344CB8AC3E}">
        <p14:creationId xmlns:p14="http://schemas.microsoft.com/office/powerpoint/2010/main" val="926491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170F-9864-DE75-AA20-411C80A291EF}"/>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FCDD49E6-4BED-CC5C-A2EA-E41CE2C936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882628"/>
            <a:ext cx="2810500" cy="1610268"/>
          </a:xfrm>
          <a:prstGeom prst="rect">
            <a:avLst/>
          </a:prstGeom>
        </p:spPr>
      </p:pic>
      <p:pic>
        <p:nvPicPr>
          <p:cNvPr id="4" name="Sjabloon 1 afbeelding">
            <a:extLst>
              <a:ext uri="{FF2B5EF4-FFF2-40B4-BE49-F238E27FC236}">
                <a16:creationId xmlns:a16="http://schemas.microsoft.com/office/drawing/2014/main" id="{041554E0-395F-6B7C-802F-A8C972894E6A}"/>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6" name="Afbeelding 5">
            <a:extLst>
              <a:ext uri="{FF2B5EF4-FFF2-40B4-BE49-F238E27FC236}">
                <a16:creationId xmlns:a16="http://schemas.microsoft.com/office/drawing/2014/main" id="{82412694-AD6A-60BB-C0E8-C2AFFBB51B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544" y="3114715"/>
            <a:ext cx="5901439" cy="3944454"/>
          </a:xfrm>
          <a:prstGeom prst="rect">
            <a:avLst/>
          </a:prstGeom>
        </p:spPr>
      </p:pic>
      <p:sp>
        <p:nvSpPr>
          <p:cNvPr id="3" name="Tekst">
            <a:extLst>
              <a:ext uri="{FF2B5EF4-FFF2-40B4-BE49-F238E27FC236}">
                <a16:creationId xmlns:a16="http://schemas.microsoft.com/office/drawing/2014/main" id="{E35339A1-CCD0-F4B4-713C-BCD60D418B5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rgbClr val="F22755"/>
                </a:solidFill>
              </a:rPr>
              <a:t>Welke gespreksvorm is dit?</a:t>
            </a:r>
          </a:p>
          <a:p>
            <a:pPr>
              <a:buClr>
                <a:schemeClr val="tx1">
                  <a:lumMod val="75000"/>
                  <a:lumOff val="25000"/>
                </a:schemeClr>
              </a:buClr>
            </a:pPr>
            <a:r>
              <a:rPr lang="nl-NL" sz="1800" dirty="0">
                <a:solidFill>
                  <a:srgbClr val="F22755"/>
                </a:solidFill>
              </a:rPr>
              <a:t>Heb je dan gelijk?</a:t>
            </a:r>
          </a:p>
          <a:p>
            <a:pPr>
              <a:buClr>
                <a:schemeClr val="tx1">
                  <a:lumMod val="75000"/>
                  <a:lumOff val="25000"/>
                </a:schemeClr>
              </a:buClr>
            </a:pPr>
            <a:r>
              <a:rPr lang="nl-NL" sz="1800" dirty="0">
                <a:solidFill>
                  <a:srgbClr val="F22755"/>
                </a:solidFill>
              </a:rPr>
              <a:t>En krijg je dan gelijk?</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77A31781-3D4B-BF66-C8B3-535DB8DF2AEB}"/>
              </a:ext>
            </a:extLst>
          </p:cNvPr>
          <p:cNvSpPr>
            <a:spLocks noGrp="1" noRot="1" noMove="1" noResize="1" noEditPoints="1" noAdjustHandles="1" noChangeArrowheads="1" noChangeShapeType="1"/>
          </p:cNvSpPr>
          <p:nvPr>
            <p:ph type="title"/>
          </p:nvPr>
        </p:nvSpPr>
        <p:spPr/>
        <p:txBody>
          <a:bodyPr/>
          <a:lstStyle/>
          <a:p>
            <a:r>
              <a:rPr lang="nl-NL" dirty="0"/>
              <a:t>Gelijk hebben en gelijk krijgen</a:t>
            </a:r>
          </a:p>
        </p:txBody>
      </p:sp>
    </p:spTree>
    <p:extLst>
      <p:ext uri="{BB962C8B-B14F-4D97-AF65-F5344CB8AC3E}">
        <p14:creationId xmlns:p14="http://schemas.microsoft.com/office/powerpoint/2010/main" val="143343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1130E-8A2F-FA4E-3EB8-E7888B57445F}"/>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05B11394-E340-F2B0-BFBA-D71F56729D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84168" y="557492"/>
            <a:ext cx="2690419" cy="1905177"/>
          </a:xfrm>
          <a:prstGeom prst="rect">
            <a:avLst/>
          </a:prstGeom>
        </p:spPr>
      </p:pic>
      <p:pic>
        <p:nvPicPr>
          <p:cNvPr id="4" name="Sjabloon 1 afbeelding">
            <a:extLst>
              <a:ext uri="{FF2B5EF4-FFF2-40B4-BE49-F238E27FC236}">
                <a16:creationId xmlns:a16="http://schemas.microsoft.com/office/drawing/2014/main" id="{78027681-16FA-8503-AAD5-159BEEE0D2BC}"/>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EB837E3-C61D-6845-D849-E0E8A6AC000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Ze kunnen nu met AI neppe filmpjes maken die helemaal echt lijken. </a:t>
            </a:r>
          </a:p>
          <a:p>
            <a:pPr>
              <a:buClr>
                <a:schemeClr val="tx1">
                  <a:lumMod val="75000"/>
                  <a:lumOff val="25000"/>
                </a:schemeClr>
              </a:buClr>
            </a:pPr>
            <a:r>
              <a:rPr lang="nl-NL" sz="1800" dirty="0">
                <a:solidFill>
                  <a:schemeClr val="tx1"/>
                </a:solidFill>
              </a:rPr>
              <a:t>Dan hoor en zie je dingen gebeuren die helemaal niet gebeurd zijn.</a:t>
            </a:r>
          </a:p>
          <a:p>
            <a:pPr>
              <a:buClr>
                <a:schemeClr val="tx1">
                  <a:lumMod val="75000"/>
                  <a:lumOff val="25000"/>
                </a:schemeClr>
              </a:buClr>
            </a:pPr>
            <a:r>
              <a:rPr lang="nl-NL" sz="1800" dirty="0">
                <a:solidFill>
                  <a:schemeClr val="tx1"/>
                </a:solidFill>
              </a:rPr>
              <a:t>Of die niet op dat moment of daar gebeurd zijn.</a:t>
            </a:r>
          </a:p>
          <a:p>
            <a:pPr>
              <a:buClr>
                <a:schemeClr val="tx1">
                  <a:lumMod val="75000"/>
                  <a:lumOff val="25000"/>
                </a:schemeClr>
              </a:buClr>
            </a:pPr>
            <a:r>
              <a:rPr lang="nl-NL" sz="1800" dirty="0">
                <a:solidFill>
                  <a:schemeClr val="tx1"/>
                </a:solidFill>
              </a:rPr>
              <a:t>Het is fake ! Nep !</a:t>
            </a:r>
          </a:p>
          <a:p>
            <a:pPr>
              <a:buClr>
                <a:schemeClr val="tx1">
                  <a:lumMod val="75000"/>
                  <a:lumOff val="25000"/>
                </a:schemeClr>
              </a:buClr>
            </a:pPr>
            <a:r>
              <a:rPr lang="nl-NL" sz="1800" i="1" dirty="0">
                <a:solidFill>
                  <a:schemeClr val="tx1"/>
                </a:solidFill>
              </a:rPr>
              <a:t>Maar het ziet er wel heel echt uit …</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07E26"/>
                </a:solidFill>
              </a:rPr>
              <a:t>Zie ook onze bouwsteen Echt- en Nepnieuws</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C9668380-3E88-2A4C-21A2-197155ACA5E4}"/>
              </a:ext>
            </a:extLst>
          </p:cNvPr>
          <p:cNvSpPr>
            <a:spLocks noGrp="1" noRot="1" noMove="1" noResize="1" noEditPoints="1" noAdjustHandles="1" noChangeArrowheads="1" noChangeShapeType="1"/>
          </p:cNvSpPr>
          <p:nvPr>
            <p:ph type="title"/>
          </p:nvPr>
        </p:nvSpPr>
        <p:spPr/>
        <p:txBody>
          <a:bodyPr/>
          <a:lstStyle/>
          <a:p>
            <a:r>
              <a:rPr lang="nl-NL" dirty="0"/>
              <a:t>Nepnieuws</a:t>
            </a:r>
            <a:br>
              <a:rPr lang="nl-NL" dirty="0"/>
            </a:br>
            <a:r>
              <a:rPr lang="nl-NL" dirty="0"/>
              <a:t>of fake </a:t>
            </a:r>
            <a:r>
              <a:rPr lang="nl-NL" dirty="0" err="1"/>
              <a:t>news</a:t>
            </a:r>
            <a:endParaRPr lang="nl-NL" dirty="0"/>
          </a:p>
        </p:txBody>
      </p:sp>
    </p:spTree>
    <p:extLst>
      <p:ext uri="{BB962C8B-B14F-4D97-AF65-F5344CB8AC3E}">
        <p14:creationId xmlns:p14="http://schemas.microsoft.com/office/powerpoint/2010/main" val="2398798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B56F-5924-7859-9111-69CCB916E68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54A36A98-6D7A-AEED-A6D4-D855BF7E6D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75712" y="551108"/>
            <a:ext cx="2592288" cy="1944216"/>
          </a:xfrm>
          <a:prstGeom prst="rect">
            <a:avLst/>
          </a:prstGeom>
        </p:spPr>
      </p:pic>
      <p:pic>
        <p:nvPicPr>
          <p:cNvPr id="4" name="Sjabloon 1 afbeelding">
            <a:extLst>
              <a:ext uri="{FF2B5EF4-FFF2-40B4-BE49-F238E27FC236}">
                <a16:creationId xmlns:a16="http://schemas.microsoft.com/office/drawing/2014/main" id="{D1EBC1B5-567C-A462-98B8-8240294CEE74}"/>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115CB96F-E717-C585-349F-A4E5E294B8E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Bekijk dit filmpje: </a:t>
            </a:r>
            <a:r>
              <a:rPr lang="nl-NL" sz="1800" dirty="0">
                <a:solidFill>
                  <a:srgbClr val="002060"/>
                </a:solidFill>
                <a:hlinkClick r:id="rId4">
                  <a:extLst>
                    <a:ext uri="{A12FA001-AC4F-418D-AE19-62706E023703}">
                      <ahyp:hlinkClr xmlns:ahyp="http://schemas.microsoft.com/office/drawing/2018/hyperlinkcolor" val="tx"/>
                    </a:ext>
                  </a:extLst>
                </a:hlinkClick>
              </a:rPr>
              <a:t>https://youtu.be/sR0foEklVX8</a:t>
            </a:r>
            <a:r>
              <a:rPr lang="nl-NL" sz="1800" dirty="0">
                <a:solidFill>
                  <a:srgbClr val="002060"/>
                </a:solidFill>
              </a:rPr>
              <a:t>  </a:t>
            </a:r>
          </a:p>
          <a:p>
            <a:pPr marL="0" indent="0">
              <a:buClr>
                <a:schemeClr val="tx1">
                  <a:lumMod val="75000"/>
                  <a:lumOff val="25000"/>
                </a:schemeClr>
              </a:buClr>
              <a:buNone/>
            </a:pPr>
            <a:r>
              <a:rPr lang="nl-NL" sz="1800" dirty="0">
                <a:solidFill>
                  <a:srgbClr val="F07E26"/>
                </a:solidFill>
              </a:rPr>
              <a:t>(het duurt maar 14 seconden)</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rgbClr val="F22755"/>
                </a:solidFill>
              </a:rPr>
              <a:t>Is dit echt?</a:t>
            </a:r>
          </a:p>
          <a:p>
            <a:pPr marL="0" indent="0">
              <a:buClr>
                <a:schemeClr val="tx1">
                  <a:lumMod val="75000"/>
                  <a:lumOff val="25000"/>
                </a:schemeClr>
              </a:buClr>
              <a:buNone/>
            </a:pPr>
            <a:r>
              <a:rPr lang="nl-NL" sz="1800" dirty="0">
                <a:solidFill>
                  <a:srgbClr val="F22755"/>
                </a:solidFill>
              </a:rPr>
              <a:t>Waarom wel? Waarom niet?</a:t>
            </a:r>
          </a:p>
          <a:p>
            <a:pPr marL="0" indent="0">
              <a:buClr>
                <a:schemeClr val="tx1">
                  <a:lumMod val="75000"/>
                  <a:lumOff val="25000"/>
                </a:schemeClr>
              </a:buClr>
              <a:buNone/>
            </a:pPr>
            <a:r>
              <a:rPr lang="nl-NL" sz="1800" dirty="0">
                <a:solidFill>
                  <a:srgbClr val="F22755"/>
                </a:solidFill>
              </a:rPr>
              <a:t>Kijk nog een keer:  die rook, die is toch echt? </a:t>
            </a:r>
          </a:p>
          <a:p>
            <a:pPr marL="0" indent="0">
              <a:buClr>
                <a:schemeClr val="tx1">
                  <a:lumMod val="75000"/>
                  <a:lumOff val="25000"/>
                </a:schemeClr>
              </a:buClr>
              <a:buNone/>
            </a:pPr>
            <a:r>
              <a:rPr lang="nl-NL" sz="1800" dirty="0">
                <a:solidFill>
                  <a:srgbClr val="F22755"/>
                </a:solidFill>
              </a:rPr>
              <a:t>En wat vind je van de kwaliteit van het filmpje? Als het in een film zou zitten, zou je dan ook denken dat het fake is?</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4258399-04F1-1806-CCFD-A628AC4D2412}"/>
              </a:ext>
            </a:extLst>
          </p:cNvPr>
          <p:cNvSpPr>
            <a:spLocks noGrp="1" noRot="1" noMove="1" noResize="1" noEditPoints="1" noAdjustHandles="1" noChangeArrowheads="1" noChangeShapeType="1"/>
          </p:cNvSpPr>
          <p:nvPr>
            <p:ph type="title"/>
          </p:nvPr>
        </p:nvSpPr>
        <p:spPr/>
        <p:txBody>
          <a:bodyPr/>
          <a:lstStyle/>
          <a:p>
            <a:r>
              <a:rPr lang="nl-NL" dirty="0"/>
              <a:t>AI filmpje</a:t>
            </a:r>
          </a:p>
        </p:txBody>
      </p:sp>
    </p:spTree>
    <p:extLst>
      <p:ext uri="{BB962C8B-B14F-4D97-AF65-F5344CB8AC3E}">
        <p14:creationId xmlns:p14="http://schemas.microsoft.com/office/powerpoint/2010/main" val="465095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F96A6-19F2-E526-9AAD-4864130AE718}"/>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9F018500-151E-92E7-753F-5069373CAA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16216" y="619624"/>
            <a:ext cx="1798476" cy="1804572"/>
          </a:xfrm>
          <a:prstGeom prst="rect">
            <a:avLst/>
          </a:prstGeom>
        </p:spPr>
      </p:pic>
      <p:pic>
        <p:nvPicPr>
          <p:cNvPr id="8" name="Afbeelding 7">
            <a:extLst>
              <a:ext uri="{FF2B5EF4-FFF2-40B4-BE49-F238E27FC236}">
                <a16:creationId xmlns:a16="http://schemas.microsoft.com/office/drawing/2014/main" id="{189C8642-2BB3-066F-21FE-440E710DD3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D3AE7D36-50C6-5AF3-2BE9-41B944974F6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6887297-85AB-A0A4-94B7-284DC0DE6D6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Een voorbeeld: Twee leerlingen vechten op het schoolplein. </a:t>
            </a:r>
          </a:p>
          <a:p>
            <a:pPr marL="0" indent="0">
              <a:buClr>
                <a:schemeClr val="tx1">
                  <a:lumMod val="75000"/>
                  <a:lumOff val="25000"/>
                </a:schemeClr>
              </a:buClr>
              <a:buNone/>
            </a:pPr>
            <a:r>
              <a:rPr lang="nl-NL" sz="1800" dirty="0"/>
              <a:t>De leerkracht komt erbij, haalt ze uit elkaar en vraagt: ‘Wat is er gebeurd?’</a:t>
            </a:r>
          </a:p>
          <a:p>
            <a:pPr marL="0" indent="0">
              <a:buClr>
                <a:schemeClr val="tx1">
                  <a:lumMod val="75000"/>
                  <a:lumOff val="25000"/>
                </a:schemeClr>
              </a:buClr>
              <a:buNone/>
            </a:pPr>
            <a:endParaRPr lang="nl-NL" sz="1800" dirty="0"/>
          </a:p>
          <a:p>
            <a:pPr>
              <a:buClr>
                <a:schemeClr val="tx1">
                  <a:lumMod val="75000"/>
                  <a:lumOff val="25000"/>
                </a:schemeClr>
              </a:buClr>
            </a:pPr>
            <a:r>
              <a:rPr lang="nl-NL" sz="1800" dirty="0">
                <a:solidFill>
                  <a:srgbClr val="F22755"/>
                </a:solidFill>
              </a:rPr>
              <a:t>Wat denken jullie dat ze gaan zeggen? </a:t>
            </a:r>
          </a:p>
          <a:p>
            <a:pPr>
              <a:buClr>
                <a:schemeClr val="tx1">
                  <a:lumMod val="75000"/>
                  <a:lumOff val="25000"/>
                </a:schemeClr>
              </a:buClr>
            </a:pPr>
            <a:r>
              <a:rPr lang="nl-NL" sz="1800" dirty="0">
                <a:solidFill>
                  <a:srgbClr val="F22755"/>
                </a:solidFill>
              </a:rPr>
              <a:t>Zeggen ze allebei hetzelfde of niet? Waarom denk je dat?</a:t>
            </a:r>
          </a:p>
          <a:p>
            <a:pPr>
              <a:buClr>
                <a:schemeClr val="tx1">
                  <a:lumMod val="75000"/>
                  <a:lumOff val="25000"/>
                </a:schemeClr>
              </a:buClr>
            </a:pPr>
            <a:r>
              <a:rPr lang="nl-NL" sz="1800" dirty="0">
                <a:solidFill>
                  <a:srgbClr val="F22755"/>
                </a:solidFill>
              </a:rPr>
              <a:t>Denken ze allebei </a:t>
            </a:r>
            <a:r>
              <a:rPr lang="nl-NL" sz="1800" i="1" dirty="0">
                <a:solidFill>
                  <a:srgbClr val="F22755"/>
                </a:solidFill>
              </a:rPr>
              <a:t>echt</a:t>
            </a:r>
            <a:r>
              <a:rPr lang="nl-NL" sz="1800" dirty="0">
                <a:solidFill>
                  <a:srgbClr val="F22755"/>
                </a:solidFill>
              </a:rPr>
              <a:t> dat ze gelijk hebben? </a:t>
            </a:r>
          </a:p>
          <a:p>
            <a:pPr>
              <a:buClr>
                <a:schemeClr val="tx1">
                  <a:lumMod val="75000"/>
                  <a:lumOff val="25000"/>
                </a:schemeClr>
              </a:buClr>
            </a:pPr>
            <a:r>
              <a:rPr lang="nl-NL" sz="1800" dirty="0">
                <a:solidFill>
                  <a:srgbClr val="F22755"/>
                </a:solidFill>
              </a:rPr>
              <a:t>En wat denken hun vrienden?</a:t>
            </a:r>
          </a:p>
          <a:p>
            <a:pPr>
              <a:buClr>
                <a:schemeClr val="tx1">
                  <a:lumMod val="75000"/>
                  <a:lumOff val="25000"/>
                </a:schemeClr>
              </a:buClr>
            </a:pPr>
            <a:r>
              <a:rPr lang="nl-NL" sz="1800" dirty="0">
                <a:solidFill>
                  <a:srgbClr val="F22755"/>
                </a:solidFill>
              </a:rPr>
              <a:t>Welke kant moet de leerkracht kiezen?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A3C1D4F6-0263-4DAF-C595-74F6884F176B}"/>
              </a:ext>
            </a:extLst>
          </p:cNvPr>
          <p:cNvSpPr>
            <a:spLocks noGrp="1" noRot="1" noMove="1" noResize="1" noEditPoints="1" noAdjustHandles="1" noChangeArrowheads="1" noChangeShapeType="1"/>
          </p:cNvSpPr>
          <p:nvPr>
            <p:ph type="title"/>
          </p:nvPr>
        </p:nvSpPr>
        <p:spPr/>
        <p:txBody>
          <a:bodyPr/>
          <a:lstStyle/>
          <a:p>
            <a:r>
              <a:rPr lang="nl-NL" dirty="0"/>
              <a:t>Nepnieuws?</a:t>
            </a:r>
          </a:p>
        </p:txBody>
      </p:sp>
    </p:spTree>
    <p:extLst>
      <p:ext uri="{BB962C8B-B14F-4D97-AF65-F5344CB8AC3E}">
        <p14:creationId xmlns:p14="http://schemas.microsoft.com/office/powerpoint/2010/main" val="2144894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A720-A58B-772D-A68D-566E2C998A61}"/>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BC703F31-EB48-10ED-2463-1D68457EAE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7" name="Afbeelding 6">
            <a:extLst>
              <a:ext uri="{FF2B5EF4-FFF2-40B4-BE49-F238E27FC236}">
                <a16:creationId xmlns:a16="http://schemas.microsoft.com/office/drawing/2014/main" id="{535E0B44-D946-6B67-2363-AF0A2B9DF2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6216" y="619624"/>
            <a:ext cx="1798476" cy="1804572"/>
          </a:xfrm>
          <a:prstGeom prst="rect">
            <a:avLst/>
          </a:prstGeom>
        </p:spPr>
      </p:pic>
      <p:pic>
        <p:nvPicPr>
          <p:cNvPr id="4" name="Sjabloon 2 afbeeldingen">
            <a:extLst>
              <a:ext uri="{FF2B5EF4-FFF2-40B4-BE49-F238E27FC236}">
                <a16:creationId xmlns:a16="http://schemas.microsoft.com/office/drawing/2014/main" id="{4B42C066-00D5-D050-CA28-DC857794AA6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8E29D50-CD37-6D43-F7B2-F736802767B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Bekijk dit filmpje </a:t>
            </a:r>
            <a:r>
              <a:rPr lang="nl-NL" sz="1800" dirty="0">
                <a:solidFill>
                  <a:srgbClr val="F07E26"/>
                </a:solidFill>
              </a:rPr>
              <a:t>(16 seconden)</a:t>
            </a:r>
          </a:p>
          <a:p>
            <a:pPr marL="0" indent="0">
              <a:buClr>
                <a:schemeClr val="tx1">
                  <a:lumMod val="75000"/>
                  <a:lumOff val="25000"/>
                </a:schemeClr>
              </a:buClr>
              <a:buNone/>
            </a:pPr>
            <a:r>
              <a:rPr lang="nl-NL" dirty="0">
                <a:solidFill>
                  <a:srgbClr val="002060"/>
                </a:solidFill>
                <a:hlinkClick r:id="rId5">
                  <a:extLst>
                    <a:ext uri="{A12FA001-AC4F-418D-AE19-62706E023703}">
                      <ahyp:hlinkClr xmlns:ahyp="http://schemas.microsoft.com/office/drawing/2018/hyperlinkcolor" val="tx"/>
                    </a:ext>
                  </a:extLst>
                </a:hlinkClick>
              </a:rPr>
              <a:t>https://youtube.com/shorts/6vJ4pqCDELE?si=SpL3mZVZIWVPXenH</a:t>
            </a:r>
            <a:r>
              <a:rPr lang="nl-NL" dirty="0">
                <a:solidFill>
                  <a:srgbClr val="002060"/>
                </a:solidFill>
              </a:rPr>
              <a:t> </a:t>
            </a:r>
          </a:p>
          <a:p>
            <a:pPr marL="0" indent="0">
              <a:buClr>
                <a:schemeClr val="tx1">
                  <a:lumMod val="75000"/>
                  <a:lumOff val="25000"/>
                </a:schemeClr>
              </a:buClr>
              <a:buNone/>
            </a:pPr>
            <a:endParaRPr lang="nl-NL" sz="1800" dirty="0">
              <a:solidFill>
                <a:srgbClr val="F22755"/>
              </a:solidFill>
            </a:endParaRPr>
          </a:p>
          <a:p>
            <a:pPr>
              <a:buClr>
                <a:schemeClr val="tx1">
                  <a:lumMod val="75000"/>
                  <a:lumOff val="25000"/>
                </a:schemeClr>
              </a:buClr>
            </a:pPr>
            <a:r>
              <a:rPr lang="nl-NL" sz="1800" dirty="0">
                <a:solidFill>
                  <a:srgbClr val="F22755"/>
                </a:solidFill>
              </a:rPr>
              <a:t>Wie is begonnen?</a:t>
            </a:r>
          </a:p>
          <a:p>
            <a:pPr>
              <a:buClr>
                <a:schemeClr val="tx1">
                  <a:lumMod val="75000"/>
                  <a:lumOff val="25000"/>
                </a:schemeClr>
              </a:buClr>
            </a:pPr>
            <a:r>
              <a:rPr lang="nl-NL" sz="1800" dirty="0">
                <a:solidFill>
                  <a:srgbClr val="F22755"/>
                </a:solidFill>
              </a:rPr>
              <a:t>Wie heeft gelijk?</a:t>
            </a:r>
          </a:p>
          <a:p>
            <a:pPr>
              <a:buClr>
                <a:schemeClr val="tx1">
                  <a:lumMod val="75000"/>
                  <a:lumOff val="25000"/>
                </a:schemeClr>
              </a:buClr>
            </a:pPr>
            <a:r>
              <a:rPr lang="nl-NL" sz="1800" dirty="0">
                <a:solidFill>
                  <a:srgbClr val="F22755"/>
                </a:solidFill>
              </a:rPr>
              <a:t>Wie is het sterkst?</a:t>
            </a:r>
          </a:p>
          <a:p>
            <a:pPr>
              <a:buClr>
                <a:schemeClr val="tx1">
                  <a:lumMod val="75000"/>
                  <a:lumOff val="25000"/>
                </a:schemeClr>
              </a:buClr>
            </a:pPr>
            <a:r>
              <a:rPr lang="nl-NL" sz="1800" dirty="0">
                <a:solidFill>
                  <a:srgbClr val="F22755"/>
                </a:solidFill>
              </a:rPr>
              <a:t>Is dat belangrijk?</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8868DCE2-A403-0746-80B8-3AC6D1571639}"/>
              </a:ext>
            </a:extLst>
          </p:cNvPr>
          <p:cNvSpPr>
            <a:spLocks noGrp="1" noRot="1" noMove="1" noResize="1" noEditPoints="1" noAdjustHandles="1" noChangeArrowheads="1" noChangeShapeType="1"/>
          </p:cNvSpPr>
          <p:nvPr>
            <p:ph type="title"/>
          </p:nvPr>
        </p:nvSpPr>
        <p:spPr/>
        <p:txBody>
          <a:bodyPr/>
          <a:lstStyle/>
          <a:p>
            <a:r>
              <a:rPr lang="nl-NL" dirty="0"/>
              <a:t>Ruzie</a:t>
            </a:r>
          </a:p>
        </p:txBody>
      </p:sp>
    </p:spTree>
    <p:extLst>
      <p:ext uri="{BB962C8B-B14F-4D97-AF65-F5344CB8AC3E}">
        <p14:creationId xmlns:p14="http://schemas.microsoft.com/office/powerpoint/2010/main" val="1226077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4EF1D-8F72-B7E7-0993-8C6EEC31CEB9}"/>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CBC15606-159C-C4EC-6A2B-8E0DE502D4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EC7B0389-19BE-8C0A-947A-CFF9BBD445B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5030" y="548680"/>
            <a:ext cx="2643442" cy="1918627"/>
          </a:xfrm>
          <a:prstGeom prst="rect">
            <a:avLst/>
          </a:prstGeom>
        </p:spPr>
      </p:pic>
      <p:pic>
        <p:nvPicPr>
          <p:cNvPr id="4" name="Sjabloon 2 afbeeldingen">
            <a:extLst>
              <a:ext uri="{FF2B5EF4-FFF2-40B4-BE49-F238E27FC236}">
                <a16:creationId xmlns:a16="http://schemas.microsoft.com/office/drawing/2014/main" id="{E4E945D5-21CB-9CB0-BEB5-E7F181A7DE19}"/>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A91D1F7-B72D-FE74-B34D-9164FBBECA5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Hoe zou dat zijn bij twee vechtende landen? </a:t>
            </a:r>
          </a:p>
          <a:p>
            <a:pPr marL="0" indent="0">
              <a:buClr>
                <a:schemeClr val="tx1">
                  <a:lumMod val="75000"/>
                  <a:lumOff val="25000"/>
                </a:schemeClr>
              </a:buClr>
              <a:buNone/>
            </a:pPr>
            <a:endParaRPr lang="nl-NL" sz="1800" dirty="0">
              <a:solidFill>
                <a:srgbClr val="F22755"/>
              </a:solidFill>
            </a:endParaRPr>
          </a:p>
          <a:p>
            <a:pPr>
              <a:buClr>
                <a:schemeClr val="tx1">
                  <a:lumMod val="75000"/>
                  <a:lumOff val="25000"/>
                </a:schemeClr>
              </a:buClr>
            </a:pPr>
            <a:r>
              <a:rPr lang="nl-NL" sz="1800" dirty="0">
                <a:solidFill>
                  <a:srgbClr val="F22755"/>
                </a:solidFill>
              </a:rPr>
              <a:t>Wat denk je: vertellen allebei de landen de waarheid? Over wie er begon, wie er als eerste mensen heeft gedood?</a:t>
            </a:r>
          </a:p>
          <a:p>
            <a:pPr>
              <a:buClr>
                <a:schemeClr val="tx1">
                  <a:lumMod val="75000"/>
                  <a:lumOff val="25000"/>
                </a:schemeClr>
              </a:buClr>
            </a:pPr>
            <a:r>
              <a:rPr lang="nl-NL" sz="1800" dirty="0">
                <a:solidFill>
                  <a:srgbClr val="F22755"/>
                </a:solidFill>
              </a:rPr>
              <a:t>Wie is de goede? Wie is de slechte?</a:t>
            </a:r>
          </a:p>
          <a:p>
            <a:pPr>
              <a:buClr>
                <a:schemeClr val="tx1">
                  <a:lumMod val="75000"/>
                  <a:lumOff val="25000"/>
                </a:schemeClr>
              </a:buClr>
            </a:pPr>
            <a:r>
              <a:rPr lang="nl-NL" sz="1800" dirty="0">
                <a:solidFill>
                  <a:srgbClr val="F22755"/>
                </a:solidFill>
              </a:rPr>
              <a:t>Misschien het ene land wel, en het andere niet? </a:t>
            </a:r>
          </a:p>
          <a:p>
            <a:pPr>
              <a:buClr>
                <a:schemeClr val="tx1">
                  <a:lumMod val="75000"/>
                  <a:lumOff val="25000"/>
                </a:schemeClr>
              </a:buClr>
            </a:pPr>
            <a:r>
              <a:rPr lang="nl-NL" sz="1800" dirty="0">
                <a:solidFill>
                  <a:srgbClr val="F22755"/>
                </a:solidFill>
              </a:rPr>
              <a:t>Of allebei niet?</a:t>
            </a:r>
          </a:p>
          <a:p>
            <a:pPr>
              <a:buClr>
                <a:schemeClr val="tx1">
                  <a:lumMod val="75000"/>
                  <a:lumOff val="25000"/>
                </a:schemeClr>
              </a:buClr>
            </a:pPr>
            <a:r>
              <a:rPr lang="nl-NL" sz="1800" dirty="0">
                <a:solidFill>
                  <a:srgbClr val="F22755"/>
                </a:solidFill>
              </a:rPr>
              <a:t>Wie moet je geloven? </a:t>
            </a:r>
          </a:p>
          <a:p>
            <a:pPr>
              <a:buClr>
                <a:schemeClr val="tx1">
                  <a:lumMod val="75000"/>
                  <a:lumOff val="25000"/>
                </a:schemeClr>
              </a:buClr>
            </a:pPr>
            <a:r>
              <a:rPr lang="nl-NL" sz="1800" dirty="0">
                <a:solidFill>
                  <a:srgbClr val="F22755"/>
                </a:solidFill>
              </a:rPr>
              <a:t>Hoe weet je dat?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4C30B9E1-0712-DCBB-DC5E-FAE2F455BF07}"/>
              </a:ext>
            </a:extLst>
          </p:cNvPr>
          <p:cNvSpPr>
            <a:spLocks noGrp="1" noRot="1" noMove="1" noResize="1" noEditPoints="1" noAdjustHandles="1" noChangeArrowheads="1" noChangeShapeType="1"/>
          </p:cNvSpPr>
          <p:nvPr>
            <p:ph type="title"/>
          </p:nvPr>
        </p:nvSpPr>
        <p:spPr/>
        <p:txBody>
          <a:bodyPr/>
          <a:lstStyle/>
          <a:p>
            <a:r>
              <a:rPr lang="nl-NL" dirty="0"/>
              <a:t>Wij zijn de </a:t>
            </a:r>
            <a:r>
              <a:rPr lang="nl-NL" dirty="0" err="1"/>
              <a:t>goeien</a:t>
            </a:r>
            <a:r>
              <a:rPr lang="nl-NL" dirty="0"/>
              <a:t> !</a:t>
            </a:r>
          </a:p>
        </p:txBody>
      </p:sp>
    </p:spTree>
    <p:extLst>
      <p:ext uri="{BB962C8B-B14F-4D97-AF65-F5344CB8AC3E}">
        <p14:creationId xmlns:p14="http://schemas.microsoft.com/office/powerpoint/2010/main" val="2603596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C6F3-2555-E74A-E9C0-59EB465B52D7}"/>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B01E439D-90B0-1440-F0A6-B070C3649F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C99AEA08-E448-93E7-FB99-380C293A4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177" y="648364"/>
            <a:ext cx="2411824" cy="1749704"/>
          </a:xfrm>
          <a:prstGeom prst="rect">
            <a:avLst/>
          </a:prstGeom>
        </p:spPr>
      </p:pic>
      <p:pic>
        <p:nvPicPr>
          <p:cNvPr id="4" name="Sjabloon 2 afbeeldingen">
            <a:extLst>
              <a:ext uri="{FF2B5EF4-FFF2-40B4-BE49-F238E27FC236}">
                <a16:creationId xmlns:a16="http://schemas.microsoft.com/office/drawing/2014/main" id="{71A9CFDD-F14D-0786-B076-21B7E056BE7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1369E9F4-33AE-6FB3-AC7B-D11D4C39860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Een beroemd spreekwoord:</a:t>
            </a:r>
          </a:p>
          <a:p>
            <a:pPr marL="0" indent="0">
              <a:buClr>
                <a:schemeClr val="tx1">
                  <a:lumMod val="75000"/>
                  <a:lumOff val="25000"/>
                </a:schemeClr>
              </a:buClr>
              <a:buNone/>
            </a:pPr>
            <a:r>
              <a:rPr lang="nl-NL" sz="1800" b="1" dirty="0">
                <a:solidFill>
                  <a:srgbClr val="002060"/>
                </a:solidFill>
              </a:rPr>
              <a:t>HET EERSTE WAT SNEUVELT (dood gaat) </a:t>
            </a:r>
          </a:p>
          <a:p>
            <a:pPr marL="0" indent="0">
              <a:buClr>
                <a:schemeClr val="tx1">
                  <a:lumMod val="75000"/>
                  <a:lumOff val="25000"/>
                </a:schemeClr>
              </a:buClr>
              <a:buNone/>
            </a:pPr>
            <a:r>
              <a:rPr lang="nl-NL" sz="1800" b="1" dirty="0">
                <a:solidFill>
                  <a:srgbClr val="002060"/>
                </a:solidFill>
              </a:rPr>
              <a:t>		IN EEN OORLOG</a:t>
            </a:r>
          </a:p>
          <a:p>
            <a:pPr marL="0" indent="0">
              <a:buClr>
                <a:schemeClr val="tx1">
                  <a:lumMod val="75000"/>
                  <a:lumOff val="25000"/>
                </a:schemeClr>
              </a:buClr>
              <a:buNone/>
            </a:pPr>
            <a:r>
              <a:rPr lang="nl-NL" sz="1800" b="1" dirty="0">
                <a:solidFill>
                  <a:srgbClr val="002060"/>
                </a:solidFill>
              </a:rPr>
              <a:t>				IS DE WAARHEID</a:t>
            </a:r>
          </a:p>
          <a:p>
            <a:pPr marL="0" indent="0">
              <a:buClr>
                <a:schemeClr val="tx1">
                  <a:lumMod val="75000"/>
                  <a:lumOff val="25000"/>
                </a:schemeClr>
              </a:buClr>
              <a:buNone/>
            </a:pPr>
            <a:endParaRPr lang="nl-NL" sz="1800" dirty="0"/>
          </a:p>
          <a:p>
            <a:pPr>
              <a:buClr>
                <a:schemeClr val="tx1">
                  <a:lumMod val="75000"/>
                  <a:lumOff val="25000"/>
                </a:schemeClr>
              </a:buClr>
            </a:pPr>
            <a:r>
              <a:rPr lang="nl-NL" sz="1800" dirty="0">
                <a:solidFill>
                  <a:srgbClr val="F22755"/>
                </a:solidFill>
              </a:rPr>
              <a:t>Wat denken jullie daarvan? </a:t>
            </a:r>
          </a:p>
          <a:p>
            <a:pPr>
              <a:buClr>
                <a:schemeClr val="tx1">
                  <a:lumMod val="75000"/>
                  <a:lumOff val="25000"/>
                </a:schemeClr>
              </a:buClr>
            </a:pPr>
            <a:r>
              <a:rPr lang="nl-NL" sz="1800" dirty="0">
                <a:solidFill>
                  <a:srgbClr val="F22755"/>
                </a:solidFill>
              </a:rPr>
              <a:t>Wie heeft er belang bij om de waarheid te verdraaien?</a:t>
            </a:r>
          </a:p>
          <a:p>
            <a:pPr>
              <a:buClr>
                <a:schemeClr val="tx1">
                  <a:lumMod val="75000"/>
                  <a:lumOff val="25000"/>
                </a:schemeClr>
              </a:buClr>
            </a:pPr>
            <a:r>
              <a:rPr lang="nl-NL" sz="1800" dirty="0">
                <a:solidFill>
                  <a:srgbClr val="F22755"/>
                </a:solidFill>
              </a:rPr>
              <a:t>En wie heeft daar geen belang bij?</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3BF68E10-F19C-EDE9-583B-DE1CDBDC10EB}"/>
              </a:ext>
            </a:extLst>
          </p:cNvPr>
          <p:cNvSpPr>
            <a:spLocks noGrp="1" noRot="1" noMove="1" noResize="1" noEditPoints="1" noAdjustHandles="1" noChangeArrowheads="1" noChangeShapeType="1"/>
          </p:cNvSpPr>
          <p:nvPr>
            <p:ph type="title"/>
          </p:nvPr>
        </p:nvSpPr>
        <p:spPr/>
        <p:txBody>
          <a:bodyPr/>
          <a:lstStyle/>
          <a:p>
            <a:r>
              <a:rPr lang="nl-NL" dirty="0"/>
              <a:t>Nepnieuws: “de waarheid sneuvelt bij conflicten”</a:t>
            </a:r>
          </a:p>
        </p:txBody>
      </p:sp>
    </p:spTree>
    <p:extLst>
      <p:ext uri="{BB962C8B-B14F-4D97-AF65-F5344CB8AC3E}">
        <p14:creationId xmlns:p14="http://schemas.microsoft.com/office/powerpoint/2010/main" val="464705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B1F35-7C4C-C089-85F2-E651545C6DB4}"/>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0D960AAB-837F-0FF1-8266-ECD7B614FA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6596" y="752807"/>
            <a:ext cx="2871465" cy="1786283"/>
          </a:xfrm>
          <a:prstGeom prst="rect">
            <a:avLst/>
          </a:prstGeom>
        </p:spPr>
      </p:pic>
      <p:pic>
        <p:nvPicPr>
          <p:cNvPr id="4" name="Sjabloon 1 afbeelding">
            <a:extLst>
              <a:ext uri="{FF2B5EF4-FFF2-40B4-BE49-F238E27FC236}">
                <a16:creationId xmlns:a16="http://schemas.microsoft.com/office/drawing/2014/main" id="{743CC09A-66ED-671F-67E8-DCE6FEEA4E49}"/>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828861D-D38E-B817-4EC4-E1EBE6BEB987}"/>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Een conflict kan op drie manieren aflopen :</a:t>
            </a:r>
          </a:p>
          <a:p>
            <a:pPr marL="0" indent="0">
              <a:buClr>
                <a:schemeClr val="tx1">
                  <a:lumMod val="75000"/>
                  <a:lumOff val="25000"/>
                </a:schemeClr>
              </a:buClr>
              <a:buNone/>
            </a:pPr>
            <a:endParaRPr lang="nl-NL" sz="1800" dirty="0"/>
          </a:p>
          <a:p>
            <a:pPr>
              <a:buClr>
                <a:schemeClr val="tx1">
                  <a:lumMod val="75000"/>
                  <a:lumOff val="25000"/>
                </a:schemeClr>
              </a:buClr>
            </a:pPr>
            <a:r>
              <a:rPr lang="nl-NL" sz="1800" b="1" dirty="0"/>
              <a:t>Win - Win </a:t>
            </a:r>
            <a:r>
              <a:rPr lang="nl-NL" sz="1800" dirty="0"/>
              <a:t>= iedereen blij</a:t>
            </a:r>
          </a:p>
          <a:p>
            <a:pPr>
              <a:buClr>
                <a:schemeClr val="tx1">
                  <a:lumMod val="75000"/>
                  <a:lumOff val="25000"/>
                </a:schemeClr>
              </a:buClr>
            </a:pPr>
            <a:endParaRPr lang="nl-NL" sz="1800" dirty="0"/>
          </a:p>
          <a:p>
            <a:pPr>
              <a:buClr>
                <a:schemeClr val="tx1">
                  <a:lumMod val="75000"/>
                  <a:lumOff val="25000"/>
                </a:schemeClr>
              </a:buClr>
            </a:pPr>
            <a:r>
              <a:rPr lang="nl-NL" sz="1800" b="1" dirty="0"/>
              <a:t>Win – Verlies </a:t>
            </a:r>
            <a:r>
              <a:rPr lang="nl-NL" sz="1800" dirty="0"/>
              <a:t>= De ene is blij </a:t>
            </a:r>
          </a:p>
          <a:p>
            <a:pPr marL="0" indent="0">
              <a:buClr>
                <a:schemeClr val="tx1">
                  <a:lumMod val="75000"/>
                  <a:lumOff val="25000"/>
                </a:schemeClr>
              </a:buClr>
              <a:buNone/>
            </a:pPr>
            <a:r>
              <a:rPr lang="nl-NL" sz="1800" dirty="0"/>
              <a:t>				en de andere ontevreden, boos of verdrietig</a:t>
            </a:r>
          </a:p>
          <a:p>
            <a:pPr>
              <a:buClr>
                <a:schemeClr val="tx1">
                  <a:lumMod val="75000"/>
                  <a:lumOff val="25000"/>
                </a:schemeClr>
              </a:buClr>
            </a:pPr>
            <a:endParaRPr lang="nl-NL" sz="1800" dirty="0"/>
          </a:p>
          <a:p>
            <a:pPr>
              <a:buClr>
                <a:schemeClr val="tx1">
                  <a:lumMod val="75000"/>
                  <a:lumOff val="25000"/>
                </a:schemeClr>
              </a:buClr>
            </a:pPr>
            <a:r>
              <a:rPr lang="nl-NL" sz="1800" b="1" dirty="0"/>
              <a:t>Verlies - Verlies </a:t>
            </a:r>
            <a:r>
              <a:rPr lang="nl-NL" sz="1800" dirty="0"/>
              <a:t>= Iedereen ontevreden, boos of verdrietig</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Welke van deze drie hebben we bij Rusland - Oekraïne?</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D04DE09A-18D5-F4B8-4754-3FFC96E3D7A4}"/>
              </a:ext>
            </a:extLst>
          </p:cNvPr>
          <p:cNvSpPr>
            <a:spLocks noGrp="1" noRot="1" noMove="1" noResize="1" noEditPoints="1" noAdjustHandles="1" noChangeArrowheads="1" noChangeShapeType="1"/>
          </p:cNvSpPr>
          <p:nvPr>
            <p:ph type="title"/>
          </p:nvPr>
        </p:nvSpPr>
        <p:spPr/>
        <p:txBody>
          <a:bodyPr/>
          <a:lstStyle/>
          <a:p>
            <a:r>
              <a:rPr lang="nl-NL"/>
              <a:t>Win – Win ? </a:t>
            </a:r>
            <a:endParaRPr lang="nl-NL" dirty="0"/>
          </a:p>
        </p:txBody>
      </p:sp>
    </p:spTree>
    <p:extLst>
      <p:ext uri="{BB962C8B-B14F-4D97-AF65-F5344CB8AC3E}">
        <p14:creationId xmlns:p14="http://schemas.microsoft.com/office/powerpoint/2010/main" val="690237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3B57E-794F-F7AE-31E8-929F645EE02E}"/>
            </a:ext>
          </a:extLst>
        </p:cNvPr>
        <p:cNvGrpSpPr/>
        <p:nvPr/>
      </p:nvGrpSpPr>
      <p:grpSpPr>
        <a:xfrm>
          <a:off x="0" y="0"/>
          <a:ext cx="0" cy="0"/>
          <a:chOff x="0" y="0"/>
          <a:chExt cx="0" cy="0"/>
        </a:xfrm>
      </p:grpSpPr>
      <p:pic>
        <p:nvPicPr>
          <p:cNvPr id="12" name="Afbeelding 11" descr="Afbeelding met tekst, schets, tekening, Lijnillustraties&#10;&#10;Door AI gegenereerde inhoud is mogelijk onjuist.">
            <a:extLst>
              <a:ext uri="{FF2B5EF4-FFF2-40B4-BE49-F238E27FC236}">
                <a16:creationId xmlns:a16="http://schemas.microsoft.com/office/drawing/2014/main" id="{748DB360-6E3B-24A6-FA94-BEFB5546FC2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67510" y="887512"/>
            <a:ext cx="3465806" cy="1728192"/>
          </a:xfrm>
          <a:prstGeom prst="rect">
            <a:avLst/>
          </a:prstGeom>
        </p:spPr>
      </p:pic>
      <p:pic>
        <p:nvPicPr>
          <p:cNvPr id="4" name="Sjabloon 1 afbeelding">
            <a:extLst>
              <a:ext uri="{FF2B5EF4-FFF2-40B4-BE49-F238E27FC236}">
                <a16:creationId xmlns:a16="http://schemas.microsoft.com/office/drawing/2014/main" id="{CCA63B41-5CBA-A234-EEEF-F099B37F1246}"/>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C9C011E-44B6-9B42-88AE-A4A7BEFAE7D7}"/>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rgbClr val="002060"/>
              </a:solidFill>
              <a:hlinkClick r:id="rId4">
                <a:extLst>
                  <a:ext uri="{A12FA001-AC4F-418D-AE19-62706E023703}">
                    <ahyp:hlinkClr xmlns:ahyp="http://schemas.microsoft.com/office/drawing/2018/hyperlinkcolor" val="tx"/>
                  </a:ext>
                </a:extLst>
              </a:hlinkClick>
            </a:endParaRPr>
          </a:p>
          <a:p>
            <a:pPr marL="0" indent="0">
              <a:buClr>
                <a:schemeClr val="tx1">
                  <a:lumMod val="75000"/>
                  <a:lumOff val="25000"/>
                </a:schemeClr>
              </a:buClr>
              <a:buNone/>
            </a:pPr>
            <a:endParaRPr lang="nl-NL" sz="1800" dirty="0">
              <a:solidFill>
                <a:srgbClr val="002060"/>
              </a:solidFill>
              <a:hlinkClick r:id="rId4">
                <a:extLst>
                  <a:ext uri="{A12FA001-AC4F-418D-AE19-62706E023703}">
                    <ahyp:hlinkClr xmlns:ahyp="http://schemas.microsoft.com/office/drawing/2018/hyperlinkcolor" val="tx"/>
                  </a:ext>
                </a:extLst>
              </a:hlinkClick>
            </a:endParaRPr>
          </a:p>
          <a:p>
            <a:pPr marL="0" indent="0">
              <a:buClr>
                <a:schemeClr val="tx1">
                  <a:lumMod val="75000"/>
                  <a:lumOff val="25000"/>
                </a:schemeClr>
              </a:buClr>
              <a:buNone/>
            </a:pPr>
            <a:endParaRPr lang="nl-NL" sz="1800" dirty="0">
              <a:solidFill>
                <a:srgbClr val="002060"/>
              </a:solidFill>
              <a:hlinkClick r:id="rId4">
                <a:extLst>
                  <a:ext uri="{A12FA001-AC4F-418D-AE19-62706E023703}">
                    <ahyp:hlinkClr xmlns:ahyp="http://schemas.microsoft.com/office/drawing/2018/hyperlinkcolor" val="tx"/>
                  </a:ext>
                </a:extLst>
              </a:hlinkClick>
            </a:endParaRPr>
          </a:p>
          <a:p>
            <a:pPr marL="0" indent="0">
              <a:buClr>
                <a:schemeClr val="tx1">
                  <a:lumMod val="75000"/>
                  <a:lumOff val="25000"/>
                </a:schemeClr>
              </a:buClr>
              <a:buNone/>
            </a:pPr>
            <a:r>
              <a:rPr lang="nl-NL" sz="1800" dirty="0">
                <a:solidFill>
                  <a:srgbClr val="002060"/>
                </a:solidFill>
                <a:hlinkClick r:id="rId4">
                  <a:extLst>
                    <a:ext uri="{A12FA001-AC4F-418D-AE19-62706E023703}">
                      <ahyp:hlinkClr xmlns:ahyp="http://schemas.microsoft.com/office/drawing/2018/hyperlinkcolor" val="tx"/>
                    </a:ext>
                  </a:extLst>
                </a:hlinkClick>
              </a:rPr>
              <a:t>https://www.youtube.com/watch?v=imojunnwqA8</a:t>
            </a:r>
            <a:r>
              <a:rPr lang="nl-NL" sz="1800" dirty="0">
                <a:solidFill>
                  <a:srgbClr val="002060"/>
                </a:solidFill>
              </a:rPr>
              <a:t> </a:t>
            </a:r>
          </a:p>
          <a:p>
            <a:pPr marL="0" indent="0">
              <a:buClr>
                <a:schemeClr val="tx1">
                  <a:lumMod val="75000"/>
                  <a:lumOff val="25000"/>
                </a:schemeClr>
              </a:buClr>
              <a:buNone/>
            </a:pPr>
            <a:r>
              <a:rPr lang="nl-NL" sz="1800" dirty="0">
                <a:solidFill>
                  <a:srgbClr val="F07E26"/>
                </a:solidFill>
              </a:rPr>
              <a:t>Dit is een filmpje van het KIS (3:32 minuten)</a:t>
            </a:r>
          </a:p>
        </p:txBody>
      </p:sp>
      <p:sp>
        <p:nvSpPr>
          <p:cNvPr id="2" name="Titel">
            <a:extLst>
              <a:ext uri="{FF2B5EF4-FFF2-40B4-BE49-F238E27FC236}">
                <a16:creationId xmlns:a16="http://schemas.microsoft.com/office/drawing/2014/main" id="{640DA154-B35C-A300-66AE-905FA8D8B4BB}"/>
              </a:ext>
            </a:extLst>
          </p:cNvPr>
          <p:cNvSpPr>
            <a:spLocks noGrp="1" noRot="1" noMove="1" noResize="1" noEditPoints="1" noAdjustHandles="1" noChangeArrowheads="1" noChangeShapeType="1"/>
          </p:cNvSpPr>
          <p:nvPr>
            <p:ph type="title"/>
          </p:nvPr>
        </p:nvSpPr>
        <p:spPr/>
        <p:txBody>
          <a:bodyPr/>
          <a:lstStyle/>
          <a:p>
            <a:r>
              <a:rPr lang="nl-NL" dirty="0"/>
              <a:t>Filmpje Polarisatie</a:t>
            </a:r>
            <a:br>
              <a:rPr lang="nl-NL" dirty="0"/>
            </a:br>
            <a:r>
              <a:rPr lang="nl-NL" dirty="0"/>
              <a:t>(optioneel)</a:t>
            </a:r>
          </a:p>
        </p:txBody>
      </p:sp>
    </p:spTree>
    <p:extLst>
      <p:ext uri="{BB962C8B-B14F-4D97-AF65-F5344CB8AC3E}">
        <p14:creationId xmlns:p14="http://schemas.microsoft.com/office/powerpoint/2010/main" val="4078452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5363-9D65-B45C-0A30-53BAB21B3FB5}"/>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2B64BC7F-9C9B-7FED-D8C9-C62DE2C640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54BB7410-569C-43E9-9680-4C9BDE0A9C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B048E13D-9A3E-0A82-4C87-9B1E56EC7BA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CC54CA6-ACC8-05B4-8E5E-DE4DF7E70726}"/>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Vraag: Wat vind je belangrijker: </a:t>
            </a:r>
          </a:p>
          <a:p>
            <a:pPr marL="0" indent="0">
              <a:buClr>
                <a:schemeClr val="tx1">
                  <a:lumMod val="75000"/>
                  <a:lumOff val="25000"/>
                </a:schemeClr>
              </a:buClr>
              <a:buNone/>
            </a:pPr>
            <a:r>
              <a:rPr lang="nl-NL" sz="1800" dirty="0">
                <a:solidFill>
                  <a:srgbClr val="F22755"/>
                </a:solidFill>
              </a:rPr>
              <a:t>		Oorlog? Of Vrede? Weet niet? (handen opsteken!)</a:t>
            </a:r>
          </a:p>
          <a:p>
            <a:pPr marL="0" indent="0">
              <a:buClr>
                <a:schemeClr val="tx1">
                  <a:lumMod val="75000"/>
                  <a:lumOff val="25000"/>
                </a:schemeClr>
              </a:buClr>
              <a:buNone/>
            </a:pPr>
            <a:r>
              <a:rPr lang="nl-NL" sz="1400" dirty="0">
                <a:solidFill>
                  <a:srgbClr val="F07E26"/>
                </a:solidFill>
              </a:rPr>
              <a:t>Leerkracht: deze vraag gaat nog een aantal keren terugkomen. </a:t>
            </a:r>
            <a:br>
              <a:rPr lang="nl-NL" sz="1400" dirty="0">
                <a:solidFill>
                  <a:srgbClr val="F07E26"/>
                </a:solidFill>
              </a:rPr>
            </a:br>
            <a:r>
              <a:rPr lang="nl-NL" sz="1400" dirty="0">
                <a:solidFill>
                  <a:srgbClr val="F07E26"/>
                </a:solidFill>
              </a:rPr>
              <a:t>Het is de ruggengraat van deze module.</a:t>
            </a:r>
          </a:p>
          <a:p>
            <a:pPr marL="0" indent="0">
              <a:buClr>
                <a:schemeClr val="tx1">
                  <a:lumMod val="75000"/>
                  <a:lumOff val="25000"/>
                </a:schemeClr>
              </a:buClr>
              <a:buNone/>
            </a:pPr>
            <a:r>
              <a:rPr lang="nl-NL" sz="1400" dirty="0">
                <a:solidFill>
                  <a:srgbClr val="F07E26"/>
                </a:solidFill>
              </a:rPr>
              <a:t>In plaats van vingers opsteken kan je er ook een actieve werkvorm van maken: Een denkbeeldige lijn door de klas, waarlangs de leerlingen letterlijk “een </a:t>
            </a:r>
            <a:r>
              <a:rPr lang="nl-NL" sz="1400" dirty="0" err="1">
                <a:solidFill>
                  <a:srgbClr val="F07E26"/>
                </a:solidFill>
              </a:rPr>
              <a:t>stand-punt</a:t>
            </a:r>
            <a:r>
              <a:rPr lang="nl-NL" sz="1400" dirty="0">
                <a:solidFill>
                  <a:srgbClr val="F07E26"/>
                </a:solidFill>
              </a:rPr>
              <a:t> innemen”.  Dan kan je vragen: Waarom sta jij hier? En jij? Ze mogen dan ook van positie veranderen.</a:t>
            </a:r>
            <a:endParaRPr lang="nl-NL" sz="1400" dirty="0">
              <a:solidFill>
                <a:srgbClr val="F22755"/>
              </a:solidFill>
            </a:endParaRPr>
          </a:p>
          <a:p>
            <a:pPr>
              <a:buClr>
                <a:schemeClr val="tx1">
                  <a:lumMod val="75000"/>
                  <a:lumOff val="25000"/>
                </a:schemeClr>
              </a:buClr>
            </a:pPr>
            <a:r>
              <a:rPr lang="nl-NL" sz="1800" dirty="0">
                <a:solidFill>
                  <a:srgbClr val="F22755"/>
                </a:solidFill>
              </a:rPr>
              <a:t>En wat denk je dat Trump (de president van Amerika) wil?</a:t>
            </a:r>
          </a:p>
          <a:p>
            <a:pPr>
              <a:buClr>
                <a:schemeClr val="tx1">
                  <a:lumMod val="75000"/>
                  <a:lumOff val="25000"/>
                </a:schemeClr>
              </a:buClr>
            </a:pPr>
            <a:r>
              <a:rPr lang="nl-NL" sz="1800" dirty="0">
                <a:solidFill>
                  <a:srgbClr val="F22755"/>
                </a:solidFill>
              </a:rPr>
              <a:t>En wat denk je dat Poetin (de president van Rusland) wil?</a:t>
            </a:r>
          </a:p>
          <a:p>
            <a:pPr marL="0" indent="0">
              <a:buClr>
                <a:schemeClr val="tx1">
                  <a:lumMod val="75000"/>
                  <a:lumOff val="25000"/>
                </a:schemeClr>
              </a:buClr>
              <a:buNone/>
            </a:pPr>
            <a:r>
              <a:rPr lang="nl-NL" sz="1400" dirty="0">
                <a:solidFill>
                  <a:srgbClr val="F07E26"/>
                </a:solidFill>
              </a:rPr>
              <a:t>Iedereen wil vrede!</a:t>
            </a:r>
            <a:br>
              <a:rPr lang="nl-NL" sz="1400" dirty="0">
                <a:solidFill>
                  <a:srgbClr val="F07E26"/>
                </a:solidFill>
              </a:rPr>
            </a:br>
            <a:r>
              <a:rPr lang="nl-NL" sz="1400" dirty="0">
                <a:solidFill>
                  <a:srgbClr val="F07E26"/>
                </a:solidFill>
              </a:rPr>
              <a:t>Maar toch zijn er altijd redenen om ruzie te maken.</a:t>
            </a:r>
          </a:p>
          <a:p>
            <a:pPr marL="0" indent="0">
              <a:buClr>
                <a:schemeClr val="tx1">
                  <a:lumMod val="75000"/>
                  <a:lumOff val="25000"/>
                </a:schemeClr>
              </a:buClr>
              <a:buNone/>
            </a:pPr>
            <a:r>
              <a:rPr lang="nl-NL" sz="1400" dirty="0">
                <a:solidFill>
                  <a:srgbClr val="F07E26"/>
                </a:solidFill>
              </a:rPr>
              <a:t>Daar moeten we tegen blijven vechten.</a:t>
            </a:r>
          </a:p>
        </p:txBody>
      </p:sp>
      <p:sp>
        <p:nvSpPr>
          <p:cNvPr id="2" name="Titel">
            <a:extLst>
              <a:ext uri="{FF2B5EF4-FFF2-40B4-BE49-F238E27FC236}">
                <a16:creationId xmlns:a16="http://schemas.microsoft.com/office/drawing/2014/main" id="{5106CE7B-E1CE-50C5-548A-DDDFA8F5C684}"/>
              </a:ext>
            </a:extLst>
          </p:cNvPr>
          <p:cNvSpPr>
            <a:spLocks noGrp="1" noRot="1" noMove="1" noResize="1" noEditPoints="1" noAdjustHandles="1" noChangeArrowheads="1" noChangeShapeType="1"/>
          </p:cNvSpPr>
          <p:nvPr>
            <p:ph type="title"/>
          </p:nvPr>
        </p:nvSpPr>
        <p:spPr/>
        <p:txBody>
          <a:bodyPr/>
          <a:lstStyle/>
          <a:p>
            <a:r>
              <a:rPr lang="nl-NL" dirty="0"/>
              <a:t>Algemene vraag</a:t>
            </a:r>
          </a:p>
        </p:txBody>
      </p:sp>
    </p:spTree>
    <p:extLst>
      <p:ext uri="{BB962C8B-B14F-4D97-AF65-F5344CB8AC3E}">
        <p14:creationId xmlns:p14="http://schemas.microsoft.com/office/powerpoint/2010/main" val="1903202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A7315-EC11-510B-8B7A-1CE25B274817}"/>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845534F1-00A5-B121-41EB-2F688B12394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47AD9803-C178-CDDF-91AD-7EA60E390E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39EAE360-4D28-F0DE-E96A-0639AEAE5D11}"/>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0F2CF8B1-915F-8E8F-F9D3-79E36FD3D3B0}"/>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45457628-A609-73F0-0E29-383E798E016C}"/>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Altijd oorlog ?</a:t>
            </a:r>
            <a:endParaRPr lang="en-US" dirty="0"/>
          </a:p>
        </p:txBody>
      </p:sp>
      <p:sp>
        <p:nvSpPr>
          <p:cNvPr id="11" name="Title 2">
            <a:extLst>
              <a:ext uri="{FF2B5EF4-FFF2-40B4-BE49-F238E27FC236}">
                <a16:creationId xmlns:a16="http://schemas.microsoft.com/office/drawing/2014/main" id="{571E8A1D-8A0D-F66D-D42E-F688FB0EA93F}"/>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32AF74F3-C7A2-63A0-F126-1A1C4D880E94}"/>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2</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851577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657D9-CA76-7765-F679-300CB5E96688}"/>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699F3D9E-C805-AC34-BEE2-078520490F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CFD0A6C6-06B2-D953-568C-0C99D2CF13F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48751" y="620688"/>
            <a:ext cx="2523932" cy="1728192"/>
          </a:xfrm>
          <a:prstGeom prst="rect">
            <a:avLst/>
          </a:prstGeom>
        </p:spPr>
      </p:pic>
      <p:pic>
        <p:nvPicPr>
          <p:cNvPr id="4" name="Sjabloon 2 afbeeldingen">
            <a:extLst>
              <a:ext uri="{FF2B5EF4-FFF2-40B4-BE49-F238E27FC236}">
                <a16:creationId xmlns:a16="http://schemas.microsoft.com/office/drawing/2014/main" id="{AE04B793-ED25-AE10-1ABB-3091E732711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DB9F983-7261-9989-FBE8-DA9F0EECD29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Een beroemd adagium (spreekwoord) van Erasmus:</a:t>
            </a:r>
          </a:p>
          <a:p>
            <a:pPr marL="0" indent="0">
              <a:buClr>
                <a:schemeClr val="tx1">
                  <a:lumMod val="75000"/>
                  <a:lumOff val="25000"/>
                </a:schemeClr>
              </a:buClr>
              <a:buNone/>
            </a:pPr>
            <a:endParaRPr lang="nl-NL" sz="2000" b="1" dirty="0">
              <a:solidFill>
                <a:srgbClr val="002060"/>
              </a:solidFill>
            </a:endParaRPr>
          </a:p>
          <a:p>
            <a:pPr marL="0" indent="0">
              <a:buClr>
                <a:schemeClr val="tx1">
                  <a:lumMod val="75000"/>
                  <a:lumOff val="25000"/>
                </a:schemeClr>
              </a:buClr>
              <a:buNone/>
            </a:pPr>
            <a:r>
              <a:rPr lang="nl-NL" sz="2000" b="1" dirty="0">
                <a:solidFill>
                  <a:srgbClr val="002060"/>
                </a:solidFill>
              </a:rPr>
              <a:t>OORLOG IS FIJN …</a:t>
            </a:r>
          </a:p>
          <a:p>
            <a:pPr marL="0" indent="0">
              <a:buClr>
                <a:schemeClr val="tx1">
                  <a:lumMod val="75000"/>
                  <a:lumOff val="25000"/>
                </a:schemeClr>
              </a:buClr>
              <a:buNone/>
            </a:pPr>
            <a:r>
              <a:rPr lang="nl-NL" sz="2000" b="1" dirty="0">
                <a:solidFill>
                  <a:srgbClr val="002060"/>
                </a:solidFill>
              </a:rPr>
              <a:t>		… VOOR MENSEN DIE HEM </a:t>
            </a:r>
            <a:r>
              <a:rPr lang="nl-NL" sz="2000" b="1" u="sng" dirty="0">
                <a:solidFill>
                  <a:srgbClr val="002060"/>
                </a:solidFill>
              </a:rPr>
              <a:t>NIET</a:t>
            </a:r>
            <a:r>
              <a:rPr lang="nl-NL" sz="2000" b="1" dirty="0">
                <a:solidFill>
                  <a:srgbClr val="002060"/>
                </a:solidFill>
              </a:rPr>
              <a:t> KENNEN</a:t>
            </a:r>
          </a:p>
          <a:p>
            <a:pPr marL="0" indent="0">
              <a:buClr>
                <a:schemeClr val="tx1">
                  <a:lumMod val="75000"/>
                  <a:lumOff val="25000"/>
                </a:schemeClr>
              </a:buClr>
              <a:buNone/>
            </a:pPr>
            <a:endParaRPr lang="nl-NL" b="1" dirty="0">
              <a:solidFill>
                <a:srgbClr val="02ADBB"/>
              </a:solidFill>
            </a:endParaRPr>
          </a:p>
          <a:p>
            <a:pPr>
              <a:buClr>
                <a:schemeClr val="tx1">
                  <a:lumMod val="75000"/>
                  <a:lumOff val="25000"/>
                </a:schemeClr>
              </a:buClr>
            </a:pPr>
            <a:r>
              <a:rPr lang="nl-NL" sz="1800" dirty="0">
                <a:solidFill>
                  <a:srgbClr val="F22755"/>
                </a:solidFill>
              </a:rPr>
              <a:t>Waarom zou een oorlog fijn zijn?</a:t>
            </a:r>
          </a:p>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rgbClr val="F22755"/>
                </a:solidFill>
              </a:rPr>
              <a:t>Wat denk je dat hij hiermee bedoelde?</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8040F1C-FE32-25A6-A216-6F2AF24CFFB6}"/>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120403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053CC-941F-1B55-C461-485EBE468E39}"/>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44F52959-8427-FF82-FB24-D023A45289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C9791B9E-56F4-2224-1D7B-3C0A211D20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850" y="620688"/>
            <a:ext cx="2462538" cy="2088232"/>
          </a:xfrm>
          <a:prstGeom prst="rect">
            <a:avLst/>
          </a:prstGeom>
        </p:spPr>
      </p:pic>
      <p:pic>
        <p:nvPicPr>
          <p:cNvPr id="4" name="Sjabloon 2 afbeeldingen">
            <a:extLst>
              <a:ext uri="{FF2B5EF4-FFF2-40B4-BE49-F238E27FC236}">
                <a16:creationId xmlns:a16="http://schemas.microsoft.com/office/drawing/2014/main" id="{89B82930-4588-CFED-DB57-D26B08C6B53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F8FC6C5-0E42-3277-7BDB-FBBD03C0612B}"/>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r>
              <a:rPr lang="nl-NL" sz="1800" dirty="0"/>
              <a:t>Oorlog is er </a:t>
            </a:r>
            <a:r>
              <a:rPr lang="nl-NL" sz="1800" b="1" dirty="0"/>
              <a:t>altijd</a:t>
            </a:r>
            <a:r>
              <a:rPr lang="nl-NL" sz="1800" dirty="0"/>
              <a:t> geweest!</a:t>
            </a:r>
          </a:p>
          <a:p>
            <a:pPr>
              <a:buClr>
                <a:schemeClr val="tx1">
                  <a:lumMod val="75000"/>
                  <a:lumOff val="25000"/>
                </a:schemeClr>
              </a:buClr>
            </a:pPr>
            <a:r>
              <a:rPr lang="nl-NL" sz="1800" dirty="0"/>
              <a:t>Zelfs in de oudste verhalen.</a:t>
            </a:r>
          </a:p>
          <a:p>
            <a:pPr>
              <a:buClr>
                <a:schemeClr val="tx1">
                  <a:lumMod val="75000"/>
                  <a:lumOff val="25000"/>
                </a:schemeClr>
              </a:buClr>
            </a:pPr>
            <a:r>
              <a:rPr lang="nl-NL" sz="1800" dirty="0"/>
              <a:t>In de Thora, de Bijbel en in de Koran.</a:t>
            </a:r>
          </a:p>
          <a:p>
            <a:pPr>
              <a:buClr>
                <a:schemeClr val="tx1">
                  <a:lumMod val="75000"/>
                  <a:lumOff val="25000"/>
                </a:schemeClr>
              </a:buClr>
            </a:pPr>
            <a:r>
              <a:rPr lang="nl-NL" sz="1800" dirty="0"/>
              <a:t>Er is </a:t>
            </a:r>
            <a:r>
              <a:rPr lang="nl-NL" sz="1800" b="1" dirty="0"/>
              <a:t>nooit</a:t>
            </a:r>
            <a:r>
              <a:rPr lang="nl-NL" sz="1800" dirty="0"/>
              <a:t> volledige vrede geweest in deze wereld!</a:t>
            </a:r>
          </a:p>
          <a:p>
            <a:pPr>
              <a:buClr>
                <a:schemeClr val="tx1">
                  <a:lumMod val="75000"/>
                  <a:lumOff val="25000"/>
                </a:schemeClr>
              </a:buClr>
            </a:pPr>
            <a:r>
              <a:rPr lang="nl-NL" sz="1800" dirty="0"/>
              <a:t>Gemiddeld waren er zo’n </a:t>
            </a:r>
            <a:r>
              <a:rPr lang="nl-NL" sz="1800" b="1" dirty="0"/>
              <a:t>30 a 40 oorlogen tegelijk</a:t>
            </a:r>
          </a:p>
          <a:p>
            <a:pPr marL="0" indent="0">
              <a:buClr>
                <a:schemeClr val="tx1">
                  <a:lumMod val="75000"/>
                  <a:lumOff val="25000"/>
                </a:schemeClr>
              </a:buClr>
              <a:buNone/>
            </a:pPr>
            <a:r>
              <a:rPr lang="nl-NL" sz="2000" b="1" dirty="0">
                <a:solidFill>
                  <a:srgbClr val="002060"/>
                </a:solidFill>
              </a:rPr>
              <a:t>“Oorlog hoort bij de mensen”</a:t>
            </a:r>
          </a:p>
          <a:p>
            <a:pPr marL="0" indent="0">
              <a:buClr>
                <a:schemeClr val="tx1">
                  <a:lumMod val="75000"/>
                  <a:lumOff val="25000"/>
                </a:schemeClr>
              </a:buClr>
              <a:buNone/>
            </a:pPr>
            <a:endParaRPr lang="nl-NL" b="1" dirty="0">
              <a:solidFill>
                <a:srgbClr val="02ADBB"/>
              </a:solidFill>
            </a:endParaRPr>
          </a:p>
          <a:p>
            <a:pPr>
              <a:buClr>
                <a:schemeClr val="tx1">
                  <a:lumMod val="75000"/>
                  <a:lumOff val="25000"/>
                </a:schemeClr>
              </a:buClr>
            </a:pPr>
            <a:r>
              <a:rPr lang="nl-NL" sz="1800" dirty="0">
                <a:solidFill>
                  <a:srgbClr val="F22755"/>
                </a:solidFill>
              </a:rPr>
              <a:t>Klopt het, dat oorlog bij mensen hoort?</a:t>
            </a:r>
          </a:p>
          <a:p>
            <a:pPr>
              <a:buClr>
                <a:schemeClr val="tx1">
                  <a:lumMod val="75000"/>
                  <a:lumOff val="25000"/>
                </a:schemeClr>
              </a:buClr>
            </a:pPr>
            <a:r>
              <a:rPr lang="nl-NL" sz="1800" dirty="0">
                <a:solidFill>
                  <a:srgbClr val="F22755"/>
                </a:solidFill>
              </a:rPr>
              <a:t>En moeten we daar dus altijd tegen </a:t>
            </a:r>
            <a:r>
              <a:rPr lang="nl-NL" sz="1800" b="1" dirty="0">
                <a:solidFill>
                  <a:srgbClr val="F22755"/>
                </a:solidFill>
              </a:rPr>
              <a:t>blijven</a:t>
            </a:r>
            <a:r>
              <a:rPr lang="nl-NL" sz="1800" dirty="0">
                <a:solidFill>
                  <a:srgbClr val="F22755"/>
                </a:solidFill>
              </a:rPr>
              <a:t> “vechten”?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633FDB7-6FBA-EF18-B993-3C5B23E02AB7}"/>
              </a:ext>
            </a:extLst>
          </p:cNvPr>
          <p:cNvSpPr>
            <a:spLocks noGrp="1" noRot="1" noMove="1" noResize="1" noEditPoints="1" noAdjustHandles="1" noChangeArrowheads="1" noChangeShapeType="1"/>
          </p:cNvSpPr>
          <p:nvPr>
            <p:ph type="title"/>
          </p:nvPr>
        </p:nvSpPr>
        <p:spPr/>
        <p:txBody>
          <a:bodyPr/>
          <a:lstStyle/>
          <a:p>
            <a:r>
              <a:rPr lang="nl-NL" dirty="0"/>
              <a:t>Oorlog anders bekeken</a:t>
            </a:r>
            <a:endParaRPr lang="nl-NL" sz="2800" dirty="0"/>
          </a:p>
        </p:txBody>
      </p:sp>
    </p:spTree>
    <p:extLst>
      <p:ext uri="{BB962C8B-B14F-4D97-AF65-F5344CB8AC3E}">
        <p14:creationId xmlns:p14="http://schemas.microsoft.com/office/powerpoint/2010/main" val="276681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0733A-DCDA-9AA5-147E-6B06A623D78C}"/>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9B41DB83-88B9-982E-6D87-F616CB9373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36885" y="647940"/>
            <a:ext cx="3090940" cy="2060627"/>
          </a:xfrm>
          <a:prstGeom prst="rect">
            <a:avLst/>
          </a:prstGeom>
        </p:spPr>
      </p:pic>
      <p:pic>
        <p:nvPicPr>
          <p:cNvPr id="8" name="Afbeelding 7">
            <a:extLst>
              <a:ext uri="{FF2B5EF4-FFF2-40B4-BE49-F238E27FC236}">
                <a16:creationId xmlns:a16="http://schemas.microsoft.com/office/drawing/2014/main" id="{A889017B-5EED-A08E-EC9A-AEEB48D993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F78A17BB-F57D-68FD-C304-F46841BBB29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166943F0-8848-44AB-B378-1A7C6E7F9E3D}"/>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p>
          <a:p>
            <a:pPr>
              <a:buClr>
                <a:schemeClr val="tx1">
                  <a:lumMod val="75000"/>
                  <a:lumOff val="25000"/>
                </a:schemeClr>
              </a:buClr>
            </a:pPr>
            <a:r>
              <a:rPr lang="nl-NL" sz="1800" dirty="0"/>
              <a:t>Oorlog zie je ook bij </a:t>
            </a:r>
            <a:r>
              <a:rPr lang="nl-NL" sz="1800" b="1" dirty="0"/>
              <a:t>dieren</a:t>
            </a:r>
            <a:r>
              <a:rPr lang="nl-NL" sz="1800" dirty="0"/>
              <a:t>: die vechten om eten, om vrouwtjes, om macht … </a:t>
            </a:r>
          </a:p>
          <a:p>
            <a:pPr>
              <a:buClr>
                <a:schemeClr val="tx1">
                  <a:lumMod val="75000"/>
                  <a:lumOff val="25000"/>
                </a:schemeClr>
              </a:buClr>
            </a:pPr>
            <a:r>
              <a:rPr lang="nl-NL" sz="1800" dirty="0"/>
              <a:t>En er zijn zelfs </a:t>
            </a:r>
            <a:r>
              <a:rPr lang="nl-NL" sz="1800" b="1" dirty="0"/>
              <a:t>Chimpansee-groepen</a:t>
            </a:r>
            <a:r>
              <a:rPr lang="nl-NL" sz="1800" dirty="0"/>
              <a:t> die een andere groep volledig </a:t>
            </a:r>
            <a:r>
              <a:rPr lang="nl-NL" sz="1800" b="1" dirty="0"/>
              <a:t>uitroeien</a:t>
            </a:r>
            <a:r>
              <a:rPr lang="nl-NL" sz="1800" dirty="0"/>
              <a:t> (dood maken)! Ook de vrouwtjes, de oudjes en de baby’s. </a:t>
            </a:r>
          </a:p>
          <a:p>
            <a:pPr>
              <a:buClr>
                <a:schemeClr val="tx1">
                  <a:lumMod val="75000"/>
                  <a:lumOff val="25000"/>
                </a:schemeClr>
              </a:buClr>
            </a:pPr>
            <a:r>
              <a:rPr lang="nl-NL" sz="1800" dirty="0"/>
              <a:t>En daarna? Dan zijn het weer rustige, </a:t>
            </a:r>
            <a:r>
              <a:rPr lang="nl-NL" sz="1800" b="1" dirty="0"/>
              <a:t>lieve</a:t>
            </a:r>
            <a:r>
              <a:rPr lang="nl-NL" sz="1800" dirty="0"/>
              <a:t> vaders en moeders.</a:t>
            </a:r>
          </a:p>
          <a:p>
            <a:pPr marL="0" indent="0">
              <a:buClr>
                <a:schemeClr val="tx1">
                  <a:lumMod val="75000"/>
                  <a:lumOff val="25000"/>
                </a:schemeClr>
              </a:buClr>
              <a:buNone/>
            </a:pPr>
            <a:endParaRPr lang="nl-NL" b="1" dirty="0">
              <a:solidFill>
                <a:srgbClr val="02ADBB"/>
              </a:solidFill>
            </a:endParaRPr>
          </a:p>
          <a:p>
            <a:pPr>
              <a:buClr>
                <a:schemeClr val="tx1">
                  <a:lumMod val="75000"/>
                  <a:lumOff val="25000"/>
                </a:schemeClr>
              </a:buClr>
            </a:pPr>
            <a:r>
              <a:rPr lang="nl-NL" sz="1800" dirty="0">
                <a:solidFill>
                  <a:srgbClr val="F22755"/>
                </a:solidFill>
              </a:rPr>
              <a:t>Klopt het, dat oorlog bij mensen en dieren hoort?</a:t>
            </a:r>
          </a:p>
          <a:p>
            <a:pPr>
              <a:buClr>
                <a:schemeClr val="tx1">
                  <a:lumMod val="75000"/>
                  <a:lumOff val="25000"/>
                </a:schemeClr>
              </a:buClr>
            </a:pPr>
            <a:r>
              <a:rPr lang="nl-NL" sz="1800" dirty="0">
                <a:solidFill>
                  <a:srgbClr val="F22755"/>
                </a:solidFill>
              </a:rPr>
              <a:t>En op het schoolplein? En op straat?  Bij voetbal?</a:t>
            </a:r>
          </a:p>
          <a:p>
            <a:pPr>
              <a:buClr>
                <a:schemeClr val="tx1">
                  <a:lumMod val="75000"/>
                  <a:lumOff val="25000"/>
                </a:schemeClr>
              </a:buClr>
            </a:pPr>
            <a:r>
              <a:rPr lang="nl-NL" sz="1800" dirty="0">
                <a:solidFill>
                  <a:srgbClr val="F22755"/>
                </a:solidFill>
              </a:rPr>
              <a:t>En tussen landen?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28D947A5-0E1E-262E-DA6F-05F9D3D8EA8D}"/>
              </a:ext>
            </a:extLst>
          </p:cNvPr>
          <p:cNvSpPr>
            <a:spLocks noGrp="1" noRot="1" noMove="1" noResize="1" noEditPoints="1" noAdjustHandles="1" noChangeArrowheads="1" noChangeShapeType="1"/>
          </p:cNvSpPr>
          <p:nvPr>
            <p:ph type="title"/>
          </p:nvPr>
        </p:nvSpPr>
        <p:spPr/>
        <p:txBody>
          <a:bodyPr/>
          <a:lstStyle/>
          <a:p>
            <a:r>
              <a:rPr lang="nl-NL" dirty="0"/>
              <a:t>Oorlog anders bekeken</a:t>
            </a:r>
            <a:endParaRPr lang="nl-NL" sz="2800" dirty="0"/>
          </a:p>
        </p:txBody>
      </p:sp>
    </p:spTree>
    <p:extLst>
      <p:ext uri="{BB962C8B-B14F-4D97-AF65-F5344CB8AC3E}">
        <p14:creationId xmlns:p14="http://schemas.microsoft.com/office/powerpoint/2010/main" val="1964715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4BCF-CF3F-8A3C-30F6-FE95D479F6A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501CDCA-FEA4-85D8-24A7-1DAC9542E3F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940152" y="15604"/>
            <a:ext cx="2970244" cy="2720184"/>
          </a:xfrm>
          <a:prstGeom prst="rect">
            <a:avLst/>
          </a:prstGeom>
        </p:spPr>
      </p:pic>
      <p:pic>
        <p:nvPicPr>
          <p:cNvPr id="4" name="Sjabloon 1 afbeelding">
            <a:extLst>
              <a:ext uri="{FF2B5EF4-FFF2-40B4-BE49-F238E27FC236}">
                <a16:creationId xmlns:a16="http://schemas.microsoft.com/office/drawing/2014/main" id="{04027A16-58F5-E60D-6BFB-E3F47C1E57B3}"/>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D1CAA36-D7A7-EB63-F060-1144C0B700C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Ze zeggen weleens dat iedereen een </a:t>
            </a:r>
            <a:r>
              <a:rPr lang="nl-NL" sz="1800" b="1" dirty="0"/>
              <a:t>engeltje</a:t>
            </a:r>
            <a:r>
              <a:rPr lang="nl-NL" sz="1800" dirty="0"/>
              <a:t> …</a:t>
            </a:r>
          </a:p>
          <a:p>
            <a:pPr marL="0" indent="0">
              <a:buClr>
                <a:schemeClr val="tx1">
                  <a:lumMod val="75000"/>
                  <a:lumOff val="25000"/>
                </a:schemeClr>
              </a:buClr>
              <a:buNone/>
            </a:pPr>
            <a:r>
              <a:rPr lang="nl-NL" sz="1800" dirty="0"/>
              <a:t>… </a:t>
            </a:r>
            <a:r>
              <a:rPr lang="nl-NL" sz="1800" dirty="0" err="1"/>
              <a:t>èn</a:t>
            </a:r>
            <a:r>
              <a:rPr lang="nl-NL" sz="1800" dirty="0"/>
              <a:t> een </a:t>
            </a:r>
            <a:r>
              <a:rPr lang="nl-NL" sz="1800" b="1" dirty="0"/>
              <a:t>duiveltje</a:t>
            </a:r>
            <a:r>
              <a:rPr lang="nl-NL" sz="1800" dirty="0"/>
              <a:t> op de schouders heeft.</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Wat betekent dat?</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Klopt dat? Voor mensen?</a:t>
            </a:r>
          </a:p>
          <a:p>
            <a:pPr marL="0" indent="0">
              <a:buClr>
                <a:schemeClr val="tx1">
                  <a:lumMod val="75000"/>
                  <a:lumOff val="25000"/>
                </a:schemeClr>
              </a:buClr>
              <a:buNone/>
            </a:pPr>
            <a:r>
              <a:rPr lang="nl-NL" sz="1800" dirty="0">
                <a:solidFill>
                  <a:srgbClr val="F22755"/>
                </a:solidFill>
              </a:rPr>
              <a:t>En klopt dat ook voor landen?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07E26"/>
                </a:solidFill>
              </a:rPr>
              <a:t>Voor het VO: Heb je dat zelf ook weleens zo gevoeld?</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0A85A80-FA91-6EEB-4279-6DBE59FEED9D}"/>
              </a:ext>
            </a:extLst>
          </p:cNvPr>
          <p:cNvSpPr>
            <a:spLocks noGrp="1" noRot="1" noMove="1" noResize="1" noEditPoints="1" noAdjustHandles="1" noChangeArrowheads="1" noChangeShapeType="1"/>
          </p:cNvSpPr>
          <p:nvPr>
            <p:ph type="title"/>
          </p:nvPr>
        </p:nvSpPr>
        <p:spPr/>
        <p:txBody>
          <a:bodyPr/>
          <a:lstStyle/>
          <a:p>
            <a:r>
              <a:rPr lang="nl-NL" dirty="0"/>
              <a:t>Zijn we goed? Of slecht? </a:t>
            </a:r>
          </a:p>
        </p:txBody>
      </p:sp>
    </p:spTree>
    <p:extLst>
      <p:ext uri="{BB962C8B-B14F-4D97-AF65-F5344CB8AC3E}">
        <p14:creationId xmlns:p14="http://schemas.microsoft.com/office/powerpoint/2010/main" val="976791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03548-1DFE-B5CD-2BAA-814DD3922562}"/>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37E7AF8E-4F0D-C44A-5E81-F5FF11E4F2E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44474" y="2578302"/>
            <a:ext cx="3219450" cy="1714500"/>
          </a:xfrm>
          <a:prstGeom prst="rect">
            <a:avLst/>
          </a:prstGeom>
        </p:spPr>
      </p:pic>
      <p:pic>
        <p:nvPicPr>
          <p:cNvPr id="5" name="Afbeelding 4">
            <a:extLst>
              <a:ext uri="{FF2B5EF4-FFF2-40B4-BE49-F238E27FC236}">
                <a16:creationId xmlns:a16="http://schemas.microsoft.com/office/drawing/2014/main" id="{4449E10E-460F-4CF9-AEBC-31F33B64B9C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20255" y="656441"/>
            <a:ext cx="3124200" cy="1733550"/>
          </a:xfrm>
          <a:prstGeom prst="rect">
            <a:avLst/>
          </a:prstGeom>
        </p:spPr>
      </p:pic>
      <p:pic>
        <p:nvPicPr>
          <p:cNvPr id="4" name="Sjabloon 2 afbeeldingen">
            <a:extLst>
              <a:ext uri="{FF2B5EF4-FFF2-40B4-BE49-F238E27FC236}">
                <a16:creationId xmlns:a16="http://schemas.microsoft.com/office/drawing/2014/main" id="{40CBC728-15DE-B65C-B2A1-4AB19E93663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3103CD3-D4A2-66D0-1DC8-9DE95C82E48D}"/>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Jazeker! Bijvoorbeeld:</a:t>
            </a:r>
          </a:p>
          <a:p>
            <a:pPr marL="0" indent="0">
              <a:buClr>
                <a:schemeClr val="tx1">
                  <a:lumMod val="75000"/>
                  <a:lumOff val="25000"/>
                </a:schemeClr>
              </a:buClr>
              <a:buNone/>
            </a:pPr>
            <a:r>
              <a:rPr lang="nl-NL" sz="1800" dirty="0">
                <a:solidFill>
                  <a:schemeClr val="tx1"/>
                </a:solidFill>
              </a:rPr>
              <a:t>In Zuid-Afrika hebben Wilson Mandela en Bisschop Tutu </a:t>
            </a:r>
            <a:br>
              <a:rPr lang="nl-NL" sz="1800" dirty="0">
                <a:solidFill>
                  <a:schemeClr val="tx1"/>
                </a:solidFill>
              </a:rPr>
            </a:br>
            <a:r>
              <a:rPr lang="nl-NL" sz="1800" dirty="0">
                <a:solidFill>
                  <a:schemeClr val="tx1"/>
                </a:solidFill>
              </a:rPr>
              <a:t>			</a:t>
            </a:r>
            <a:r>
              <a:rPr lang="nl-NL" sz="1800" b="1" dirty="0">
                <a:solidFill>
                  <a:schemeClr val="tx1"/>
                </a:solidFill>
              </a:rPr>
              <a:t>met woorden </a:t>
            </a:r>
            <a:r>
              <a:rPr lang="nl-NL" sz="1800" dirty="0">
                <a:solidFill>
                  <a:schemeClr val="tx1"/>
                </a:solidFill>
              </a:rPr>
              <a:t>“gestreden” tot er </a:t>
            </a:r>
            <a:r>
              <a:rPr lang="nl-NL" sz="1800" b="1" dirty="0">
                <a:solidFill>
                  <a:schemeClr val="tx1"/>
                </a:solidFill>
              </a:rPr>
              <a:t>vrede</a:t>
            </a:r>
            <a:r>
              <a:rPr lang="nl-NL" sz="1800" dirty="0">
                <a:solidFill>
                  <a:schemeClr val="tx1"/>
                </a:solidFill>
              </a:rPr>
              <a:t> kwam.</a:t>
            </a:r>
          </a:p>
          <a:p>
            <a:pPr marL="0" indent="0">
              <a:buClr>
                <a:schemeClr val="tx1">
                  <a:lumMod val="75000"/>
                  <a:lumOff val="25000"/>
                </a:schemeClr>
              </a:buClr>
              <a:buNone/>
            </a:pPr>
            <a:r>
              <a:rPr lang="nl-NL" sz="1200" dirty="0">
                <a:solidFill>
                  <a:srgbClr val="F07E26"/>
                </a:solidFill>
              </a:rPr>
              <a:t>						(Apartheid leggen we hier niet verder uit)</a:t>
            </a:r>
          </a:p>
          <a:p>
            <a:pPr marL="0" indent="0">
              <a:buClr>
                <a:schemeClr val="tx1">
                  <a:lumMod val="75000"/>
                  <a:lumOff val="25000"/>
                </a:schemeClr>
              </a:buClr>
              <a:buNone/>
            </a:pPr>
            <a:r>
              <a:rPr lang="nl-NL" sz="1800" dirty="0">
                <a:solidFill>
                  <a:schemeClr val="tx1"/>
                </a:solidFill>
              </a:rPr>
              <a:t>En de paus (de baas van de Katholieke kerk, </a:t>
            </a:r>
          </a:p>
          <a:p>
            <a:pPr marL="0" indent="0">
              <a:buClr>
                <a:schemeClr val="tx1">
                  <a:lumMod val="75000"/>
                  <a:lumOff val="25000"/>
                </a:schemeClr>
              </a:buClr>
              <a:buNone/>
            </a:pPr>
            <a:r>
              <a:rPr lang="nl-NL" sz="1800" dirty="0">
                <a:solidFill>
                  <a:schemeClr val="tx1"/>
                </a:solidFill>
              </a:rPr>
              <a:t>		met </a:t>
            </a:r>
            <a:r>
              <a:rPr lang="nl-NL" sz="1800" b="1" dirty="0">
                <a:solidFill>
                  <a:schemeClr val="tx1"/>
                </a:solidFill>
              </a:rPr>
              <a:t>heel veel volgers</a:t>
            </a:r>
            <a:r>
              <a:rPr lang="nl-NL" sz="1800" dirty="0">
                <a:solidFill>
                  <a:schemeClr val="tx1"/>
                </a:solidFill>
              </a:rPr>
              <a:t>) heeft zich uitgesproken</a:t>
            </a:r>
          </a:p>
          <a:p>
            <a:pPr marL="0" indent="0">
              <a:buClr>
                <a:schemeClr val="tx1">
                  <a:lumMod val="75000"/>
                  <a:lumOff val="25000"/>
                </a:schemeClr>
              </a:buClr>
              <a:buNone/>
            </a:pPr>
            <a:r>
              <a:rPr lang="nl-NL" sz="1800" dirty="0">
                <a:solidFill>
                  <a:schemeClr val="tx1"/>
                </a:solidFill>
              </a:rPr>
              <a:t>				tegen President </a:t>
            </a:r>
            <a:r>
              <a:rPr lang="nl-NL" sz="1800" dirty="0" err="1">
                <a:solidFill>
                  <a:schemeClr val="tx1"/>
                </a:solidFill>
              </a:rPr>
              <a:t>Trump</a:t>
            </a:r>
            <a:r>
              <a:rPr lang="nl-NL" sz="1800" dirty="0">
                <a:solidFill>
                  <a:schemeClr val="tx1"/>
                </a:solidFill>
              </a:rPr>
              <a:t> (de baas van de Verenigde Staten) </a:t>
            </a:r>
          </a:p>
          <a:p>
            <a:pPr marL="0" indent="0">
              <a:buClr>
                <a:schemeClr val="tx1">
                  <a:lumMod val="75000"/>
                  <a:lumOff val="25000"/>
                </a:schemeClr>
              </a:buClr>
              <a:buNone/>
            </a:pPr>
            <a:r>
              <a:rPr lang="nl-NL" sz="1800" dirty="0">
                <a:solidFill>
                  <a:schemeClr val="tx1"/>
                </a:solidFill>
              </a:rPr>
              <a:t>						en Premier Netanyahu (de baas van Israël)</a:t>
            </a:r>
          </a:p>
          <a:p>
            <a:pPr marL="0" indent="0">
              <a:buClr>
                <a:schemeClr val="tx1">
                  <a:lumMod val="75000"/>
                  <a:lumOff val="25000"/>
                </a:schemeClr>
              </a:buClr>
              <a:buNone/>
            </a:pPr>
            <a:r>
              <a:rPr lang="nl-NL" sz="1800" dirty="0">
                <a:solidFill>
                  <a:schemeClr val="tx1"/>
                </a:solidFill>
              </a:rPr>
              <a:t>met als doel om hen </a:t>
            </a:r>
            <a:r>
              <a:rPr lang="nl-NL" sz="1800" b="1" dirty="0">
                <a:solidFill>
                  <a:schemeClr val="tx1"/>
                </a:solidFill>
              </a:rPr>
              <a:t>minder oorlog </a:t>
            </a:r>
            <a:r>
              <a:rPr lang="nl-NL" sz="1800" dirty="0">
                <a:solidFill>
                  <a:schemeClr val="tx1"/>
                </a:solidFill>
              </a:rPr>
              <a:t>te laten voeren.</a:t>
            </a: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vind je daarvan? Durf jij dat ook?</a:t>
            </a:r>
          </a:p>
          <a:p>
            <a:pPr marL="0" indent="0">
              <a:buClr>
                <a:schemeClr val="tx1">
                  <a:lumMod val="75000"/>
                  <a:lumOff val="25000"/>
                </a:schemeClr>
              </a:buClr>
              <a:buNone/>
            </a:pPr>
            <a:r>
              <a:rPr lang="nl-NL" sz="1800" dirty="0">
                <a:solidFill>
                  <a:srgbClr val="F07E26"/>
                </a:solidFill>
              </a:rPr>
              <a:t>Voor het VO: hoeveel effect heeft dat?</a:t>
            </a:r>
          </a:p>
          <a:p>
            <a:pPr marL="0" indent="0">
              <a:buClr>
                <a:schemeClr val="tx1">
                  <a:lumMod val="75000"/>
                  <a:lumOff val="25000"/>
                </a:schemeClr>
              </a:buClr>
              <a:buNone/>
            </a:pPr>
            <a:r>
              <a:rPr lang="nl-NL" sz="1800" dirty="0">
                <a:solidFill>
                  <a:srgbClr val="F07E26"/>
                </a:solidFill>
              </a:rPr>
              <a:t>			Op de korte termijn? Lange termijn?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922BF99E-EB0E-C655-D8CF-B757E9F9354F}"/>
              </a:ext>
            </a:extLst>
          </p:cNvPr>
          <p:cNvSpPr>
            <a:spLocks noGrp="1" noRot="1" noMove="1" noResize="1" noEditPoints="1" noAdjustHandles="1" noChangeArrowheads="1" noChangeShapeType="1"/>
          </p:cNvSpPr>
          <p:nvPr>
            <p:ph type="title"/>
          </p:nvPr>
        </p:nvSpPr>
        <p:spPr/>
        <p:txBody>
          <a:bodyPr/>
          <a:lstStyle/>
          <a:p>
            <a:r>
              <a:rPr lang="nl-NL" dirty="0"/>
              <a:t>Zijn er ook mensen die tegen oorlog vechten?</a:t>
            </a:r>
          </a:p>
        </p:txBody>
      </p:sp>
    </p:spTree>
    <p:extLst>
      <p:ext uri="{BB962C8B-B14F-4D97-AF65-F5344CB8AC3E}">
        <p14:creationId xmlns:p14="http://schemas.microsoft.com/office/powerpoint/2010/main" val="2768419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F4D6-E62B-EB16-6FAA-F7F25CF17E53}"/>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17ACEE2A-5A01-63A9-27BA-9E8D70704C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D73BD492-EB13-4E37-D7CA-7ED3B2B93E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B522E659-D892-E0E7-D7D3-E4F8D282AB6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C42F987-C505-BA55-1EB6-0CE6FF297565}"/>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 </a:t>
            </a:r>
          </a:p>
          <a:p>
            <a:pPr lvl="1">
              <a:buClr>
                <a:schemeClr val="tx1">
                  <a:lumMod val="75000"/>
                  <a:lumOff val="25000"/>
                </a:schemeClr>
              </a:buClr>
            </a:pPr>
            <a:r>
              <a:rPr lang="nl-NL" sz="1800" dirty="0">
                <a:solidFill>
                  <a:srgbClr val="F22755"/>
                </a:solidFill>
              </a:rPr>
              <a:t>	Is oorlog belangrijk? </a:t>
            </a:r>
          </a:p>
          <a:p>
            <a:pPr lvl="1">
              <a:buClr>
                <a:schemeClr val="tx1">
                  <a:lumMod val="75000"/>
                  <a:lumOff val="25000"/>
                </a:schemeClr>
              </a:buClr>
            </a:pPr>
            <a:r>
              <a:rPr lang="nl-NL" sz="1800" dirty="0">
                <a:solidFill>
                  <a:srgbClr val="F22755"/>
                </a:solidFill>
              </a:rPr>
              <a:t>	Of is vrede belangrijker? </a:t>
            </a:r>
          </a:p>
          <a:p>
            <a:pPr lvl="1">
              <a:buClr>
                <a:schemeClr val="tx1">
                  <a:lumMod val="75000"/>
                  <a:lumOff val="25000"/>
                </a:schemeClr>
              </a:buClr>
            </a:pPr>
            <a:r>
              <a:rPr lang="nl-NL" sz="1800" dirty="0">
                <a:solidFill>
                  <a:srgbClr val="F22755"/>
                </a:solidFill>
              </a:rPr>
              <a:t>	Weet niet? (handen opsteken!)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Moeten we van het engeltje of het duiveltje houden?</a:t>
            </a:r>
          </a:p>
          <a:p>
            <a:pPr marL="0" indent="0">
              <a:buClr>
                <a:schemeClr val="tx1">
                  <a:lumMod val="75000"/>
                  <a:lumOff val="25000"/>
                </a:schemeClr>
              </a:buClr>
              <a:buNone/>
            </a:pPr>
            <a:r>
              <a:rPr lang="nl-NL" sz="1800" dirty="0">
                <a:solidFill>
                  <a:srgbClr val="F07E26"/>
                </a:solidFill>
              </a:rPr>
              <a:t>Voor het VO: hoe doe je dat?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D38E7A5D-79C3-55B8-FB37-7715410203DE}"/>
              </a:ext>
            </a:extLst>
          </p:cNvPr>
          <p:cNvSpPr>
            <a:spLocks noGrp="1" noRot="1" noMove="1" noResize="1" noEditPoints="1" noAdjustHandles="1" noChangeArrowheads="1" noChangeShapeType="1"/>
          </p:cNvSpPr>
          <p:nvPr>
            <p:ph type="title"/>
          </p:nvPr>
        </p:nvSpPr>
        <p:spPr/>
        <p:txBody>
          <a:bodyPr/>
          <a:lstStyle/>
          <a:p>
            <a:r>
              <a:rPr lang="nl-NL" dirty="0"/>
              <a:t>Nogmaals dezelfde vraag!</a:t>
            </a:r>
          </a:p>
        </p:txBody>
      </p:sp>
    </p:spTree>
    <p:extLst>
      <p:ext uri="{BB962C8B-B14F-4D97-AF65-F5344CB8AC3E}">
        <p14:creationId xmlns:p14="http://schemas.microsoft.com/office/powerpoint/2010/main" val="1218897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9F704-C097-779D-9276-2564CCA33A13}"/>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98D0744B-BC4F-9B21-4612-0ED8D822665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6246CF69-EEF5-EB65-0A75-501C087046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9AF8AE9C-12EE-D77E-8F09-484A53235951}"/>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88CF6E86-D6B1-2730-90C0-F9CFFF369A24}"/>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0608A128-5624-47B1-0EB4-051EFE3719BC}"/>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Altijd vrede ?</a:t>
            </a:r>
            <a:endParaRPr lang="en-US" dirty="0"/>
          </a:p>
        </p:txBody>
      </p:sp>
      <p:sp>
        <p:nvSpPr>
          <p:cNvPr id="11" name="Title 2">
            <a:extLst>
              <a:ext uri="{FF2B5EF4-FFF2-40B4-BE49-F238E27FC236}">
                <a16:creationId xmlns:a16="http://schemas.microsoft.com/office/drawing/2014/main" id="{B8F93374-C719-48A9-EE03-FBB96DD035C1}"/>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00681F6D-B823-645A-F964-776A31A657DB}"/>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3</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77396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2595E-1D36-97BF-2758-58792C59447F}"/>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142A5642-3893-B03E-C3E3-C0319E6BA7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35859"/>
            <a:ext cx="3635896" cy="2415334"/>
          </a:xfrm>
          <a:prstGeom prst="rect">
            <a:avLst/>
          </a:prstGeom>
        </p:spPr>
      </p:pic>
      <p:pic>
        <p:nvPicPr>
          <p:cNvPr id="8" name="Afbeelding 7">
            <a:extLst>
              <a:ext uri="{FF2B5EF4-FFF2-40B4-BE49-F238E27FC236}">
                <a16:creationId xmlns:a16="http://schemas.microsoft.com/office/drawing/2014/main" id="{B2ED5F83-FF35-910E-D57F-81AF5064AF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D5E3481E-5B09-A089-19CE-6FFE3261D0AD}"/>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8FFE4ED-2126-D3C0-77F0-662B7E3726F3}"/>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p>
          <a:p>
            <a:pPr>
              <a:buClr>
                <a:schemeClr val="tx1">
                  <a:lumMod val="75000"/>
                  <a:lumOff val="25000"/>
                </a:schemeClr>
              </a:buClr>
            </a:pPr>
            <a:r>
              <a:rPr lang="nl-NL" sz="1800" dirty="0"/>
              <a:t>Is er dan nooit vrede geweest?</a:t>
            </a:r>
          </a:p>
          <a:p>
            <a:pPr>
              <a:buClr>
                <a:schemeClr val="tx1">
                  <a:lumMod val="75000"/>
                  <a:lumOff val="25000"/>
                </a:schemeClr>
              </a:buClr>
            </a:pPr>
            <a:r>
              <a:rPr lang="nl-NL" sz="1800" dirty="0"/>
              <a:t>Jazeker! </a:t>
            </a:r>
          </a:p>
          <a:p>
            <a:pPr>
              <a:buClr>
                <a:schemeClr val="tx1">
                  <a:lumMod val="75000"/>
                  <a:lumOff val="25000"/>
                </a:schemeClr>
              </a:buClr>
            </a:pPr>
            <a:r>
              <a:rPr lang="nl-NL" sz="1800" dirty="0"/>
              <a:t>Gemiddeld leven mensen een groter deel van hun leven in vrede dan in oorlog.</a:t>
            </a:r>
          </a:p>
          <a:p>
            <a:pPr marL="0" indent="0">
              <a:buClr>
                <a:schemeClr val="tx1">
                  <a:lumMod val="75000"/>
                  <a:lumOff val="25000"/>
                </a:schemeClr>
              </a:buClr>
              <a:buNone/>
            </a:pPr>
            <a:endParaRPr lang="nl-NL" b="1" dirty="0">
              <a:solidFill>
                <a:srgbClr val="02ADBB"/>
              </a:solidFill>
            </a:endParaRPr>
          </a:p>
          <a:p>
            <a:pPr marL="0" indent="0">
              <a:buClr>
                <a:schemeClr val="tx1">
                  <a:lumMod val="75000"/>
                  <a:lumOff val="25000"/>
                </a:schemeClr>
              </a:buClr>
              <a:buNone/>
            </a:pPr>
            <a:endParaRPr lang="nl-NL" b="1" dirty="0">
              <a:solidFill>
                <a:srgbClr val="02ADBB"/>
              </a:solidFill>
            </a:endParaRPr>
          </a:p>
          <a:p>
            <a:pPr>
              <a:buClr>
                <a:schemeClr val="tx1">
                  <a:lumMod val="75000"/>
                  <a:lumOff val="25000"/>
                </a:schemeClr>
              </a:buClr>
            </a:pPr>
            <a:r>
              <a:rPr lang="nl-NL" sz="1800" dirty="0">
                <a:solidFill>
                  <a:srgbClr val="F22755"/>
                </a:solidFill>
              </a:rPr>
              <a:t>Klopt het, dat vrede (ook) bij mensen hoort?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C2EA0C5B-BA2C-0E07-A4C8-DC4D2BC011FC}"/>
              </a:ext>
            </a:extLst>
          </p:cNvPr>
          <p:cNvSpPr>
            <a:spLocks noGrp="1" noRot="1" noMove="1" noResize="1" noEditPoints="1" noAdjustHandles="1" noChangeArrowheads="1" noChangeShapeType="1"/>
          </p:cNvSpPr>
          <p:nvPr>
            <p:ph type="title"/>
          </p:nvPr>
        </p:nvSpPr>
        <p:spPr/>
        <p:txBody>
          <a:bodyPr/>
          <a:lstStyle/>
          <a:p>
            <a:r>
              <a:rPr lang="nl-NL" dirty="0"/>
              <a:t>Vrede !</a:t>
            </a:r>
            <a:endParaRPr lang="nl-NL" sz="2800" dirty="0"/>
          </a:p>
        </p:txBody>
      </p:sp>
    </p:spTree>
    <p:extLst>
      <p:ext uri="{BB962C8B-B14F-4D97-AF65-F5344CB8AC3E}">
        <p14:creationId xmlns:p14="http://schemas.microsoft.com/office/powerpoint/2010/main" val="4079680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2C615-B919-A07E-8EB6-BDF3C85986AE}"/>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51580A88-80B5-9BD3-7DF7-4506349ACF4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639046" y="0"/>
            <a:ext cx="4534989" cy="2492896"/>
          </a:xfrm>
          <a:prstGeom prst="rect">
            <a:avLst/>
          </a:prstGeom>
        </p:spPr>
      </p:pic>
      <p:pic>
        <p:nvPicPr>
          <p:cNvPr id="8" name="Afbeelding 7">
            <a:extLst>
              <a:ext uri="{FF2B5EF4-FFF2-40B4-BE49-F238E27FC236}">
                <a16:creationId xmlns:a16="http://schemas.microsoft.com/office/drawing/2014/main" id="{5D9A2335-6638-ABF1-1B37-9300983871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8CBCB362-CFAF-21FD-0383-1AF9D979D7F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BC6A19B-79DD-8568-42C6-FA4FD4FAA318}"/>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p>
          <a:p>
            <a:pPr>
              <a:buClr>
                <a:schemeClr val="tx1">
                  <a:lumMod val="75000"/>
                  <a:lumOff val="25000"/>
                </a:schemeClr>
              </a:buClr>
            </a:pPr>
            <a:endParaRPr lang="nl-NL" sz="1800" dirty="0"/>
          </a:p>
          <a:p>
            <a:pPr>
              <a:buClr>
                <a:schemeClr val="tx1">
                  <a:lumMod val="75000"/>
                  <a:lumOff val="25000"/>
                </a:schemeClr>
              </a:buClr>
            </a:pPr>
            <a:r>
              <a:rPr lang="nl-NL" sz="1800" dirty="0"/>
              <a:t>Maar oorlog heeft zoveel gevolgen, verdriet en pijn, dat die tientallen jaren blijven bestaan.</a:t>
            </a:r>
          </a:p>
          <a:p>
            <a:pPr>
              <a:buClr>
                <a:schemeClr val="tx1">
                  <a:lumMod val="75000"/>
                  <a:lumOff val="25000"/>
                </a:schemeClr>
              </a:buClr>
            </a:pPr>
            <a:r>
              <a:rPr lang="nl-NL" sz="1800" dirty="0"/>
              <a:t>Je kan best zeggen dat een oorlog je hele leven bij je blijft:</a:t>
            </a:r>
          </a:p>
          <a:p>
            <a:pPr marL="0" indent="0">
              <a:buClr>
                <a:schemeClr val="tx1">
                  <a:lumMod val="75000"/>
                  <a:lumOff val="25000"/>
                </a:schemeClr>
              </a:buClr>
              <a:buNone/>
            </a:pPr>
            <a:r>
              <a:rPr lang="nl-NL" sz="2000" b="1" dirty="0">
                <a:solidFill>
                  <a:srgbClr val="002060"/>
                </a:solidFill>
              </a:rPr>
              <a:t>“Je kan een kind wel uit de oorlog halen, </a:t>
            </a:r>
          </a:p>
          <a:p>
            <a:pPr marL="0" indent="0">
              <a:buClr>
                <a:schemeClr val="tx1">
                  <a:lumMod val="75000"/>
                  <a:lumOff val="25000"/>
                </a:schemeClr>
              </a:buClr>
              <a:buNone/>
            </a:pPr>
            <a:r>
              <a:rPr lang="nl-NL" sz="2000" b="1" dirty="0">
                <a:solidFill>
                  <a:srgbClr val="002060"/>
                </a:solidFill>
              </a:rPr>
              <a:t>				maar hoe krijg je de oorlog uit een kind?”</a:t>
            </a:r>
            <a:endParaRPr lang="nl-NL" b="1" dirty="0">
              <a:solidFill>
                <a:srgbClr val="02ADBB"/>
              </a:solidFill>
            </a:endParaRPr>
          </a:p>
          <a:p>
            <a:pPr marL="0" indent="0">
              <a:buClr>
                <a:schemeClr val="tx1">
                  <a:lumMod val="75000"/>
                  <a:lumOff val="25000"/>
                </a:schemeClr>
              </a:buClr>
              <a:buNone/>
            </a:pPr>
            <a:endParaRPr lang="nl-NL" b="1" dirty="0">
              <a:solidFill>
                <a:srgbClr val="02ADBB"/>
              </a:solidFill>
            </a:endParaRPr>
          </a:p>
          <a:p>
            <a:pPr>
              <a:buClr>
                <a:schemeClr val="tx1">
                  <a:lumMod val="75000"/>
                  <a:lumOff val="25000"/>
                </a:schemeClr>
              </a:buClr>
            </a:pPr>
            <a:r>
              <a:rPr lang="nl-NL" sz="1800" dirty="0">
                <a:solidFill>
                  <a:srgbClr val="F22755"/>
                </a:solidFill>
              </a:rPr>
              <a:t>Wat wordt daarmee bedoeld?</a:t>
            </a:r>
          </a:p>
          <a:p>
            <a:pPr>
              <a:buClr>
                <a:schemeClr val="tx1">
                  <a:lumMod val="75000"/>
                  <a:lumOff val="25000"/>
                </a:schemeClr>
              </a:buClr>
            </a:pPr>
            <a:r>
              <a:rPr lang="nl-NL" sz="1800" dirty="0">
                <a:solidFill>
                  <a:srgbClr val="F22755"/>
                </a:solidFill>
              </a:rPr>
              <a:t>Ken je voorbeelden in je eigen omgeving, </a:t>
            </a:r>
          </a:p>
          <a:p>
            <a:pPr marL="0" indent="0">
              <a:buClr>
                <a:schemeClr val="tx1">
                  <a:lumMod val="75000"/>
                  <a:lumOff val="25000"/>
                </a:schemeClr>
              </a:buClr>
              <a:buNone/>
            </a:pPr>
            <a:r>
              <a:rPr lang="nl-NL" sz="1800" dirty="0">
                <a:solidFill>
                  <a:srgbClr val="F22755"/>
                </a:solidFill>
              </a:rPr>
              <a:t>		dat mensen nog steeds last hebben van een oorlog?</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A743E0C-A616-6C6B-7EF0-351FA246D4FF}"/>
              </a:ext>
            </a:extLst>
          </p:cNvPr>
          <p:cNvSpPr>
            <a:spLocks noGrp="1" noRot="1" noMove="1" noResize="1" noEditPoints="1" noAdjustHandles="1" noChangeArrowheads="1" noChangeShapeType="1"/>
          </p:cNvSpPr>
          <p:nvPr>
            <p:ph type="title"/>
          </p:nvPr>
        </p:nvSpPr>
        <p:spPr/>
        <p:txBody>
          <a:bodyPr/>
          <a:lstStyle/>
          <a:p>
            <a:r>
              <a:rPr lang="nl-NL" dirty="0"/>
              <a:t>Vrede !</a:t>
            </a:r>
            <a:endParaRPr lang="nl-NL" sz="2800" dirty="0"/>
          </a:p>
        </p:txBody>
      </p:sp>
    </p:spTree>
    <p:extLst>
      <p:ext uri="{BB962C8B-B14F-4D97-AF65-F5344CB8AC3E}">
        <p14:creationId xmlns:p14="http://schemas.microsoft.com/office/powerpoint/2010/main" val="3772400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A796C-3D9E-D469-2504-690E2417B238}"/>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4BEB6EA-6A00-51A3-C853-0C7FAC6A34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4248" y="2572438"/>
            <a:ext cx="2085013" cy="1713124"/>
          </a:xfrm>
          <a:prstGeom prst="rect">
            <a:avLst/>
          </a:prstGeom>
        </p:spPr>
      </p:pic>
      <p:pic>
        <p:nvPicPr>
          <p:cNvPr id="4" name="Sjabloon 2 afbeeldingen">
            <a:extLst>
              <a:ext uri="{FF2B5EF4-FFF2-40B4-BE49-F238E27FC236}">
                <a16:creationId xmlns:a16="http://schemas.microsoft.com/office/drawing/2014/main" id="{AB67FCDA-932D-8A35-5BE2-4F1883637C24}"/>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7" name="Afbeelding 6">
            <a:extLst>
              <a:ext uri="{FF2B5EF4-FFF2-40B4-BE49-F238E27FC236}">
                <a16:creationId xmlns:a16="http://schemas.microsoft.com/office/drawing/2014/main" id="{50D1CCEB-8420-E09A-6211-9E3AA2188A1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076056" y="1"/>
            <a:ext cx="4067944" cy="2497860"/>
          </a:xfrm>
          <a:prstGeom prst="rect">
            <a:avLst/>
          </a:prstGeom>
        </p:spPr>
      </p:pic>
      <p:sp>
        <p:nvSpPr>
          <p:cNvPr id="3" name="Tekst">
            <a:extLst>
              <a:ext uri="{FF2B5EF4-FFF2-40B4-BE49-F238E27FC236}">
                <a16:creationId xmlns:a16="http://schemas.microsoft.com/office/drawing/2014/main" id="{7EEF133A-8741-4433-3B0F-36281EB2684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a:buClr>
                <a:schemeClr val="tx1">
                  <a:lumMod val="75000"/>
                  <a:lumOff val="25000"/>
                </a:schemeClr>
              </a:buClr>
            </a:pPr>
            <a:r>
              <a:rPr lang="nl-NL" sz="1800" dirty="0"/>
              <a:t>De </a:t>
            </a:r>
            <a:r>
              <a:rPr lang="nl-NL" sz="1800" b="1" dirty="0"/>
              <a:t>langste vrede</a:t>
            </a:r>
            <a:r>
              <a:rPr lang="nl-NL" sz="1800" dirty="0"/>
              <a:t> in de geschiedenis</a:t>
            </a:r>
          </a:p>
          <a:p>
            <a:pPr marL="0" indent="0">
              <a:buClr>
                <a:schemeClr val="tx1">
                  <a:lumMod val="75000"/>
                  <a:lumOff val="25000"/>
                </a:schemeClr>
              </a:buClr>
              <a:buNone/>
            </a:pPr>
            <a:r>
              <a:rPr lang="nl-NL" sz="1800" dirty="0"/>
              <a:t>				was de “Pax Romana” - de </a:t>
            </a:r>
            <a:r>
              <a:rPr lang="nl-NL" sz="1800" b="1" dirty="0"/>
              <a:t>Romeinse vrede</a:t>
            </a:r>
            <a:r>
              <a:rPr lang="nl-NL" sz="1800" dirty="0"/>
              <a:t>.</a:t>
            </a:r>
          </a:p>
          <a:p>
            <a:pPr>
              <a:buClr>
                <a:schemeClr val="tx1">
                  <a:lumMod val="75000"/>
                  <a:lumOff val="25000"/>
                </a:schemeClr>
              </a:buClr>
            </a:pPr>
            <a:r>
              <a:rPr lang="nl-NL" sz="1800" dirty="0" err="1"/>
              <a:t>Waaat</a:t>
            </a:r>
            <a:r>
              <a:rPr lang="nl-NL" sz="1800" dirty="0"/>
              <a:t>….!! de Romeinen??	</a:t>
            </a:r>
          </a:p>
          <a:p>
            <a:pPr marL="0" indent="0">
              <a:buClr>
                <a:schemeClr val="tx1">
                  <a:lumMod val="75000"/>
                  <a:lumOff val="25000"/>
                </a:schemeClr>
              </a:buClr>
              <a:buNone/>
            </a:pPr>
            <a:r>
              <a:rPr lang="nl-NL" sz="1800" dirty="0"/>
              <a:t>				die waren toch zo oorlogszuchtig?</a:t>
            </a:r>
          </a:p>
          <a:p>
            <a:pPr>
              <a:buClr>
                <a:schemeClr val="tx1">
                  <a:lumMod val="75000"/>
                  <a:lumOff val="25000"/>
                </a:schemeClr>
              </a:buClr>
            </a:pPr>
            <a:r>
              <a:rPr lang="nl-NL" sz="1800" dirty="0"/>
              <a:t>Ja, dat klopt! Vooral in de jaren van Julius Caesar, </a:t>
            </a:r>
          </a:p>
          <a:p>
            <a:pPr marL="0" indent="0">
              <a:buClr>
                <a:schemeClr val="tx1">
                  <a:lumMod val="75000"/>
                  <a:lumOff val="25000"/>
                </a:schemeClr>
              </a:buClr>
              <a:buNone/>
            </a:pPr>
            <a:r>
              <a:rPr lang="nl-NL" sz="1800" dirty="0"/>
              <a:t>				bij de groei van het Romeinse Rijk.</a:t>
            </a:r>
          </a:p>
          <a:p>
            <a:pPr>
              <a:buClr>
                <a:schemeClr val="tx1">
                  <a:lumMod val="75000"/>
                  <a:lumOff val="25000"/>
                </a:schemeClr>
              </a:buClr>
            </a:pPr>
            <a:r>
              <a:rPr lang="nl-NL" sz="1800" dirty="0"/>
              <a:t>Maar daarna is er </a:t>
            </a:r>
            <a:r>
              <a:rPr lang="nl-NL" sz="1800" b="1" dirty="0"/>
              <a:t>honderden jaren vrede </a:t>
            </a:r>
            <a:r>
              <a:rPr lang="nl-NL" sz="1800" dirty="0"/>
              <a:t>geweest </a:t>
            </a:r>
          </a:p>
          <a:p>
            <a:pPr marL="0" indent="0">
              <a:buClr>
                <a:schemeClr val="tx1">
                  <a:lumMod val="75000"/>
                  <a:lumOff val="25000"/>
                </a:schemeClr>
              </a:buClr>
              <a:buNone/>
            </a:pPr>
            <a:r>
              <a:rPr lang="nl-NL" sz="1800" dirty="0"/>
              <a:t>				(wel wat gevechten langs de grenzen, maar ja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08F2759C-9EC7-36BF-FC76-FC80DF80E85C}"/>
              </a:ext>
            </a:extLst>
          </p:cNvPr>
          <p:cNvSpPr>
            <a:spLocks noGrp="1" noRot="1" noMove="1" noResize="1" noEditPoints="1" noAdjustHandles="1" noChangeArrowheads="1" noChangeShapeType="1"/>
          </p:cNvSpPr>
          <p:nvPr>
            <p:ph type="title"/>
          </p:nvPr>
        </p:nvSpPr>
        <p:spPr/>
        <p:txBody>
          <a:bodyPr/>
          <a:lstStyle/>
          <a:p>
            <a:r>
              <a:rPr lang="nl-NL"/>
              <a:t>Vrede !</a:t>
            </a:r>
            <a:endParaRPr lang="nl-NL" sz="2800" dirty="0"/>
          </a:p>
        </p:txBody>
      </p:sp>
    </p:spTree>
    <p:extLst>
      <p:ext uri="{BB962C8B-B14F-4D97-AF65-F5344CB8AC3E}">
        <p14:creationId xmlns:p14="http://schemas.microsoft.com/office/powerpoint/2010/main" val="3276065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8AC35-5522-B1E7-0CBC-57D366779B69}"/>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ECB23FBA-5A88-F54D-6C11-A14C265DFC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4248" y="2572438"/>
            <a:ext cx="2085013" cy="1713124"/>
          </a:xfrm>
          <a:prstGeom prst="rect">
            <a:avLst/>
          </a:prstGeom>
        </p:spPr>
      </p:pic>
      <p:pic>
        <p:nvPicPr>
          <p:cNvPr id="4" name="Sjabloon 2 afbeeldingen">
            <a:extLst>
              <a:ext uri="{FF2B5EF4-FFF2-40B4-BE49-F238E27FC236}">
                <a16:creationId xmlns:a16="http://schemas.microsoft.com/office/drawing/2014/main" id="{CFE7D197-6599-D75D-A031-967A04C3987A}"/>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7" name="Afbeelding 6">
            <a:extLst>
              <a:ext uri="{FF2B5EF4-FFF2-40B4-BE49-F238E27FC236}">
                <a16:creationId xmlns:a16="http://schemas.microsoft.com/office/drawing/2014/main" id="{47B7C253-DB1A-16CC-0617-4E1D61C0CC4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076056" y="1"/>
            <a:ext cx="4067944" cy="2497860"/>
          </a:xfrm>
          <a:prstGeom prst="rect">
            <a:avLst/>
          </a:prstGeom>
        </p:spPr>
      </p:pic>
      <p:sp>
        <p:nvSpPr>
          <p:cNvPr id="3" name="Tekst">
            <a:extLst>
              <a:ext uri="{FF2B5EF4-FFF2-40B4-BE49-F238E27FC236}">
                <a16:creationId xmlns:a16="http://schemas.microsoft.com/office/drawing/2014/main" id="{CE43FCD7-8ABB-0BA5-A97A-12BECB35D80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endParaRPr lang="nl-NL" sz="1800" dirty="0"/>
          </a:p>
          <a:p>
            <a:pPr>
              <a:buClr>
                <a:schemeClr val="tx1">
                  <a:lumMod val="75000"/>
                  <a:lumOff val="25000"/>
                </a:schemeClr>
              </a:buClr>
            </a:pPr>
            <a:r>
              <a:rPr lang="nl-NL" sz="1800" dirty="0"/>
              <a:t>Maar toen ontstonden er weer </a:t>
            </a:r>
            <a:r>
              <a:rPr lang="nl-NL" sz="1800" b="1" dirty="0"/>
              <a:t>interne</a:t>
            </a:r>
            <a:r>
              <a:rPr lang="nl-NL" sz="1800" dirty="0"/>
              <a:t> oorlogen! </a:t>
            </a:r>
          </a:p>
          <a:p>
            <a:pPr marL="0" indent="0">
              <a:buClr>
                <a:schemeClr val="tx1">
                  <a:lumMod val="75000"/>
                  <a:lumOff val="25000"/>
                </a:schemeClr>
              </a:buClr>
              <a:buNone/>
            </a:pPr>
            <a:r>
              <a:rPr lang="nl-NL" sz="1800" dirty="0"/>
              <a:t>				Dus binnen het rijk (het enorme land).</a:t>
            </a:r>
          </a:p>
          <a:p>
            <a:pPr>
              <a:buClr>
                <a:schemeClr val="tx1">
                  <a:lumMod val="75000"/>
                  <a:lumOff val="25000"/>
                </a:schemeClr>
              </a:buClr>
            </a:pPr>
            <a:r>
              <a:rPr lang="nl-NL" sz="1800" dirty="0"/>
              <a:t>Zelfs meerdere keizers tegelijk! </a:t>
            </a:r>
          </a:p>
          <a:p>
            <a:pPr marL="0" indent="0">
              <a:buClr>
                <a:schemeClr val="tx1">
                  <a:lumMod val="75000"/>
                  <a:lumOff val="25000"/>
                </a:schemeClr>
              </a:buClr>
              <a:buNone/>
            </a:pPr>
            <a:r>
              <a:rPr lang="nl-NL" sz="1800" dirty="0"/>
              <a:t>				die </a:t>
            </a:r>
            <a:r>
              <a:rPr lang="nl-NL" sz="1800" b="1" dirty="0"/>
              <a:t>met elkaar </a:t>
            </a:r>
            <a:r>
              <a:rPr lang="nl-NL" sz="1800" dirty="0"/>
              <a:t>aan het vechten waren.</a:t>
            </a:r>
          </a:p>
          <a:p>
            <a:pPr>
              <a:buClr>
                <a:schemeClr val="tx1">
                  <a:lumMod val="75000"/>
                  <a:lumOff val="25000"/>
                </a:schemeClr>
              </a:buClr>
            </a:pPr>
            <a:r>
              <a:rPr lang="nl-NL" sz="1800" dirty="0"/>
              <a:t>En zelfs een splitsing van het rijk </a:t>
            </a:r>
          </a:p>
          <a:p>
            <a:pPr marL="0" indent="0">
              <a:buClr>
                <a:schemeClr val="tx1">
                  <a:lumMod val="75000"/>
                  <a:lumOff val="25000"/>
                </a:schemeClr>
              </a:buClr>
              <a:buNone/>
            </a:pPr>
            <a:r>
              <a:rPr lang="nl-NL" sz="1800" dirty="0"/>
              <a:t>				in een oostelijk en een westelijk deel.</a:t>
            </a:r>
          </a:p>
          <a:p>
            <a:pPr marL="0" indent="0">
              <a:buClr>
                <a:schemeClr val="tx1">
                  <a:lumMod val="75000"/>
                  <a:lumOff val="25000"/>
                </a:schemeClr>
              </a:buClr>
              <a:buNone/>
            </a:pPr>
            <a:endParaRPr lang="nl-NL" dirty="0"/>
          </a:p>
          <a:p>
            <a:pPr marL="0" indent="0">
              <a:buClr>
                <a:schemeClr val="tx1">
                  <a:lumMod val="75000"/>
                  <a:lumOff val="25000"/>
                </a:schemeClr>
              </a:buClr>
              <a:buNone/>
            </a:pPr>
            <a:r>
              <a:rPr lang="nl-NL" sz="1800" dirty="0">
                <a:solidFill>
                  <a:srgbClr val="F22755"/>
                </a:solidFill>
              </a:rPr>
              <a:t>Wat nou als zij een vredestichter als Mandela hadden gehad?</a:t>
            </a:r>
          </a:p>
          <a:p>
            <a:pPr marL="0" indent="0">
              <a:buClr>
                <a:schemeClr val="tx1">
                  <a:lumMod val="75000"/>
                  <a:lumOff val="25000"/>
                </a:schemeClr>
              </a:buClr>
              <a:buNone/>
            </a:pPr>
            <a:r>
              <a:rPr lang="nl-NL" sz="1800" dirty="0">
                <a:solidFill>
                  <a:srgbClr val="F07E26"/>
                </a:solidFill>
              </a:rPr>
              <a:t>VO: Hadden we dan nu nog vrede kunnen hebben?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5828DEE-55C6-C86A-F9FD-15D2ADFEEB51}"/>
              </a:ext>
            </a:extLst>
          </p:cNvPr>
          <p:cNvSpPr>
            <a:spLocks noGrp="1" noRot="1" noMove="1" noResize="1" noEditPoints="1" noAdjustHandles="1" noChangeArrowheads="1" noChangeShapeType="1"/>
          </p:cNvSpPr>
          <p:nvPr>
            <p:ph type="title"/>
          </p:nvPr>
        </p:nvSpPr>
        <p:spPr/>
        <p:txBody>
          <a:bodyPr/>
          <a:lstStyle/>
          <a:p>
            <a:r>
              <a:rPr lang="nl-NL" dirty="0"/>
              <a:t>Vrede ?</a:t>
            </a:r>
            <a:endParaRPr lang="nl-NL" sz="2800" dirty="0"/>
          </a:p>
        </p:txBody>
      </p:sp>
    </p:spTree>
    <p:extLst>
      <p:ext uri="{BB962C8B-B14F-4D97-AF65-F5344CB8AC3E}">
        <p14:creationId xmlns:p14="http://schemas.microsoft.com/office/powerpoint/2010/main" val="3419162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0F883-3DAF-F97F-407F-CF93E3841957}"/>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A05D56B6-541D-3E6E-7082-2ACAAC3EA6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CDD700A4-7BAF-5FD9-0D40-C1D7E3DDED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CE5E94FF-0892-2517-F4F3-2925F70E55A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59B01FB-3178-9FE6-EBD4-AC142DFDD36F}"/>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 </a:t>
            </a:r>
          </a:p>
          <a:p>
            <a:pPr lvl="1">
              <a:buClr>
                <a:schemeClr val="tx1">
                  <a:lumMod val="75000"/>
                  <a:lumOff val="25000"/>
                </a:schemeClr>
              </a:buClr>
            </a:pPr>
            <a:r>
              <a:rPr lang="nl-NL" sz="1800" dirty="0">
                <a:solidFill>
                  <a:srgbClr val="F22755"/>
                </a:solidFill>
              </a:rPr>
              <a:t>	Is oorlog belangrijk? </a:t>
            </a:r>
          </a:p>
          <a:p>
            <a:pPr lvl="1">
              <a:buClr>
                <a:schemeClr val="tx1">
                  <a:lumMod val="75000"/>
                  <a:lumOff val="25000"/>
                </a:schemeClr>
              </a:buClr>
            </a:pPr>
            <a:r>
              <a:rPr lang="nl-NL" sz="1800" dirty="0">
                <a:solidFill>
                  <a:srgbClr val="F22755"/>
                </a:solidFill>
              </a:rPr>
              <a:t>	Of is vrede belangrijker? </a:t>
            </a:r>
          </a:p>
          <a:p>
            <a:pPr lvl="1">
              <a:buClr>
                <a:schemeClr val="tx1">
                  <a:lumMod val="75000"/>
                  <a:lumOff val="25000"/>
                </a:schemeClr>
              </a:buClr>
            </a:pPr>
            <a:r>
              <a:rPr lang="nl-NL" sz="1800" dirty="0">
                <a:solidFill>
                  <a:srgbClr val="F22755"/>
                </a:solidFill>
              </a:rPr>
              <a:t>	Weet niet? (handen opsteken)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ED9C3B9-FF92-F986-CC12-2C5CE76010C4}"/>
              </a:ext>
            </a:extLst>
          </p:cNvPr>
          <p:cNvSpPr>
            <a:spLocks noGrp="1" noRot="1" noMove="1" noResize="1" noEditPoints="1" noAdjustHandles="1" noChangeArrowheads="1" noChangeShapeType="1"/>
          </p:cNvSpPr>
          <p:nvPr>
            <p:ph type="title"/>
          </p:nvPr>
        </p:nvSpPr>
        <p:spPr/>
        <p:txBody>
          <a:bodyPr/>
          <a:lstStyle/>
          <a:p>
            <a:r>
              <a:rPr lang="nl-NL" dirty="0"/>
              <a:t>Een belangrijke vraag</a:t>
            </a:r>
          </a:p>
        </p:txBody>
      </p:sp>
    </p:spTree>
    <p:extLst>
      <p:ext uri="{BB962C8B-B14F-4D97-AF65-F5344CB8AC3E}">
        <p14:creationId xmlns:p14="http://schemas.microsoft.com/office/powerpoint/2010/main" val="902999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38CA-10CA-BDC1-1EAC-05DD00333A06}"/>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E3DC38C3-BD00-BF50-A6C3-911734AA312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B6C8175A-9F6B-6BEB-E5D0-AC9DCFF483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5F36C1FB-4A60-2FC6-1216-B18FC3288FD5}"/>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03BA5665-FBBA-487B-E3CC-3711DBBD3546}"/>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CFD48A28-C6CA-7BAE-F428-FF09A4FB748B}"/>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Teken het maar !</a:t>
            </a:r>
            <a:endParaRPr lang="en-US" dirty="0"/>
          </a:p>
        </p:txBody>
      </p:sp>
      <p:sp>
        <p:nvSpPr>
          <p:cNvPr id="11" name="Title 2">
            <a:extLst>
              <a:ext uri="{FF2B5EF4-FFF2-40B4-BE49-F238E27FC236}">
                <a16:creationId xmlns:a16="http://schemas.microsoft.com/office/drawing/2014/main" id="{5FA9B2DC-0364-A198-5575-75BF1DAB6116}"/>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ACB74602-760E-F5E0-1AD3-ACA1CDFF6E28}"/>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4</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529144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7A5D2-F544-845C-F317-355D8318710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DDFCEBD5-9768-34FE-A920-28412139BC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17016"/>
            <a:ext cx="3131840" cy="2590886"/>
          </a:xfrm>
          <a:prstGeom prst="rect">
            <a:avLst/>
          </a:prstGeom>
        </p:spPr>
      </p:pic>
      <p:pic>
        <p:nvPicPr>
          <p:cNvPr id="4" name="Sjabloon 1 afbeelding">
            <a:extLst>
              <a:ext uri="{FF2B5EF4-FFF2-40B4-BE49-F238E27FC236}">
                <a16:creationId xmlns:a16="http://schemas.microsoft.com/office/drawing/2014/main" id="{98C427E7-EDBD-A9A0-DB91-1B24DD0A33F0}"/>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808B4D1-F2F4-D76A-E0E5-D43E6DA04AC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Pak een leeg stuk papier en een pen of potlood</a:t>
            </a:r>
          </a:p>
          <a:p>
            <a:pPr marL="0" indent="0">
              <a:buClr>
                <a:schemeClr val="tx1">
                  <a:lumMod val="75000"/>
                  <a:lumOff val="25000"/>
                </a:schemeClr>
              </a:buClr>
              <a:buNone/>
            </a:pPr>
            <a:r>
              <a:rPr lang="nl-NL" sz="1800" dirty="0"/>
              <a:t>en teken een </a:t>
            </a:r>
            <a:r>
              <a:rPr lang="nl-NL" sz="1800" b="1" dirty="0"/>
              <a:t>oorlog. </a:t>
            </a:r>
            <a:r>
              <a:rPr lang="nl-NL" sz="1800" dirty="0"/>
              <a:t>Leef je uit! </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Je mag er ook geluiden bij maken. Alles mag!</a:t>
            </a:r>
          </a:p>
          <a:p>
            <a:pPr marL="0" indent="0">
              <a:buClr>
                <a:schemeClr val="tx1">
                  <a:lumMod val="75000"/>
                  <a:lumOff val="25000"/>
                </a:schemeClr>
              </a:buClr>
              <a:buNone/>
            </a:pPr>
            <a:r>
              <a:rPr lang="nl-NL" sz="1800" dirty="0"/>
              <a:t>		(</a:t>
            </a:r>
            <a:r>
              <a:rPr lang="nl-NL" sz="1800" b="1" dirty="0"/>
              <a:t>Nu even,  en hier in de klas, maar niet in de echte wereld)</a:t>
            </a:r>
          </a:p>
          <a:p>
            <a:pPr marL="0" indent="0">
              <a:buClr>
                <a:schemeClr val="tx1">
                  <a:lumMod val="75000"/>
                  <a:lumOff val="25000"/>
                </a:schemeClr>
              </a:buClr>
              <a:buNone/>
            </a:pPr>
            <a:endParaRPr lang="nl-NL" sz="1800" b="1" dirty="0"/>
          </a:p>
          <a:p>
            <a:pPr marL="0" indent="0">
              <a:buClr>
                <a:schemeClr val="tx1">
                  <a:lumMod val="75000"/>
                  <a:lumOff val="25000"/>
                </a:schemeClr>
              </a:buClr>
              <a:buNone/>
            </a:pPr>
            <a:r>
              <a:rPr lang="nl-NL" sz="1800" dirty="0">
                <a:solidFill>
                  <a:srgbClr val="F22755"/>
                </a:solidFill>
              </a:rPr>
              <a:t>Was dat gemakkelijk?</a:t>
            </a:r>
          </a:p>
          <a:p>
            <a:pPr marL="0" indent="0">
              <a:buClr>
                <a:schemeClr val="tx1">
                  <a:lumMod val="75000"/>
                  <a:lumOff val="25000"/>
                </a:schemeClr>
              </a:buClr>
              <a:buNone/>
            </a:pPr>
            <a:r>
              <a:rPr lang="nl-NL" sz="1800" dirty="0">
                <a:solidFill>
                  <a:srgbClr val="F22755"/>
                </a:solidFill>
              </a:rPr>
              <a:t>Was dat leuk? </a:t>
            </a:r>
          </a:p>
          <a:p>
            <a:pPr marL="0" indent="0">
              <a:buClr>
                <a:schemeClr val="tx1">
                  <a:lumMod val="75000"/>
                  <a:lumOff val="25000"/>
                </a:schemeClr>
              </a:buClr>
              <a:buNone/>
            </a:pPr>
            <a:r>
              <a:rPr lang="nl-NL" sz="1800" dirty="0">
                <a:solidFill>
                  <a:srgbClr val="F22755"/>
                </a:solidFill>
              </a:rPr>
              <a:t>Wie vond het leuk, wie niet?</a:t>
            </a:r>
          </a:p>
          <a:p>
            <a:pPr marL="0" indent="0">
              <a:buClr>
                <a:schemeClr val="tx1">
                  <a:lumMod val="75000"/>
                  <a:lumOff val="25000"/>
                </a:schemeClr>
              </a:buClr>
              <a:buNone/>
            </a:pPr>
            <a:r>
              <a:rPr lang="nl-NL" sz="1800" dirty="0">
                <a:solidFill>
                  <a:srgbClr val="F07E26"/>
                </a:solidFill>
              </a:rPr>
              <a:t>En voor het VO: Hoe voelde dit?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85C87E1E-27AC-423A-92B6-29D857E76DDE}"/>
              </a:ext>
            </a:extLst>
          </p:cNvPr>
          <p:cNvSpPr>
            <a:spLocks noGrp="1" noRot="1" noMove="1" noResize="1" noEditPoints="1" noAdjustHandles="1" noChangeArrowheads="1" noChangeShapeType="1"/>
          </p:cNvSpPr>
          <p:nvPr>
            <p:ph type="title"/>
          </p:nvPr>
        </p:nvSpPr>
        <p:spPr/>
        <p:txBody>
          <a:bodyPr/>
          <a:lstStyle/>
          <a:p>
            <a:r>
              <a:rPr lang="nl-NL" dirty="0"/>
              <a:t>Tekenen maar</a:t>
            </a:r>
          </a:p>
        </p:txBody>
      </p:sp>
    </p:spTree>
    <p:extLst>
      <p:ext uri="{BB962C8B-B14F-4D97-AF65-F5344CB8AC3E}">
        <p14:creationId xmlns:p14="http://schemas.microsoft.com/office/powerpoint/2010/main" val="51768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EA981-9D79-8C26-A133-09FF1D7B9E6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451E8D29-F5A8-0553-7824-25F51D7088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69397" y="331344"/>
            <a:ext cx="2462997" cy="2383743"/>
          </a:xfrm>
          <a:prstGeom prst="rect">
            <a:avLst/>
          </a:prstGeom>
        </p:spPr>
      </p:pic>
      <p:pic>
        <p:nvPicPr>
          <p:cNvPr id="4" name="Sjabloon 1 afbeelding">
            <a:extLst>
              <a:ext uri="{FF2B5EF4-FFF2-40B4-BE49-F238E27FC236}">
                <a16:creationId xmlns:a16="http://schemas.microsoft.com/office/drawing/2014/main" id="{3D3FB995-AB40-B16F-17B7-540E23679B20}"/>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A359B6F-F061-3E72-11A6-AE5CB0DD9D7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Pak een ander stuk papier </a:t>
            </a:r>
          </a:p>
          <a:p>
            <a:pPr marL="0" indent="0">
              <a:buClr>
                <a:schemeClr val="tx1">
                  <a:lumMod val="75000"/>
                  <a:lumOff val="25000"/>
                </a:schemeClr>
              </a:buClr>
              <a:buNone/>
            </a:pPr>
            <a:r>
              <a:rPr lang="nl-NL" sz="1800" dirty="0"/>
              <a:t>		en een pen of potlood.</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En teken </a:t>
            </a:r>
            <a:r>
              <a:rPr lang="nl-NL" sz="1800" b="1" dirty="0"/>
              <a:t>vrede.</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Is dat gemakkelijk?</a:t>
            </a:r>
          </a:p>
          <a:p>
            <a:pPr marL="0" indent="0">
              <a:buClr>
                <a:schemeClr val="tx1">
                  <a:lumMod val="75000"/>
                  <a:lumOff val="25000"/>
                </a:schemeClr>
              </a:buClr>
              <a:buNone/>
            </a:pPr>
            <a:r>
              <a:rPr lang="nl-NL" sz="1800" dirty="0">
                <a:solidFill>
                  <a:srgbClr val="F22755"/>
                </a:solidFill>
              </a:rPr>
              <a:t>Als het niet lukt, kijk dan maar op internet voor een idee.</a:t>
            </a:r>
          </a:p>
          <a:p>
            <a:pPr marL="0" indent="0">
              <a:buClr>
                <a:schemeClr val="tx1">
                  <a:lumMod val="75000"/>
                  <a:lumOff val="25000"/>
                </a:schemeClr>
              </a:buClr>
              <a:buNone/>
            </a:pPr>
            <a:r>
              <a:rPr lang="nl-NL" sz="1800" dirty="0">
                <a:solidFill>
                  <a:srgbClr val="F07E26"/>
                </a:solidFill>
              </a:rPr>
              <a:t>Voor het VO: Hoe komt het dat dit minder makkelijk is?</a:t>
            </a:r>
          </a:p>
        </p:txBody>
      </p:sp>
      <p:sp>
        <p:nvSpPr>
          <p:cNvPr id="2" name="Titel">
            <a:extLst>
              <a:ext uri="{FF2B5EF4-FFF2-40B4-BE49-F238E27FC236}">
                <a16:creationId xmlns:a16="http://schemas.microsoft.com/office/drawing/2014/main" id="{8B498B5B-D826-08C1-6335-D879D448F2F4}"/>
              </a:ext>
            </a:extLst>
          </p:cNvPr>
          <p:cNvSpPr>
            <a:spLocks noGrp="1" noRot="1" noMove="1" noResize="1" noEditPoints="1" noAdjustHandles="1" noChangeArrowheads="1" noChangeShapeType="1"/>
          </p:cNvSpPr>
          <p:nvPr>
            <p:ph type="title"/>
          </p:nvPr>
        </p:nvSpPr>
        <p:spPr/>
        <p:txBody>
          <a:bodyPr/>
          <a:lstStyle/>
          <a:p>
            <a:r>
              <a:rPr lang="nl-NL" dirty="0"/>
              <a:t>Tekenen maar…</a:t>
            </a:r>
          </a:p>
        </p:txBody>
      </p:sp>
    </p:spTree>
    <p:extLst>
      <p:ext uri="{BB962C8B-B14F-4D97-AF65-F5344CB8AC3E}">
        <p14:creationId xmlns:p14="http://schemas.microsoft.com/office/powerpoint/2010/main" val="749743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B6C9A-7586-3AF7-7072-0047AA9547B5}"/>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0681611D-7181-6F74-0DC5-FD34615C25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75929" y="4357"/>
            <a:ext cx="3468071" cy="2488539"/>
          </a:xfrm>
          <a:prstGeom prst="rect">
            <a:avLst/>
          </a:prstGeom>
        </p:spPr>
      </p:pic>
      <p:pic>
        <p:nvPicPr>
          <p:cNvPr id="5" name="Afbeelding 4">
            <a:extLst>
              <a:ext uri="{FF2B5EF4-FFF2-40B4-BE49-F238E27FC236}">
                <a16:creationId xmlns:a16="http://schemas.microsoft.com/office/drawing/2014/main" id="{D7EAABDE-FB73-9717-FA27-498FC5228D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08304" y="2708920"/>
            <a:ext cx="1175740" cy="1064247"/>
          </a:xfrm>
          <a:prstGeom prst="rect">
            <a:avLst/>
          </a:prstGeom>
        </p:spPr>
      </p:pic>
      <p:pic>
        <p:nvPicPr>
          <p:cNvPr id="4" name="Sjabloon 2 afbeeldingen">
            <a:extLst>
              <a:ext uri="{FF2B5EF4-FFF2-40B4-BE49-F238E27FC236}">
                <a16:creationId xmlns:a16="http://schemas.microsoft.com/office/drawing/2014/main" id="{E4000A1A-2EC0-9492-B32D-E98B1120B73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6828892-4BB6-5C8F-1B16-FC65E05F189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a:buClr>
                <a:schemeClr val="tx1">
                  <a:lumMod val="75000"/>
                  <a:lumOff val="25000"/>
                </a:schemeClr>
              </a:buClr>
            </a:pPr>
            <a:r>
              <a:rPr lang="nl-NL" sz="1800" dirty="0"/>
              <a:t>Een </a:t>
            </a:r>
            <a:r>
              <a:rPr lang="nl-NL" sz="1800" b="1" dirty="0"/>
              <a:t>duif</a:t>
            </a:r>
            <a:r>
              <a:rPr lang="nl-NL" sz="1800" dirty="0"/>
              <a:t>? Dat is geen vrede, maar een vogel !</a:t>
            </a:r>
          </a:p>
          <a:p>
            <a:pPr>
              <a:buClr>
                <a:schemeClr val="tx1">
                  <a:lumMod val="75000"/>
                  <a:lumOff val="25000"/>
                </a:schemeClr>
              </a:buClr>
            </a:pPr>
            <a:r>
              <a:rPr lang="nl-NL" sz="1800" dirty="0"/>
              <a:t>Grasveld met bloemen?</a:t>
            </a:r>
          </a:p>
          <a:p>
            <a:pPr marL="0" indent="0">
              <a:buClr>
                <a:schemeClr val="tx1">
                  <a:lumMod val="75000"/>
                  <a:lumOff val="25000"/>
                </a:schemeClr>
              </a:buClr>
              <a:buNone/>
            </a:pPr>
            <a:r>
              <a:rPr lang="nl-NL" sz="1800" dirty="0"/>
              <a:t>				Kan er geen vrede in een stad zijn, dan?</a:t>
            </a:r>
          </a:p>
          <a:p>
            <a:pPr>
              <a:buClr>
                <a:schemeClr val="tx1">
                  <a:lumMod val="75000"/>
                  <a:lumOff val="25000"/>
                </a:schemeClr>
              </a:buClr>
            </a:pPr>
            <a:r>
              <a:rPr lang="nl-NL" sz="1800" dirty="0"/>
              <a:t>Een </a:t>
            </a:r>
            <a:r>
              <a:rPr lang="nl-NL" sz="1800" b="1" dirty="0"/>
              <a:t>ban-de-bom</a:t>
            </a:r>
            <a:r>
              <a:rPr lang="nl-NL" sz="1800" dirty="0"/>
              <a:t> symbool? (dat je tegen kernwapens bent)</a:t>
            </a:r>
          </a:p>
          <a:p>
            <a:pPr marL="0" indent="0">
              <a:buClr>
                <a:schemeClr val="tx1">
                  <a:lumMod val="75000"/>
                  <a:lumOff val="25000"/>
                </a:schemeClr>
              </a:buClr>
              <a:buNone/>
            </a:pPr>
            <a:r>
              <a:rPr lang="nl-NL" sz="1800" dirty="0"/>
              <a:t>				Dat is geen vrede, maar een cirkel met streepjes.</a:t>
            </a:r>
          </a:p>
          <a:p>
            <a:pPr>
              <a:buClr>
                <a:schemeClr val="tx1">
                  <a:lumMod val="75000"/>
                  <a:lumOff val="25000"/>
                </a:schemeClr>
              </a:buClr>
            </a:pPr>
            <a:r>
              <a:rPr lang="nl-NL" sz="1800" dirty="0"/>
              <a:t>Een ondergaande zon? </a:t>
            </a:r>
          </a:p>
          <a:p>
            <a:pPr marL="0" indent="0">
              <a:buClr>
                <a:schemeClr val="tx1">
                  <a:lumMod val="75000"/>
                  <a:lumOff val="25000"/>
                </a:schemeClr>
              </a:buClr>
              <a:buNone/>
            </a:pPr>
            <a:r>
              <a:rPr lang="nl-NL" sz="1800" dirty="0"/>
              <a:t>				Is er dan geen vrede meer als het regent?</a:t>
            </a:r>
          </a:p>
          <a:p>
            <a:pPr marL="0" indent="0">
              <a:buClr>
                <a:schemeClr val="tx1">
                  <a:lumMod val="75000"/>
                  <a:lumOff val="25000"/>
                </a:schemeClr>
              </a:buClr>
              <a:buNone/>
            </a:pPr>
            <a:endParaRPr lang="nl-NL" dirty="0"/>
          </a:p>
          <a:p>
            <a:pPr marL="0" indent="0">
              <a:buClr>
                <a:schemeClr val="tx1">
                  <a:lumMod val="75000"/>
                  <a:lumOff val="25000"/>
                </a:schemeClr>
              </a:buClr>
              <a:buNone/>
            </a:pPr>
            <a:r>
              <a:rPr lang="nl-NL" sz="1800" dirty="0">
                <a:solidFill>
                  <a:srgbClr val="F22755"/>
                </a:solidFill>
              </a:rPr>
              <a:t>Wat vind je daarvan?</a:t>
            </a:r>
          </a:p>
          <a:p>
            <a:pPr marL="0" indent="0">
              <a:buClr>
                <a:schemeClr val="tx1">
                  <a:lumMod val="75000"/>
                  <a:lumOff val="25000"/>
                </a:schemeClr>
              </a:buClr>
              <a:buNone/>
            </a:pPr>
            <a:r>
              <a:rPr lang="nl-NL" sz="1800" dirty="0">
                <a:solidFill>
                  <a:srgbClr val="F22755"/>
                </a:solidFill>
              </a:rPr>
              <a:t>Of zijn het toch afbeeldingen van vrede?</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94629234-44D6-ECC1-61A8-1BFCC4D4087C}"/>
              </a:ext>
            </a:extLst>
          </p:cNvPr>
          <p:cNvSpPr>
            <a:spLocks noGrp="1" noRot="1" noMove="1" noResize="1" noEditPoints="1" noAdjustHandles="1" noChangeArrowheads="1" noChangeShapeType="1"/>
          </p:cNvSpPr>
          <p:nvPr>
            <p:ph type="title"/>
          </p:nvPr>
        </p:nvSpPr>
        <p:spPr/>
        <p:txBody>
          <a:bodyPr/>
          <a:lstStyle/>
          <a:p>
            <a:r>
              <a:rPr lang="nl-NL" dirty="0"/>
              <a:t>Wat heb je op internet gevonden?</a:t>
            </a:r>
            <a:endParaRPr lang="nl-NL" sz="2800" dirty="0"/>
          </a:p>
        </p:txBody>
      </p:sp>
    </p:spTree>
    <p:extLst>
      <p:ext uri="{BB962C8B-B14F-4D97-AF65-F5344CB8AC3E}">
        <p14:creationId xmlns:p14="http://schemas.microsoft.com/office/powerpoint/2010/main" val="1845766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6747C-9221-E9B7-7983-BBE3F2E18E40}"/>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68EE4CC1-9F43-E3A1-A874-8664BAEE77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B9104CAA-1DFA-FA92-62D9-9B9373E4CA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2871" y="608736"/>
            <a:ext cx="2834886" cy="1828959"/>
          </a:xfrm>
          <a:prstGeom prst="rect">
            <a:avLst/>
          </a:prstGeom>
        </p:spPr>
      </p:pic>
      <p:pic>
        <p:nvPicPr>
          <p:cNvPr id="4" name="Sjabloon 2 afbeeldingen">
            <a:extLst>
              <a:ext uri="{FF2B5EF4-FFF2-40B4-BE49-F238E27FC236}">
                <a16:creationId xmlns:a16="http://schemas.microsoft.com/office/drawing/2014/main" id="{2D85E266-A93D-217D-7979-E396E4C7417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4D23749-3C26-7DA6-4B4F-ACC8CF238242}"/>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dirty="0">
                <a:solidFill>
                  <a:schemeClr val="tx1"/>
                </a:solidFill>
              </a:rPr>
              <a:t>De museums </a:t>
            </a:r>
            <a:r>
              <a:rPr lang="nl-NL" sz="1800" b="1" dirty="0">
                <a:solidFill>
                  <a:schemeClr val="tx1"/>
                </a:solidFill>
              </a:rPr>
              <a:t>hangen</a:t>
            </a:r>
            <a:r>
              <a:rPr lang="nl-NL" sz="1800" dirty="0">
                <a:solidFill>
                  <a:schemeClr val="tx1"/>
                </a:solidFill>
              </a:rPr>
              <a:t> </a:t>
            </a:r>
            <a:r>
              <a:rPr lang="nl-NL" sz="1800" b="1" dirty="0">
                <a:solidFill>
                  <a:schemeClr val="tx1"/>
                </a:solidFill>
              </a:rPr>
              <a:t>vol</a:t>
            </a:r>
            <a:r>
              <a:rPr lang="nl-NL" sz="1800" dirty="0">
                <a:solidFill>
                  <a:schemeClr val="tx1"/>
                </a:solidFill>
              </a:rPr>
              <a:t> met schilderijen van veldslagen (oorlog).</a:t>
            </a:r>
          </a:p>
          <a:p>
            <a:pPr>
              <a:buClr>
                <a:schemeClr val="tx1">
                  <a:lumMod val="75000"/>
                  <a:lumOff val="25000"/>
                </a:schemeClr>
              </a:buClr>
            </a:pPr>
            <a:r>
              <a:rPr lang="nl-NL" sz="1800" dirty="0">
                <a:solidFill>
                  <a:schemeClr val="tx1"/>
                </a:solidFill>
              </a:rPr>
              <a:t>Geschiedenisboekjes staan vol met verhalen van oorlog </a:t>
            </a:r>
          </a:p>
          <a:p>
            <a:pPr marL="0" indent="0">
              <a:buClr>
                <a:schemeClr val="tx1">
                  <a:lumMod val="75000"/>
                  <a:lumOff val="25000"/>
                </a:schemeClr>
              </a:buClr>
              <a:buNone/>
            </a:pPr>
            <a:r>
              <a:rPr lang="nl-NL" sz="1800" dirty="0">
                <a:solidFill>
                  <a:schemeClr val="tx1"/>
                </a:solidFill>
              </a:rPr>
              <a:t>						…want dan </a:t>
            </a:r>
            <a:r>
              <a:rPr lang="nl-NL" sz="1800" b="1" dirty="0">
                <a:solidFill>
                  <a:schemeClr val="tx1"/>
                </a:solidFill>
              </a:rPr>
              <a:t>gebeurt</a:t>
            </a:r>
            <a:r>
              <a:rPr lang="nl-NL" sz="1800" dirty="0">
                <a:solidFill>
                  <a:schemeClr val="tx1"/>
                </a:solidFill>
              </a:rPr>
              <a:t> er tenminste iets!</a:t>
            </a:r>
          </a:p>
          <a:p>
            <a:pPr>
              <a:buClr>
                <a:schemeClr val="tx1">
                  <a:lumMod val="75000"/>
                  <a:lumOff val="25000"/>
                </a:schemeClr>
              </a:buClr>
            </a:pPr>
            <a:r>
              <a:rPr lang="nl-NL" sz="1800" dirty="0">
                <a:solidFill>
                  <a:schemeClr val="tx1"/>
                </a:solidFill>
              </a:rPr>
              <a:t>Maar </a:t>
            </a:r>
            <a:r>
              <a:rPr lang="nl-NL" sz="1800" b="1" dirty="0">
                <a:solidFill>
                  <a:schemeClr val="tx1"/>
                </a:solidFill>
              </a:rPr>
              <a:t>niet</a:t>
            </a:r>
            <a:r>
              <a:rPr lang="nl-NL" sz="1800" dirty="0">
                <a:solidFill>
                  <a:schemeClr val="tx1"/>
                </a:solidFill>
              </a:rPr>
              <a:t> van vrede! </a:t>
            </a:r>
          </a:p>
          <a:p>
            <a:pPr>
              <a:buClr>
                <a:schemeClr val="tx1">
                  <a:lumMod val="75000"/>
                  <a:lumOff val="25000"/>
                </a:schemeClr>
              </a:buClr>
            </a:pPr>
            <a:r>
              <a:rPr lang="nl-NL" sz="1800" dirty="0">
                <a:solidFill>
                  <a:schemeClr val="tx1"/>
                </a:solidFill>
              </a:rPr>
              <a:t>Stel je voor. Een geschiedenisboek met alleen maar vrede …</a:t>
            </a:r>
          </a:p>
          <a:p>
            <a:pPr marL="0" indent="0">
              <a:buClr>
                <a:schemeClr val="tx1">
                  <a:lumMod val="75000"/>
                  <a:lumOff val="25000"/>
                </a:schemeClr>
              </a:buClr>
              <a:buNone/>
            </a:pPr>
            <a:r>
              <a:rPr lang="nl-NL" sz="1800" dirty="0">
                <a:solidFill>
                  <a:schemeClr val="tx1"/>
                </a:solidFill>
              </a:rPr>
              <a:t>						… dat is maar saai … </a:t>
            </a:r>
            <a:r>
              <a:rPr lang="nl-NL" sz="1800" dirty="0" err="1">
                <a:solidFill>
                  <a:schemeClr val="tx1"/>
                </a:solidFill>
              </a:rPr>
              <a:t>pffff</a:t>
            </a:r>
            <a:r>
              <a:rPr lang="nl-NL" sz="1800" dirty="0">
                <a:solidFill>
                  <a:schemeClr val="tx1"/>
                </a:solidFill>
              </a:rPr>
              <a:t>…</a:t>
            </a:r>
          </a:p>
          <a:p>
            <a:pPr>
              <a:buClr>
                <a:schemeClr val="tx1">
                  <a:lumMod val="75000"/>
                  <a:lumOff val="25000"/>
                </a:schemeClr>
              </a:buClr>
            </a:pPr>
            <a:endParaRPr lang="nl-NL" sz="1800" dirty="0">
              <a:solidFill>
                <a:schemeClr val="tx1"/>
              </a:solidFill>
            </a:endParaRPr>
          </a:p>
          <a:p>
            <a:pPr marL="0" indent="0">
              <a:buClr>
                <a:schemeClr val="tx1">
                  <a:lumMod val="75000"/>
                  <a:lumOff val="25000"/>
                </a:schemeClr>
              </a:buClr>
              <a:buNone/>
            </a:pPr>
            <a:r>
              <a:rPr lang="nl-NL" sz="1800" dirty="0">
                <a:solidFill>
                  <a:srgbClr val="F22755"/>
                </a:solidFill>
              </a:rPr>
              <a:t>Wat vind jij: is vrede saai?</a:t>
            </a:r>
          </a:p>
        </p:txBody>
      </p:sp>
      <p:sp>
        <p:nvSpPr>
          <p:cNvPr id="2" name="Titel">
            <a:extLst>
              <a:ext uri="{FF2B5EF4-FFF2-40B4-BE49-F238E27FC236}">
                <a16:creationId xmlns:a16="http://schemas.microsoft.com/office/drawing/2014/main" id="{1C8CEFB9-F52B-738A-D907-033AC4D78780}"/>
              </a:ext>
            </a:extLst>
          </p:cNvPr>
          <p:cNvSpPr>
            <a:spLocks noGrp="1" noRot="1" noMove="1" noResize="1" noEditPoints="1" noAdjustHandles="1" noChangeArrowheads="1" noChangeShapeType="1"/>
          </p:cNvSpPr>
          <p:nvPr>
            <p:ph type="title"/>
          </p:nvPr>
        </p:nvSpPr>
        <p:spPr/>
        <p:txBody>
          <a:bodyPr/>
          <a:lstStyle/>
          <a:p>
            <a:r>
              <a:rPr lang="nl-NL" dirty="0"/>
              <a:t>En wat hebben de grote schilders dan gedaan?</a:t>
            </a:r>
          </a:p>
        </p:txBody>
      </p:sp>
    </p:spTree>
    <p:extLst>
      <p:ext uri="{BB962C8B-B14F-4D97-AF65-F5344CB8AC3E}">
        <p14:creationId xmlns:p14="http://schemas.microsoft.com/office/powerpoint/2010/main" val="3196328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27826-90CD-972B-B702-DFFF9CB96F6D}"/>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7E473D06-4E26-08AE-6AA4-7908443641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84168" y="634286"/>
            <a:ext cx="2634627" cy="1777859"/>
          </a:xfrm>
          <a:prstGeom prst="rect">
            <a:avLst/>
          </a:prstGeom>
        </p:spPr>
      </p:pic>
      <p:pic>
        <p:nvPicPr>
          <p:cNvPr id="4" name="Sjabloon 1 afbeelding">
            <a:extLst>
              <a:ext uri="{FF2B5EF4-FFF2-40B4-BE49-F238E27FC236}">
                <a16:creationId xmlns:a16="http://schemas.microsoft.com/office/drawing/2014/main" id="{81057623-3E52-4E07-4B24-995D7AD93908}"/>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A020A66-FDE0-CE36-2E4A-807D8B533154}"/>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400" dirty="0">
                <a:solidFill>
                  <a:prstClr val="black">
                    <a:lumMod val="75000"/>
                    <a:lumOff val="25000"/>
                  </a:prstClr>
                </a:solidFill>
              </a:rPr>
              <a:t>Er is onderzoek naar gedaan:</a:t>
            </a:r>
          </a:p>
          <a:p>
            <a:pPr marL="360000" lvl="2" indent="0" defTabSz="180000">
              <a:buClr>
                <a:prstClr val="black">
                  <a:lumMod val="75000"/>
                  <a:lumOff val="25000"/>
                </a:prstClr>
              </a:buClr>
              <a:buNone/>
              <a:defRPr/>
            </a:pPr>
            <a:r>
              <a:rPr kumimoji="0" lang="nl-NL" sz="24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nog bijna niemand</a:t>
            </a:r>
            <a:r>
              <a:rPr kumimoji="0" lang="nl-NL" sz="24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heeft ooit</a:t>
            </a:r>
          </a:p>
          <a:p>
            <a:pPr marL="360000" lvl="2" indent="0" defTabSz="180000">
              <a:buClr>
                <a:prstClr val="black">
                  <a:lumMod val="75000"/>
                  <a:lumOff val="25000"/>
                </a:prstClr>
              </a:buClr>
              <a:buNone/>
              <a:defRPr/>
            </a:pPr>
            <a:r>
              <a:rPr kumimoji="0" lang="nl-NL" sz="24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een echte afbeelding </a:t>
            </a:r>
          </a:p>
          <a:p>
            <a:pPr marL="360000" lvl="2" indent="0" defTabSz="180000">
              <a:buClr>
                <a:prstClr val="black">
                  <a:lumMod val="75000"/>
                  <a:lumOff val="25000"/>
                </a:prstClr>
              </a:buClr>
              <a:buNone/>
              <a:defRPr/>
            </a:pPr>
            <a:r>
              <a:rPr kumimoji="0" lang="nl-NL" sz="24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van </a:t>
            </a:r>
            <a:r>
              <a:rPr kumimoji="0" lang="nl-NL" sz="24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vrede</a:t>
            </a:r>
            <a:r>
              <a:rPr kumimoji="0" lang="nl-NL" sz="24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kunnen maken!</a:t>
            </a:r>
            <a:endParaRPr lang="nl-NL" sz="2400" b="1" dirty="0"/>
          </a:p>
          <a:p>
            <a:pPr marL="0" indent="0">
              <a:buClr>
                <a:schemeClr val="tx1">
                  <a:lumMod val="75000"/>
                  <a:lumOff val="25000"/>
                </a:schemeClr>
              </a:buClr>
              <a:buNone/>
            </a:pPr>
            <a:endParaRPr lang="nl-NL" sz="1800" dirty="0">
              <a:solidFill>
                <a:srgbClr val="F22755"/>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Wat vind je daarvan?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Dat er geen afbeeldingen van vrede te vinden zijn?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rgbClr val="F07E26"/>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07E26"/>
                </a:solidFill>
              </a:rPr>
              <a:t>Voor het VO: En wat betekent dat, voor ons allemaal?</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81A3C73-8DDF-668F-5079-BC03FE14A2F0}"/>
              </a:ext>
            </a:extLst>
          </p:cNvPr>
          <p:cNvSpPr>
            <a:spLocks noGrp="1" noRot="1" noMove="1" noResize="1" noEditPoints="1" noAdjustHandles="1" noChangeArrowheads="1" noChangeShapeType="1"/>
          </p:cNvSpPr>
          <p:nvPr>
            <p:ph type="title"/>
          </p:nvPr>
        </p:nvSpPr>
        <p:spPr/>
        <p:txBody>
          <a:bodyPr/>
          <a:lstStyle/>
          <a:p>
            <a:r>
              <a:rPr lang="nl-NL" dirty="0"/>
              <a:t>Hoe is het mogelijk?</a:t>
            </a:r>
          </a:p>
        </p:txBody>
      </p:sp>
    </p:spTree>
    <p:extLst>
      <p:ext uri="{BB962C8B-B14F-4D97-AF65-F5344CB8AC3E}">
        <p14:creationId xmlns:p14="http://schemas.microsoft.com/office/powerpoint/2010/main" val="294711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8196D-D378-FFF4-CD2E-4036BFED8319}"/>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D7E4EF9E-CEC5-6DBD-573D-5728786492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35A32FA1-D97D-5621-BAD9-43F57A2075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F200E75A-94CB-36A0-43A8-0854FE353D5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30F2EC4-BACD-7168-A321-80AAFA059B7E}"/>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het onmogelijk is om vrede te tekenen of te schilderen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 </a:t>
            </a:r>
          </a:p>
          <a:p>
            <a:pPr lvl="1">
              <a:buClr>
                <a:schemeClr val="tx1">
                  <a:lumMod val="75000"/>
                  <a:lumOff val="25000"/>
                </a:schemeClr>
              </a:buClr>
            </a:pPr>
            <a:r>
              <a:rPr lang="nl-NL" sz="1800" dirty="0">
                <a:solidFill>
                  <a:srgbClr val="F22755"/>
                </a:solidFill>
              </a:rPr>
              <a:t>Is oorlog dan belangrijk? </a:t>
            </a:r>
          </a:p>
          <a:p>
            <a:pPr lvl="1">
              <a:buClr>
                <a:schemeClr val="tx1">
                  <a:lumMod val="75000"/>
                  <a:lumOff val="25000"/>
                </a:schemeClr>
              </a:buClr>
            </a:pPr>
            <a:r>
              <a:rPr lang="nl-NL" sz="1800" dirty="0">
                <a:solidFill>
                  <a:srgbClr val="F22755"/>
                </a:solidFill>
              </a:rPr>
              <a:t>Of is vrede belangrijker? </a:t>
            </a:r>
          </a:p>
          <a:p>
            <a:pPr lvl="1">
              <a:buClr>
                <a:schemeClr val="tx1">
                  <a:lumMod val="75000"/>
                  <a:lumOff val="25000"/>
                </a:schemeClr>
              </a:buClr>
            </a:pPr>
            <a:r>
              <a:rPr lang="nl-NL" sz="1800" dirty="0">
                <a:solidFill>
                  <a:srgbClr val="F22755"/>
                </a:solidFill>
              </a:rPr>
              <a:t>Weet niet? (handen opsteken)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FD0B93A-8631-5A5D-7C2B-95201FCC4489}"/>
              </a:ext>
            </a:extLst>
          </p:cNvPr>
          <p:cNvSpPr>
            <a:spLocks noGrp="1" noRot="1" noMove="1" noResize="1" noEditPoints="1" noAdjustHandles="1" noChangeArrowheads="1" noChangeShapeType="1"/>
          </p:cNvSpPr>
          <p:nvPr>
            <p:ph type="title"/>
          </p:nvPr>
        </p:nvSpPr>
        <p:spPr/>
        <p:txBody>
          <a:bodyPr/>
          <a:lstStyle/>
          <a:p>
            <a:r>
              <a:rPr lang="nl-NL" dirty="0"/>
              <a:t>Nog maar een keer</a:t>
            </a:r>
            <a:br>
              <a:rPr lang="nl-NL" dirty="0"/>
            </a:br>
            <a:r>
              <a:rPr lang="nl-NL" dirty="0"/>
              <a:t>dezelfde vraag…</a:t>
            </a:r>
          </a:p>
        </p:txBody>
      </p:sp>
    </p:spTree>
    <p:extLst>
      <p:ext uri="{BB962C8B-B14F-4D97-AF65-F5344CB8AC3E}">
        <p14:creationId xmlns:p14="http://schemas.microsoft.com/office/powerpoint/2010/main" val="2077627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8C87C-79E3-EB50-EFEF-8C076C450B84}"/>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71206983-7956-98B6-3558-E08208A8DA2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168FFAB2-5B7C-8474-3C91-3433D42FCA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713D5B4D-7EF5-337D-8859-894E729D15C7}"/>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5503047C-890D-C32F-9BB8-5EBBBFFEE417}"/>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D1A8AEA3-5BA7-E34E-CAC4-ADF4E6A4E37D}"/>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De defensieve oorlog</a:t>
            </a:r>
            <a:endParaRPr lang="en-US" dirty="0"/>
          </a:p>
        </p:txBody>
      </p:sp>
      <p:sp>
        <p:nvSpPr>
          <p:cNvPr id="11" name="Title 2">
            <a:extLst>
              <a:ext uri="{FF2B5EF4-FFF2-40B4-BE49-F238E27FC236}">
                <a16:creationId xmlns:a16="http://schemas.microsoft.com/office/drawing/2014/main" id="{E5D0E1D4-CFE1-4789-3E77-826B10C9D60A}"/>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DC6D6E08-6EA3-FE49-170E-E1EAA2E3B8DD}"/>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5</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85864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A3376-673E-1078-5B6D-CDB494BD3C60}"/>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3B6B7506-3D5F-66C1-5A83-39867EBB9D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pic>
        <p:nvPicPr>
          <p:cNvPr id="5" name="Afbeelding 4">
            <a:extLst>
              <a:ext uri="{FF2B5EF4-FFF2-40B4-BE49-F238E27FC236}">
                <a16:creationId xmlns:a16="http://schemas.microsoft.com/office/drawing/2014/main" id="{0557908E-1D10-8A5B-3253-8BA7BEB781D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48750" y="620687"/>
            <a:ext cx="2635479" cy="1804571"/>
          </a:xfrm>
          <a:prstGeom prst="rect">
            <a:avLst/>
          </a:prstGeom>
        </p:spPr>
      </p:pic>
      <p:pic>
        <p:nvPicPr>
          <p:cNvPr id="4" name="Sjabloon 2 afbeeldingen">
            <a:extLst>
              <a:ext uri="{FF2B5EF4-FFF2-40B4-BE49-F238E27FC236}">
                <a16:creationId xmlns:a16="http://schemas.microsoft.com/office/drawing/2014/main" id="{D8C20878-397C-135C-39BA-899C85C1E88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CF6F5F3-771C-CB93-E55C-3D891D4F3B8F}"/>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Erasmus was altijd </a:t>
            </a:r>
            <a:r>
              <a:rPr lang="nl-NL" sz="1800" b="1" dirty="0"/>
              <a:t>tegen</a:t>
            </a:r>
            <a:r>
              <a:rPr lang="nl-NL" sz="1800" dirty="0"/>
              <a:t> elke vorm van oorlog.</a:t>
            </a:r>
          </a:p>
          <a:p>
            <a:pPr marL="0" indent="0">
              <a:buClr>
                <a:schemeClr val="tx1">
                  <a:lumMod val="75000"/>
                  <a:lumOff val="25000"/>
                </a:schemeClr>
              </a:buClr>
              <a:buNone/>
            </a:pPr>
            <a:r>
              <a:rPr lang="nl-NL" sz="1800" dirty="0"/>
              <a:t>Misschien was hij wel de eerste </a:t>
            </a:r>
            <a:r>
              <a:rPr lang="nl-NL" sz="1800" b="1" dirty="0"/>
              <a:t>pacifist</a:t>
            </a:r>
            <a:r>
              <a:rPr lang="nl-NL" sz="1800" dirty="0"/>
              <a:t> ter wereld (een pacifist wil niets met oorlog te maken hebben).</a:t>
            </a:r>
          </a:p>
          <a:p>
            <a:pPr marL="0" indent="0">
              <a:buClr>
                <a:schemeClr val="tx1">
                  <a:lumMod val="75000"/>
                  <a:lumOff val="25000"/>
                </a:schemeClr>
              </a:buClr>
              <a:buNone/>
            </a:pPr>
            <a:r>
              <a:rPr lang="nl-NL" sz="1800" dirty="0"/>
              <a:t>Nog een beroemd adagium (spreekwoord) van Erasmus:</a:t>
            </a:r>
          </a:p>
          <a:p>
            <a:pPr marL="0" indent="0">
              <a:buClr>
                <a:schemeClr val="tx1">
                  <a:lumMod val="75000"/>
                  <a:lumOff val="25000"/>
                </a:schemeClr>
              </a:buClr>
              <a:buNone/>
            </a:pPr>
            <a:r>
              <a:rPr lang="nl-NL" sz="2000" b="1" dirty="0">
                <a:solidFill>
                  <a:srgbClr val="002060"/>
                </a:solidFill>
              </a:rPr>
              <a:t>“Beter een onrechtvaardige vrede </a:t>
            </a:r>
          </a:p>
          <a:p>
            <a:pPr marL="0" indent="0">
              <a:buClr>
                <a:schemeClr val="tx1">
                  <a:lumMod val="75000"/>
                  <a:lumOff val="25000"/>
                </a:schemeClr>
              </a:buClr>
              <a:buNone/>
            </a:pPr>
            <a:r>
              <a:rPr lang="nl-NL" sz="2000" b="1" dirty="0">
                <a:solidFill>
                  <a:srgbClr val="002060"/>
                </a:solidFill>
              </a:rPr>
              <a:t>					dan een rechtvaardige oorlog!”</a:t>
            </a:r>
            <a:endParaRPr lang="nl-NL" b="1" dirty="0">
              <a:solidFill>
                <a:srgbClr val="02ADBB"/>
              </a:solidFill>
            </a:endParaRPr>
          </a:p>
          <a:p>
            <a:pPr>
              <a:buClr>
                <a:schemeClr val="tx1">
                  <a:lumMod val="75000"/>
                  <a:lumOff val="25000"/>
                </a:schemeClr>
              </a:buClr>
            </a:pPr>
            <a:r>
              <a:rPr lang="nl-NL" sz="1800" dirty="0">
                <a:solidFill>
                  <a:srgbClr val="F22755"/>
                </a:solidFill>
              </a:rPr>
              <a:t>Wat denk je dat hij daarmee bedoelde?</a:t>
            </a:r>
          </a:p>
          <a:p>
            <a:pPr>
              <a:buClr>
                <a:schemeClr val="tx1">
                  <a:lumMod val="75000"/>
                  <a:lumOff val="25000"/>
                </a:schemeClr>
              </a:buClr>
            </a:pPr>
            <a:r>
              <a:rPr lang="nl-NL" sz="1800" dirty="0">
                <a:solidFill>
                  <a:srgbClr val="F22755"/>
                </a:solidFill>
              </a:rPr>
              <a:t>Hoe zit dat op het schoolplein of op straat? </a:t>
            </a:r>
          </a:p>
          <a:p>
            <a:pPr marL="0" indent="0">
              <a:buClr>
                <a:schemeClr val="tx1">
                  <a:lumMod val="75000"/>
                  <a:lumOff val="25000"/>
                </a:schemeClr>
              </a:buClr>
              <a:buNone/>
            </a:pPr>
            <a:r>
              <a:rPr lang="nl-NL" sz="1800" dirty="0">
                <a:solidFill>
                  <a:srgbClr val="F22755"/>
                </a:solidFill>
              </a:rPr>
              <a:t>				Als iemand </a:t>
            </a:r>
            <a:r>
              <a:rPr lang="nl-NL" sz="1800" b="1" dirty="0">
                <a:solidFill>
                  <a:srgbClr val="F22755"/>
                </a:solidFill>
              </a:rPr>
              <a:t>jou</a:t>
            </a:r>
            <a:r>
              <a:rPr lang="nl-NL" sz="1800" dirty="0">
                <a:solidFill>
                  <a:srgbClr val="F22755"/>
                </a:solidFill>
              </a:rPr>
              <a:t> aanvalt?</a:t>
            </a:r>
          </a:p>
          <a:p>
            <a:pPr>
              <a:buClr>
                <a:schemeClr val="tx1">
                  <a:lumMod val="75000"/>
                  <a:lumOff val="25000"/>
                </a:schemeClr>
              </a:buClr>
            </a:pPr>
            <a:r>
              <a:rPr lang="nl-NL" sz="1800" dirty="0">
                <a:solidFill>
                  <a:srgbClr val="F22755"/>
                </a:solidFill>
              </a:rPr>
              <a:t>Wat doe je als je sterker bent?</a:t>
            </a:r>
          </a:p>
          <a:p>
            <a:pPr>
              <a:buClr>
                <a:schemeClr val="tx1">
                  <a:lumMod val="75000"/>
                  <a:lumOff val="25000"/>
                </a:schemeClr>
              </a:buClr>
            </a:pPr>
            <a:r>
              <a:rPr lang="nl-NL" sz="1800" dirty="0">
                <a:solidFill>
                  <a:srgbClr val="F22755"/>
                </a:solidFill>
              </a:rPr>
              <a:t>En wat doe je als je zwakker bent?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B980950-2984-BC80-B798-19AF753D1987}"/>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3248828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7E6B3-06CC-D1C2-5AB0-9949FFD2CF9D}"/>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B514055A-3DCF-55C8-D3EA-425F289AA8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176" y="620687"/>
            <a:ext cx="2411824" cy="3302859"/>
          </a:xfrm>
          <a:prstGeom prst="rect">
            <a:avLst/>
          </a:prstGeom>
        </p:spPr>
      </p:pic>
      <p:pic>
        <p:nvPicPr>
          <p:cNvPr id="4" name="Sjabloon 1 afbeelding">
            <a:extLst>
              <a:ext uri="{FF2B5EF4-FFF2-40B4-BE49-F238E27FC236}">
                <a16:creationId xmlns:a16="http://schemas.microsoft.com/office/drawing/2014/main" id="{E410D1CB-AB17-B869-158A-FDB02552B477}"/>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79FDF3E-5114-CF1E-1E76-7B7A4B419C81}"/>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Toch was er één oorlog die Erasmus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wel</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goedkeurde!</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Want het Ottomaanse Rijk was Europa binnengevallen.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Ze hadden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heel </a:t>
            </a:r>
            <a:r>
              <a:rPr kumimoji="0" lang="nl-NL" sz="1800" b="1" i="0" u="none" strike="noStrike" kern="1200" cap="none" spc="0" normalizeH="0" baseline="0" noProof="0" dirty="0" err="1">
                <a:ln>
                  <a:noFill/>
                </a:ln>
                <a:solidFill>
                  <a:prstClr val="black">
                    <a:lumMod val="75000"/>
                    <a:lumOff val="25000"/>
                  </a:prstClr>
                </a:solidFill>
                <a:effectLst/>
                <a:uLnTx/>
                <a:uFillTx/>
                <a:latin typeface="Urbanist" panose="020B0A04040200000203" pitchFamily="34" charset="77"/>
              </a:rPr>
              <a:t>zuid-oost</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Europa </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al in handen.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En ze stonden al voor de poorten van Wenen!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(Oostenrijk)</a:t>
            </a:r>
          </a:p>
          <a:p>
            <a:pPr marL="0" indent="0">
              <a:buClr>
                <a:schemeClr val="tx1">
                  <a:lumMod val="75000"/>
                  <a:lumOff val="25000"/>
                </a:schemeClr>
              </a:buClr>
              <a:buNone/>
            </a:pPr>
            <a:endParaRPr lang="nl-NL" sz="1800" dirty="0">
              <a:solidFill>
                <a:srgbClr val="F22755"/>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Wat </a:t>
            </a:r>
            <a:r>
              <a:rPr lang="nl-NL" sz="1800" dirty="0">
                <a:solidFill>
                  <a:srgbClr val="F22755"/>
                </a:solidFill>
              </a:rPr>
              <a:t>voor oorlog </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bedoelde hij?</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96C7194-F57F-0302-4658-FA689B0687ED}"/>
              </a:ext>
            </a:extLst>
          </p:cNvPr>
          <p:cNvSpPr>
            <a:spLocks noGrp="1" noRot="1" noMove="1" noResize="1" noEditPoints="1" noAdjustHandles="1" noChangeArrowheads="1" noChangeShapeType="1"/>
          </p:cNvSpPr>
          <p:nvPr>
            <p:ph type="title"/>
          </p:nvPr>
        </p:nvSpPr>
        <p:spPr/>
        <p:txBody>
          <a:bodyPr/>
          <a:lstStyle/>
          <a:p>
            <a:r>
              <a:rPr lang="nl-NL" dirty="0"/>
              <a:t>Maar toch …</a:t>
            </a:r>
          </a:p>
        </p:txBody>
      </p:sp>
      <p:pic>
        <p:nvPicPr>
          <p:cNvPr id="8" name="Afbeelding 7">
            <a:extLst>
              <a:ext uri="{FF2B5EF4-FFF2-40B4-BE49-F238E27FC236}">
                <a16:creationId xmlns:a16="http://schemas.microsoft.com/office/drawing/2014/main" id="{04EA9F73-A662-72B4-080B-8EF475E169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03615" y="3585174"/>
            <a:ext cx="4040385" cy="3264631"/>
          </a:xfrm>
          <a:prstGeom prst="rect">
            <a:avLst/>
          </a:prstGeom>
        </p:spPr>
      </p:pic>
    </p:spTree>
    <p:extLst>
      <p:ext uri="{BB962C8B-B14F-4D97-AF65-F5344CB8AC3E}">
        <p14:creationId xmlns:p14="http://schemas.microsoft.com/office/powerpoint/2010/main" val="3549965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1284D-8F65-FD2E-0373-DFE714DF84EC}"/>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2701E4F1-8D33-4D34-36F0-E55BD216A4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4248" y="2514134"/>
            <a:ext cx="2160240" cy="1686566"/>
          </a:xfrm>
          <a:prstGeom prst="rect">
            <a:avLst/>
          </a:prstGeom>
        </p:spPr>
      </p:pic>
      <p:pic>
        <p:nvPicPr>
          <p:cNvPr id="5" name="Afbeelding 4">
            <a:extLst>
              <a:ext uri="{FF2B5EF4-FFF2-40B4-BE49-F238E27FC236}">
                <a16:creationId xmlns:a16="http://schemas.microsoft.com/office/drawing/2014/main" id="{1D37CD0D-7DC1-E810-B0DE-E97FE7654C8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48751" y="620688"/>
            <a:ext cx="2629096" cy="1800200"/>
          </a:xfrm>
          <a:prstGeom prst="rect">
            <a:avLst/>
          </a:prstGeom>
        </p:spPr>
      </p:pic>
      <p:pic>
        <p:nvPicPr>
          <p:cNvPr id="4" name="Sjabloon 2 afbeeldingen">
            <a:extLst>
              <a:ext uri="{FF2B5EF4-FFF2-40B4-BE49-F238E27FC236}">
                <a16:creationId xmlns:a16="http://schemas.microsoft.com/office/drawing/2014/main" id="{938E5E76-7D86-64C8-86D9-26F3CD41052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672D5D7-A26E-A9DD-6D1E-7E1C11FA5E71}"/>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chemeClr val="tx1"/>
                </a:solidFill>
              </a:rPr>
              <a:t>… als iemand jouw land binnenvalt?</a:t>
            </a:r>
          </a:p>
          <a:p>
            <a:pPr marL="0" indent="0">
              <a:buClr>
                <a:schemeClr val="tx1">
                  <a:lumMod val="75000"/>
                  <a:lumOff val="25000"/>
                </a:schemeClr>
              </a:buClr>
              <a:buNone/>
            </a:pPr>
            <a:r>
              <a:rPr lang="nl-NL" sz="1800" dirty="0">
                <a:solidFill>
                  <a:srgbClr val="F22755"/>
                </a:solidFill>
              </a:rPr>
              <a:t>Mag je dan wel oorlog voeren? En ook vijanden doodmaken?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chemeClr val="tx1"/>
                </a:solidFill>
              </a:rPr>
              <a:t>… als iemand inbreekt in jouw huis?</a:t>
            </a:r>
          </a:p>
          <a:p>
            <a:pPr marL="0" indent="0">
              <a:buClr>
                <a:schemeClr val="tx1">
                  <a:lumMod val="75000"/>
                  <a:lumOff val="25000"/>
                </a:schemeClr>
              </a:buClr>
              <a:buNone/>
            </a:pPr>
            <a:r>
              <a:rPr lang="nl-NL" sz="1800" dirty="0">
                <a:solidFill>
                  <a:srgbClr val="F22755"/>
                </a:solidFill>
              </a:rPr>
              <a:t>Mag je hem/haar dan doodschieten?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chemeClr val="tx1"/>
                </a:solidFill>
              </a:rPr>
              <a:t>… als iemand anders jou slaat?</a:t>
            </a:r>
          </a:p>
          <a:p>
            <a:pPr marL="0" indent="0">
              <a:buClr>
                <a:schemeClr val="tx1">
                  <a:lumMod val="75000"/>
                  <a:lumOff val="25000"/>
                </a:schemeClr>
              </a:buClr>
              <a:buNone/>
            </a:pPr>
            <a:r>
              <a:rPr lang="nl-NL" sz="1800" dirty="0">
                <a:solidFill>
                  <a:srgbClr val="F22755"/>
                </a:solidFill>
              </a:rPr>
              <a:t>Mag je dan terugslaan?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BA5E636B-F26F-E947-DDC9-C433CFB9356D}"/>
              </a:ext>
            </a:extLst>
          </p:cNvPr>
          <p:cNvSpPr>
            <a:spLocks noGrp="1" noRot="1" noMove="1" noResize="1" noEditPoints="1" noAdjustHandles="1" noChangeArrowheads="1" noChangeShapeType="1"/>
          </p:cNvSpPr>
          <p:nvPr>
            <p:ph type="title"/>
          </p:nvPr>
        </p:nvSpPr>
        <p:spPr/>
        <p:txBody>
          <a:bodyPr/>
          <a:lstStyle/>
          <a:p>
            <a:r>
              <a:rPr lang="nl-NL"/>
              <a:t>Wat doe je als…</a:t>
            </a:r>
            <a:endParaRPr lang="nl-NL" sz="2800" dirty="0"/>
          </a:p>
        </p:txBody>
      </p:sp>
    </p:spTree>
    <p:extLst>
      <p:ext uri="{BB962C8B-B14F-4D97-AF65-F5344CB8AC3E}">
        <p14:creationId xmlns:p14="http://schemas.microsoft.com/office/powerpoint/2010/main" val="1751337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A87A3-6CD9-4D56-A73C-F4DF62B82D91}"/>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7515AADC-05FB-37C7-8484-E8EA01D47D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B28B7679-B508-AD12-57FD-6D13BA10FC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70145" y="661396"/>
            <a:ext cx="2060536" cy="2067520"/>
          </a:xfrm>
          <a:prstGeom prst="rect">
            <a:avLst/>
          </a:prstGeom>
        </p:spPr>
      </p:pic>
      <p:pic>
        <p:nvPicPr>
          <p:cNvPr id="4" name="Sjabloon 2 afbeeldingen">
            <a:extLst>
              <a:ext uri="{FF2B5EF4-FFF2-40B4-BE49-F238E27FC236}">
                <a16:creationId xmlns:a16="http://schemas.microsoft.com/office/drawing/2014/main" id="{32EF8CAD-AA6C-5330-470D-389E7532AFE1}"/>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7C3AEDB-BA90-3C79-8555-56B65904A111}"/>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chemeClr val="tx1"/>
                </a:solidFill>
              </a:rPr>
              <a:t>Bekijk dit filmpje (37 seconden):</a:t>
            </a:r>
          </a:p>
          <a:p>
            <a:pPr>
              <a:buClr>
                <a:schemeClr val="tx1">
                  <a:lumMod val="75000"/>
                  <a:lumOff val="25000"/>
                </a:schemeClr>
              </a:buClr>
            </a:pPr>
            <a:r>
              <a:rPr lang="nl-NL" sz="1800" dirty="0">
                <a:solidFill>
                  <a:schemeClr val="tx1"/>
                </a:solidFill>
                <a:hlinkClick r:id="rId5"/>
              </a:rPr>
              <a:t>https://youtu.be/S7TYr4PFQGk?si=PbLKqoncGWOPouQn</a:t>
            </a:r>
            <a:r>
              <a:rPr lang="nl-NL" sz="1800" dirty="0">
                <a:solidFill>
                  <a:schemeClr val="tx1"/>
                </a:solidFill>
              </a:rPr>
              <a: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dirty="0">
                <a:solidFill>
                  <a:srgbClr val="F22755"/>
                </a:solidFill>
              </a:rPr>
              <a:t>Wie is begonnen?</a:t>
            </a:r>
          </a:p>
          <a:p>
            <a:pPr>
              <a:buClr>
                <a:schemeClr val="tx1">
                  <a:lumMod val="75000"/>
                  <a:lumOff val="25000"/>
                </a:schemeClr>
              </a:buClr>
            </a:pPr>
            <a:r>
              <a:rPr lang="nl-NL" sz="1800" dirty="0">
                <a:solidFill>
                  <a:srgbClr val="F22755"/>
                </a:solidFill>
              </a:rPr>
              <a:t>Had de grote jongen dit mogen doen?</a:t>
            </a:r>
          </a:p>
          <a:p>
            <a:pPr>
              <a:buClr>
                <a:schemeClr val="tx1">
                  <a:lumMod val="75000"/>
                  <a:lumOff val="25000"/>
                </a:schemeClr>
              </a:buClr>
            </a:pPr>
            <a:r>
              <a:rPr lang="nl-NL" sz="1800" dirty="0">
                <a:solidFill>
                  <a:srgbClr val="F22755"/>
                </a:solidFill>
              </a:rPr>
              <a:t>Wat vertelt de kleine jongen tegen de leerkracht?</a:t>
            </a:r>
          </a:p>
          <a:p>
            <a:pPr>
              <a:buClr>
                <a:schemeClr val="tx1">
                  <a:lumMod val="75000"/>
                  <a:lumOff val="25000"/>
                </a:schemeClr>
              </a:buClr>
            </a:pPr>
            <a:r>
              <a:rPr lang="nl-NL" sz="1800" dirty="0">
                <a:solidFill>
                  <a:srgbClr val="F22755"/>
                </a:solidFill>
              </a:rPr>
              <a:t>Wat nou als de kleine jongen een been gebroken had?</a:t>
            </a:r>
            <a:br>
              <a:rPr lang="nl-NL" sz="1800" dirty="0">
                <a:solidFill>
                  <a:srgbClr val="F22755"/>
                </a:solidFill>
              </a:rPr>
            </a:br>
            <a:r>
              <a:rPr lang="nl-NL" sz="1800" dirty="0">
                <a:solidFill>
                  <a:srgbClr val="F22755"/>
                </a:solidFill>
              </a:rPr>
              <a:t>Of was doodgegaan? (Want dat kan ook!)</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8B404670-DE32-8CC7-0468-D0C8868C39EE}"/>
              </a:ext>
            </a:extLst>
          </p:cNvPr>
          <p:cNvSpPr>
            <a:spLocks noGrp="1" noRot="1" noMove="1" noResize="1" noEditPoints="1" noAdjustHandles="1" noChangeArrowheads="1" noChangeShapeType="1"/>
          </p:cNvSpPr>
          <p:nvPr>
            <p:ph type="title"/>
          </p:nvPr>
        </p:nvSpPr>
        <p:spPr/>
        <p:txBody>
          <a:bodyPr/>
          <a:lstStyle/>
          <a:p>
            <a:r>
              <a:rPr lang="nl-NL"/>
              <a:t>Filmpje</a:t>
            </a:r>
            <a:endParaRPr lang="nl-NL" dirty="0"/>
          </a:p>
        </p:txBody>
      </p:sp>
    </p:spTree>
    <p:extLst>
      <p:ext uri="{BB962C8B-B14F-4D97-AF65-F5344CB8AC3E}">
        <p14:creationId xmlns:p14="http://schemas.microsoft.com/office/powerpoint/2010/main" val="197297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4AD4C-7DD7-58A9-DF9B-02D3D51530A2}"/>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9E9326BF-5A89-1808-A3E5-4595FD0FCE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176" y="620687"/>
            <a:ext cx="2411824" cy="3302859"/>
          </a:xfrm>
          <a:prstGeom prst="rect">
            <a:avLst/>
          </a:prstGeom>
        </p:spPr>
      </p:pic>
      <p:pic>
        <p:nvPicPr>
          <p:cNvPr id="4" name="Sjabloon 1 afbeelding">
            <a:extLst>
              <a:ext uri="{FF2B5EF4-FFF2-40B4-BE49-F238E27FC236}">
                <a16:creationId xmlns:a16="http://schemas.microsoft.com/office/drawing/2014/main" id="{33BB2135-09A3-DF9E-35B9-A5CD09840BB7}"/>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8BD0EAF-FAD0-DD80-ECF2-18112D22D89B}"/>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Volgens Erasmus mag oorlog als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verdediging</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wel!</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En de meeste landen hebben een Ministerie van Defensie (verdediging),</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terwijl er bij elke oorlog toch </a:t>
            </a:r>
            <a:r>
              <a:rPr kumimoji="0" lang="nl-NL" sz="1800" i="1"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iemand</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begonnen is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Maar de meeste landen hebben </a:t>
            </a:r>
            <a:r>
              <a:rPr lang="nl-NL" sz="1800" b="1" dirty="0">
                <a:solidFill>
                  <a:prstClr val="black">
                    <a:lumMod val="75000"/>
                    <a:lumOff val="25000"/>
                  </a:prstClr>
                </a:solidFill>
              </a:rPr>
              <a:t>niet</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een Ministerie van Oorlog!</a:t>
            </a:r>
          </a:p>
          <a:p>
            <a:pPr marL="0" indent="0">
              <a:buClr>
                <a:schemeClr val="tx1">
                  <a:lumMod val="75000"/>
                  <a:lumOff val="25000"/>
                </a:schemeClr>
              </a:buClr>
              <a:buNone/>
            </a:pPr>
            <a:endParaRPr lang="nl-NL" sz="1800" dirty="0">
              <a:solidFill>
                <a:srgbClr val="F22755"/>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Wat vind je daarvan?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Welk land is begonnen – </a:t>
            </a:r>
            <a:r>
              <a:rPr lang="nl-NL" sz="1800" dirty="0">
                <a:solidFill>
                  <a:srgbClr val="F22755"/>
                </a:solidFill>
              </a:rPr>
              <a:t>is </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dat altijd duidelijk?</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Wat zegt elk land van </a:t>
            </a:r>
            <a:r>
              <a:rPr kumimoji="0" lang="nl-NL" sz="1800" b="1" i="0" u="none" strike="noStrike" kern="1200" cap="none" spc="0" normalizeH="0" baseline="0" noProof="0" dirty="0">
                <a:ln>
                  <a:noFill/>
                </a:ln>
                <a:solidFill>
                  <a:srgbClr val="F22755"/>
                </a:solidFill>
                <a:effectLst/>
                <a:uLnTx/>
                <a:uFillTx/>
                <a:latin typeface="Urbanist" panose="020B0A04040200000203" pitchFamily="34" charset="77"/>
              </a:rPr>
              <a:t>zichzelf</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					</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Dat zij zelf begonnen zijn??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0E5F49C9-22DB-A36B-19C1-7FFA0EA0AF32}"/>
              </a:ext>
            </a:extLst>
          </p:cNvPr>
          <p:cNvSpPr>
            <a:spLocks noGrp="1" noRot="1" noMove="1" noResize="1" noEditPoints="1" noAdjustHandles="1" noChangeArrowheads="1" noChangeShapeType="1"/>
          </p:cNvSpPr>
          <p:nvPr>
            <p:ph type="title"/>
          </p:nvPr>
        </p:nvSpPr>
        <p:spPr/>
        <p:txBody>
          <a:bodyPr/>
          <a:lstStyle/>
          <a:p>
            <a:r>
              <a:rPr lang="nl-NL" dirty="0"/>
              <a:t>Dus :</a:t>
            </a:r>
          </a:p>
        </p:txBody>
      </p:sp>
      <p:pic>
        <p:nvPicPr>
          <p:cNvPr id="5" name="Afbeelding 4">
            <a:extLst>
              <a:ext uri="{FF2B5EF4-FFF2-40B4-BE49-F238E27FC236}">
                <a16:creationId xmlns:a16="http://schemas.microsoft.com/office/drawing/2014/main" id="{A350BC74-3047-8A32-6B3B-B7E6876BE1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5924" y="3789040"/>
            <a:ext cx="3788076" cy="3060765"/>
          </a:xfrm>
          <a:prstGeom prst="rect">
            <a:avLst/>
          </a:prstGeom>
        </p:spPr>
      </p:pic>
    </p:spTree>
    <p:extLst>
      <p:ext uri="{BB962C8B-B14F-4D97-AF65-F5344CB8AC3E}">
        <p14:creationId xmlns:p14="http://schemas.microsoft.com/office/powerpoint/2010/main" val="2776581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1CC51-00A7-C488-722F-D0187870A1B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91212AC-6252-7127-2371-48008D42B59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176" y="620687"/>
            <a:ext cx="2411824" cy="3302859"/>
          </a:xfrm>
          <a:prstGeom prst="rect">
            <a:avLst/>
          </a:prstGeom>
        </p:spPr>
      </p:pic>
      <p:pic>
        <p:nvPicPr>
          <p:cNvPr id="4" name="Sjabloon 1 afbeelding">
            <a:extLst>
              <a:ext uri="{FF2B5EF4-FFF2-40B4-BE49-F238E27FC236}">
                <a16:creationId xmlns:a16="http://schemas.microsoft.com/office/drawing/2014/main" id="{EDC5952E-8F92-8EF7-615B-15AF50869DD4}"/>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DA6611F-2616-A532-7294-C23A4FBDD5D7}"/>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Een belangrijke spreuk:</a:t>
            </a:r>
            <a:endParaRPr lang="nl-NL" sz="2000" b="1" dirty="0">
              <a:solidFill>
                <a:srgbClr val="002060"/>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Wie vrede wil, bereidt zich voor op oorlog</a:t>
            </a:r>
          </a:p>
          <a:p>
            <a:pPr marL="0" indent="0">
              <a:buClr>
                <a:schemeClr val="tx1">
                  <a:lumMod val="75000"/>
                  <a:lumOff val="25000"/>
                </a:schemeClr>
              </a:buClr>
              <a:buNone/>
            </a:pPr>
            <a:endParaRPr lang="nl-NL" sz="1800" dirty="0">
              <a:solidFill>
                <a:srgbClr val="F22755"/>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Wat vind je daarvan</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Maakt het uit wat voor wapens je koopt?</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Bijvoorbeeld:</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Raketten zijn om aan te vallen; </a:t>
            </a:r>
            <a:r>
              <a:rPr lang="nl-NL" sz="1800" i="1" dirty="0" err="1">
                <a:solidFill>
                  <a:prstClr val="black">
                    <a:lumMod val="75000"/>
                    <a:lumOff val="25000"/>
                  </a:prstClr>
                </a:solidFill>
              </a:rPr>
              <a:t>hacks</a:t>
            </a:r>
            <a:r>
              <a:rPr lang="nl-NL" sz="1800" dirty="0">
                <a:solidFill>
                  <a:prstClr val="black">
                    <a:lumMod val="75000"/>
                    <a:lumOff val="25000"/>
                  </a:prstClr>
                </a:solidFill>
              </a:rPr>
              <a:t> ook.</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Luchtafweer is </a:t>
            </a:r>
            <a:r>
              <a:rPr lang="nl-NL" sz="1800" i="1" dirty="0">
                <a:solidFill>
                  <a:prstClr val="black">
                    <a:lumMod val="75000"/>
                    <a:lumOff val="25000"/>
                  </a:prstClr>
                </a:solidFill>
              </a:rPr>
              <a:t>defensief</a:t>
            </a:r>
            <a:r>
              <a:rPr lang="nl-NL" sz="1800" dirty="0">
                <a:solidFill>
                  <a:prstClr val="black">
                    <a:lumMod val="75000"/>
                    <a:lumOff val="25000"/>
                  </a:prstClr>
                </a:solidFill>
              </a:rPr>
              <a:t> (om je te verdedigen).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Wat kan je doen tegen een </a:t>
            </a:r>
            <a:r>
              <a:rPr lang="nl-NL" sz="1800" i="1" dirty="0">
                <a:solidFill>
                  <a:srgbClr val="F22755"/>
                </a:solidFill>
              </a:rPr>
              <a:t>hack</a:t>
            </a:r>
            <a:r>
              <a:rPr lang="nl-NL" sz="1800" dirty="0">
                <a:solidFill>
                  <a:srgbClr val="F22755"/>
                </a:solidFill>
              </a:rPr>
              <a: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8685F7D-B995-B97E-D1C8-2E95178FB0BB}"/>
              </a:ext>
            </a:extLst>
          </p:cNvPr>
          <p:cNvSpPr>
            <a:spLocks noGrp="1" noRot="1" noMove="1" noResize="1" noEditPoints="1" noAdjustHandles="1" noChangeArrowheads="1" noChangeShapeType="1"/>
          </p:cNvSpPr>
          <p:nvPr>
            <p:ph type="title"/>
          </p:nvPr>
        </p:nvSpPr>
        <p:spPr/>
        <p:txBody>
          <a:bodyPr/>
          <a:lstStyle/>
          <a:p>
            <a:r>
              <a:rPr lang="nl-NL" dirty="0"/>
              <a:t>Een </a:t>
            </a:r>
            <a:r>
              <a:rPr lang="nl-NL" i="1" dirty="0"/>
              <a:t>adagium</a:t>
            </a:r>
            <a:r>
              <a:rPr lang="nl-NL" dirty="0"/>
              <a:t> van Erasmus</a:t>
            </a:r>
          </a:p>
        </p:txBody>
      </p:sp>
      <p:pic>
        <p:nvPicPr>
          <p:cNvPr id="5" name="Afbeelding 4">
            <a:extLst>
              <a:ext uri="{FF2B5EF4-FFF2-40B4-BE49-F238E27FC236}">
                <a16:creationId xmlns:a16="http://schemas.microsoft.com/office/drawing/2014/main" id="{F1F86D02-BF6C-689B-D0ED-533966AEFDF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30966" y="4242048"/>
            <a:ext cx="3923928" cy="2615952"/>
          </a:xfrm>
          <a:prstGeom prst="rect">
            <a:avLst/>
          </a:prstGeom>
        </p:spPr>
      </p:pic>
    </p:spTree>
    <p:extLst>
      <p:ext uri="{BB962C8B-B14F-4D97-AF65-F5344CB8AC3E}">
        <p14:creationId xmlns:p14="http://schemas.microsoft.com/office/powerpoint/2010/main" val="7594324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461C-F104-17C4-5C21-D1EF1F568CCC}"/>
            </a:ext>
          </a:extLst>
        </p:cNvPr>
        <p:cNvGrpSpPr/>
        <p:nvPr/>
      </p:nvGrpSpPr>
      <p:grpSpPr>
        <a:xfrm>
          <a:off x="0" y="0"/>
          <a:ext cx="0" cy="0"/>
          <a:chOff x="0" y="0"/>
          <a:chExt cx="0" cy="0"/>
        </a:xfrm>
      </p:grpSpPr>
      <p:pic>
        <p:nvPicPr>
          <p:cNvPr id="4" name="Sjabloon 1 afbeelding">
            <a:extLst>
              <a:ext uri="{FF2B5EF4-FFF2-40B4-BE49-F238E27FC236}">
                <a16:creationId xmlns:a16="http://schemas.microsoft.com/office/drawing/2014/main" id="{16465FD4-B2B5-18E5-53E4-69959442FDA8}"/>
              </a:ext>
            </a:extLst>
          </p:cNvPr>
          <p:cNvPicPr>
            <a:picLocks noGrp="1" noRo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69912B6-44B2-1293-0D3A-EA212D374125}"/>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Rusland is Oekraïne binnengevallen.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Dat is duidelijk. Dat mag niet. Dus dan zijn we snel klaar! Toch?</a:t>
            </a:r>
            <a:endPar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b="1" dirty="0">
                <a:solidFill>
                  <a:prstClr val="black">
                    <a:lumMod val="75000"/>
                    <a:lumOff val="25000"/>
                  </a:prstClr>
                </a:solidFill>
              </a:rPr>
              <a:t>Maar w</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at zegt Rusland?</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Oekraïne is altijd al een deel geweest van het. </a:t>
            </a:r>
          </a:p>
          <a:p>
            <a:pPr marL="0" indent="0">
              <a:buClr>
                <a:prstClr val="black">
                  <a:lumMod val="75000"/>
                  <a:lumOff val="25000"/>
                </a:prstClr>
              </a:buClr>
              <a:buNone/>
              <a:defRPr/>
            </a:pPr>
            <a:r>
              <a:rPr lang="nl-NL" sz="1800" b="1" dirty="0">
                <a:solidFill>
                  <a:prstClr val="black">
                    <a:lumMod val="75000"/>
                    <a:lumOff val="25000"/>
                  </a:prstClr>
                </a:solidFill>
              </a:rPr>
              <a:t>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Groot-Russische rijk</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t>
            </a:r>
            <a:r>
              <a:rPr lang="nl-NL" sz="1800" dirty="0">
                <a:solidFill>
                  <a:srgbClr val="F07E26"/>
                </a:solidFill>
              </a:rPr>
              <a:t>(dat is niet helemaal waar trouwens)</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En er wonen nog steeds veel Russen in Oekraïne.</a:t>
            </a:r>
          </a:p>
          <a:p>
            <a:pPr>
              <a:buClr>
                <a:prstClr val="black">
                  <a:lumMod val="75000"/>
                  <a:lumOff val="25000"/>
                </a:prstClr>
              </a:buClr>
              <a:defRPr/>
            </a:pPr>
            <a:r>
              <a:rPr lang="nl-NL" sz="1800" dirty="0">
                <a:solidFill>
                  <a:srgbClr val="F07E26"/>
                </a:solidFill>
              </a:rPr>
              <a:t>Voor het VO: </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Bij het einde van de “Koude Oorlog” (heel veel kernwapens, maar gelukkig zijn die niet gebruikt) is Oekraïne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zelfstandig</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geworden – dat wilde Rusland toen al niet …</a:t>
            </a:r>
            <a:endParaRPr kumimoji="0" lang="nl-NL" sz="1800" b="0" i="0" u="none" strike="noStrike" kern="1200" cap="none" spc="0" normalizeH="0" baseline="0" noProof="0" dirty="0">
              <a:ln>
                <a:noFill/>
              </a:ln>
              <a:solidFill>
                <a:srgbClr val="F22755"/>
              </a:solidFill>
              <a:effectLst/>
              <a:uLnTx/>
              <a:uFillTx/>
              <a:latin typeface="Urbanist" panose="020B0A04040200000203" pitchFamily="34" charset="77"/>
            </a:endParaRP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EA23C85-10DC-DF01-C9E3-E609C8E61B10}"/>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Rusland – </a:t>
            </a:r>
            <a:br>
              <a:rPr lang="nl-NL" dirty="0"/>
            </a:br>
            <a:r>
              <a:rPr lang="nl-NL" dirty="0"/>
              <a:t>Oekra</a:t>
            </a:r>
            <a:r>
              <a:rPr lang="nl-NL" dirty="0">
                <a:latin typeface="Trebuchet MS" panose="020B0603020202020204" pitchFamily="34" charset="0"/>
              </a:rPr>
              <a:t>ï</a:t>
            </a:r>
            <a:r>
              <a:rPr lang="nl-NL" dirty="0"/>
              <a:t>ne </a:t>
            </a:r>
          </a:p>
        </p:txBody>
      </p:sp>
      <p:pic>
        <p:nvPicPr>
          <p:cNvPr id="11" name="Afbeelding 10">
            <a:extLst>
              <a:ext uri="{FF2B5EF4-FFF2-40B4-BE49-F238E27FC236}">
                <a16:creationId xmlns:a16="http://schemas.microsoft.com/office/drawing/2014/main" id="{D4DB7EE6-1BA1-5E9E-9911-D66824802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95936" y="-13042"/>
            <a:ext cx="5153028" cy="2708920"/>
          </a:xfrm>
          <a:prstGeom prst="rect">
            <a:avLst/>
          </a:prstGeom>
        </p:spPr>
      </p:pic>
    </p:spTree>
    <p:extLst>
      <p:ext uri="{BB962C8B-B14F-4D97-AF65-F5344CB8AC3E}">
        <p14:creationId xmlns:p14="http://schemas.microsoft.com/office/powerpoint/2010/main" val="30735954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DB973-BFF1-4377-3F25-B5E1AF8233BA}"/>
            </a:ext>
          </a:extLst>
        </p:cNvPr>
        <p:cNvGrpSpPr/>
        <p:nvPr/>
      </p:nvGrpSpPr>
      <p:grpSpPr>
        <a:xfrm>
          <a:off x="0" y="0"/>
          <a:ext cx="0" cy="0"/>
          <a:chOff x="0" y="0"/>
          <a:chExt cx="0" cy="0"/>
        </a:xfrm>
      </p:grpSpPr>
      <p:pic>
        <p:nvPicPr>
          <p:cNvPr id="4" name="Sjabloon 1 afbeelding">
            <a:extLst>
              <a:ext uri="{FF2B5EF4-FFF2-40B4-BE49-F238E27FC236}">
                <a16:creationId xmlns:a16="http://schemas.microsoft.com/office/drawing/2014/main" id="{4CE647C5-919B-2E6E-DF20-A42A1055FD0E}"/>
              </a:ext>
            </a:extLst>
          </p:cNvPr>
          <p:cNvPicPr>
            <a:picLocks noGrp="1" noRo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E6B4931-9136-DBE3-8B13-E074FB95ABBF}"/>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07E26"/>
                </a:solidFill>
              </a:rPr>
              <a:t>Deze sheet is voor het VO:</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maar toen hebben we wel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afgesproken</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dat zij </a:t>
            </a:r>
            <a:r>
              <a:rPr kumimoji="0" lang="nl-NL" sz="1800" i="1"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nooit</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lid zouden worden van de Europese Unie of van de NAVO (verdedigings-netwerk van Europa en </a:t>
            </a:r>
            <a:r>
              <a:rPr lang="nl-NL" sz="1800" dirty="0">
                <a:solidFill>
                  <a:prstClr val="black">
                    <a:lumMod val="75000"/>
                    <a:lumOff val="25000"/>
                  </a:prstClr>
                </a:solidFill>
              </a:rPr>
              <a:t>Amerika</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Maar daar gingen ze </a:t>
            </a:r>
            <a:r>
              <a:rPr kumimoji="0" lang="nl-NL" sz="1800" i="1"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toch</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over praten! </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En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Europa</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praatte met ze mee!</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Dus, zegt Rusland, toen moesten we wel aanvallen; dat was geen aanval, dat was een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verdediging</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t>
            </a:r>
            <a:endParaRPr lang="nl-NL" sz="1800" dirty="0">
              <a:solidFill>
                <a:srgbClr val="F22755"/>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Jij mag het zeggen: W</a:t>
            </a:r>
            <a:r>
              <a:rPr lang="nl-NL" sz="1800" dirty="0">
                <a:solidFill>
                  <a:srgbClr val="F22755"/>
                </a:solidFill>
              </a:rPr>
              <a:t>ie</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 is begonnen?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En wat betekent dat voor ons allemaal?</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CDD4DA2D-BBA8-B6C4-5307-D4677D8708FC}"/>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Rusland – </a:t>
            </a:r>
            <a:br>
              <a:rPr lang="nl-NL" dirty="0"/>
            </a:br>
            <a:r>
              <a:rPr lang="nl-NL" dirty="0"/>
              <a:t>Oekra</a:t>
            </a:r>
            <a:r>
              <a:rPr lang="nl-NL" dirty="0">
                <a:latin typeface="Trebuchet MS" panose="020B0603020202020204" pitchFamily="34" charset="0"/>
              </a:rPr>
              <a:t>ï</a:t>
            </a:r>
            <a:r>
              <a:rPr lang="nl-NL" dirty="0"/>
              <a:t>ne </a:t>
            </a:r>
          </a:p>
        </p:txBody>
      </p:sp>
      <p:pic>
        <p:nvPicPr>
          <p:cNvPr id="5" name="Afbeelding 4">
            <a:extLst>
              <a:ext uri="{FF2B5EF4-FFF2-40B4-BE49-F238E27FC236}">
                <a16:creationId xmlns:a16="http://schemas.microsoft.com/office/drawing/2014/main" id="{6BE86F77-5DC7-491D-191E-C481686339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95936" y="-13042"/>
            <a:ext cx="5153028" cy="2708920"/>
          </a:xfrm>
          <a:prstGeom prst="rect">
            <a:avLst/>
          </a:prstGeom>
        </p:spPr>
      </p:pic>
    </p:spTree>
    <p:extLst>
      <p:ext uri="{BB962C8B-B14F-4D97-AF65-F5344CB8AC3E}">
        <p14:creationId xmlns:p14="http://schemas.microsoft.com/office/powerpoint/2010/main" val="31171318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0BA85-5061-E0CB-ED98-265C5C6099B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F2E80A08-0019-5421-8B93-6CF53F10B1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56750" y="188640"/>
            <a:ext cx="3994229" cy="2311772"/>
          </a:xfrm>
          <a:prstGeom prst="rect">
            <a:avLst/>
          </a:prstGeom>
        </p:spPr>
      </p:pic>
      <p:pic>
        <p:nvPicPr>
          <p:cNvPr id="4" name="Sjabloon 1 afbeelding">
            <a:extLst>
              <a:ext uri="{FF2B5EF4-FFF2-40B4-BE49-F238E27FC236}">
                <a16:creationId xmlns:a16="http://schemas.microsoft.com/office/drawing/2014/main" id="{7532F4BC-AA4C-9021-17EC-2387F00758E7}"/>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A0C2BA6-02D4-8348-77E5-1CB9628436F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prstClr val="black">
                  <a:lumMod val="75000"/>
                  <a:lumOff val="25000"/>
                </a:prstClr>
              </a:buClr>
              <a:buNone/>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Soms valt Oekraïne Rusland aan; </a:t>
            </a:r>
          </a:p>
          <a:p>
            <a:pPr marL="0" indent="0">
              <a:buClr>
                <a:prstClr val="black">
                  <a:lumMod val="75000"/>
                  <a:lumOff val="25000"/>
                </a:prstClr>
              </a:buClr>
              <a:buNone/>
              <a:defRPr/>
            </a:pPr>
            <a:r>
              <a:rPr lang="nl-NL" sz="1800" dirty="0">
                <a:solidFill>
                  <a:prstClr val="black">
                    <a:lumMod val="75000"/>
                    <a:lumOff val="25000"/>
                  </a:prstClr>
                </a:solidFill>
              </a:rPr>
              <a:t>			d</a:t>
            </a:r>
            <a:r>
              <a:rPr kumimoji="0" lang="nl-NL" sz="1800" i="0" u="none" strike="noStrike" kern="1200" cap="none" spc="0" normalizeH="0" baseline="0" noProof="0" dirty="0" err="1">
                <a:ln>
                  <a:noFill/>
                </a:ln>
                <a:solidFill>
                  <a:prstClr val="black">
                    <a:lumMod val="75000"/>
                    <a:lumOff val="25000"/>
                  </a:prstClr>
                </a:solidFill>
                <a:effectLst/>
                <a:uLnTx/>
                <a:uFillTx/>
                <a:latin typeface="Urbanist" panose="020B0A04040200000203" pitchFamily="34" charset="77"/>
              </a:rPr>
              <a:t>us</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buiten</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hun eigen grens</a:t>
            </a:r>
          </a:p>
          <a:p>
            <a:pPr>
              <a:buClr>
                <a:prstClr val="black">
                  <a:lumMod val="75000"/>
                  <a:lumOff val="25000"/>
                </a:prstClr>
              </a:buClr>
              <a:defRPr/>
            </a:pP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Dan bombarderen ze Russische militaire installaties</a:t>
            </a:r>
          </a:p>
          <a:p>
            <a:pPr>
              <a:buClr>
                <a:prstClr val="black">
                  <a:lumMod val="75000"/>
                  <a:lumOff val="25000"/>
                </a:prstClr>
              </a:buClr>
              <a:defRPr/>
            </a:pPr>
            <a:r>
              <a:rPr lang="nl-NL" sz="1800" dirty="0">
                <a:solidFill>
                  <a:prstClr val="black">
                    <a:lumMod val="75000"/>
                    <a:lumOff val="25000"/>
                  </a:prstClr>
                </a:solidFill>
              </a:rPr>
              <a:t>e</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 olie- en </a:t>
            </a:r>
            <a:r>
              <a:rPr kumimoji="0" lang="nl-NL" sz="1800" i="0" u="none" strike="noStrike" kern="1200" cap="none" spc="0" normalizeH="0" baseline="0" noProof="0" dirty="0" err="1">
                <a:ln>
                  <a:noFill/>
                </a:ln>
                <a:solidFill>
                  <a:prstClr val="black">
                    <a:lumMod val="75000"/>
                    <a:lumOff val="25000"/>
                  </a:prstClr>
                </a:solidFill>
                <a:effectLst/>
                <a:uLnTx/>
                <a:uFillTx/>
                <a:latin typeface="Urbanist" panose="020B0A04040200000203" pitchFamily="34" charset="77"/>
              </a:rPr>
              <a:t>gas-installaties</a:t>
            </a:r>
            <a:r>
              <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t>
            </a:r>
          </a:p>
          <a:p>
            <a:pPr>
              <a:buClr>
                <a:prstClr val="black">
                  <a:lumMod val="75000"/>
                  <a:lumOff val="25000"/>
                </a:prstClr>
              </a:buClr>
              <a:defRPr/>
            </a:pPr>
            <a:r>
              <a:rPr lang="nl-NL" sz="1800" dirty="0">
                <a:solidFill>
                  <a:prstClr val="black">
                    <a:lumMod val="75000"/>
                    <a:lumOff val="25000"/>
                  </a:prstClr>
                </a:solidFill>
              </a:rPr>
              <a:t>Dat is een deel van hun </a:t>
            </a:r>
            <a:r>
              <a:rPr lang="nl-NL" sz="1800" b="1" dirty="0">
                <a:solidFill>
                  <a:prstClr val="black">
                    <a:lumMod val="75000"/>
                    <a:lumOff val="25000"/>
                  </a:prstClr>
                </a:solidFill>
              </a:rPr>
              <a:t>verdedigingsstrategie</a:t>
            </a:r>
            <a:r>
              <a:rPr lang="nl-NL" sz="1800" dirty="0">
                <a:solidFill>
                  <a:prstClr val="black">
                    <a:lumMod val="75000"/>
                    <a:lumOff val="25000"/>
                  </a:prstClr>
                </a:solidFill>
              </a:rPr>
              <a:t>.</a:t>
            </a:r>
          </a:p>
          <a:p>
            <a:pPr>
              <a:buClr>
                <a:prstClr val="black">
                  <a:lumMod val="75000"/>
                  <a:lumOff val="25000"/>
                </a:prstClr>
              </a:buClr>
              <a:defRPr/>
            </a:pPr>
            <a:endParaRPr kumimoji="0" lang="nl-NL" sz="180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indent="0">
              <a:buClr>
                <a:schemeClr val="tx1">
                  <a:lumMod val="75000"/>
                  <a:lumOff val="25000"/>
                </a:schemeClr>
              </a:buClr>
              <a:buNone/>
            </a:pPr>
            <a:r>
              <a:rPr lang="nl-NL" sz="1800" dirty="0">
                <a:solidFill>
                  <a:srgbClr val="F22755"/>
                </a:solidFill>
              </a:rPr>
              <a:t>Wat vind jij? Mag Oekraïne dat? Ook buiten hun grens?</a:t>
            </a:r>
          </a:p>
          <a:p>
            <a:pPr marL="0" indent="0">
              <a:buClr>
                <a:schemeClr val="tx1">
                  <a:lumMod val="75000"/>
                  <a:lumOff val="25000"/>
                </a:schemeClr>
              </a:buClr>
              <a:buNone/>
            </a:pPr>
            <a:r>
              <a:rPr lang="nl-NL" sz="1800" dirty="0">
                <a:solidFill>
                  <a:srgbClr val="F22755"/>
                </a:solidFill>
              </a:rPr>
              <a:t>Is dat nog </a:t>
            </a:r>
            <a:r>
              <a:rPr lang="nl-NL" sz="1800" b="1" dirty="0" err="1">
                <a:solidFill>
                  <a:srgbClr val="F22755"/>
                </a:solidFill>
              </a:rPr>
              <a:t>zelf-verdediging</a:t>
            </a:r>
            <a:r>
              <a:rPr lang="nl-NL" sz="1800" dirty="0">
                <a:solidFill>
                  <a:srgbClr val="F22755"/>
                </a:solidFill>
              </a:rPr>
              <a:t>?</a:t>
            </a:r>
          </a:p>
          <a:p>
            <a:pPr marL="0" indent="0">
              <a:buClr>
                <a:schemeClr val="tx1">
                  <a:lumMod val="75000"/>
                  <a:lumOff val="25000"/>
                </a:schemeClr>
              </a:buClr>
              <a:buNone/>
            </a:pPr>
            <a:r>
              <a:rPr lang="nl-NL" sz="1800" dirty="0">
                <a:solidFill>
                  <a:srgbClr val="F22755"/>
                </a:solidFill>
              </a:rPr>
              <a:t>Of is dat een </a:t>
            </a:r>
            <a:r>
              <a:rPr lang="nl-NL" sz="1800" b="1" dirty="0">
                <a:solidFill>
                  <a:srgbClr val="F22755"/>
                </a:solidFill>
              </a:rPr>
              <a:t>aanval</a:t>
            </a:r>
            <a:r>
              <a:rPr lang="nl-NL" sz="1800" dirty="0">
                <a:solidFill>
                  <a:srgbClr val="F22755"/>
                </a:solidFill>
              </a:rPr>
              <a: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9FF24797-FB79-2B05-76DA-18E47628DCC4}"/>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Rusland – </a:t>
            </a:r>
            <a:br>
              <a:rPr lang="nl-NL" dirty="0"/>
            </a:br>
            <a:r>
              <a:rPr lang="nl-NL" dirty="0"/>
              <a:t>Oekra</a:t>
            </a:r>
            <a:r>
              <a:rPr lang="nl-NL" dirty="0">
                <a:latin typeface="Trebuchet MS" panose="020B0603020202020204" pitchFamily="34" charset="0"/>
              </a:rPr>
              <a:t>ï</a:t>
            </a:r>
            <a:r>
              <a:rPr lang="nl-NL" dirty="0"/>
              <a:t>ne </a:t>
            </a:r>
          </a:p>
        </p:txBody>
      </p:sp>
      <p:pic>
        <p:nvPicPr>
          <p:cNvPr id="7" name="Afbeelding 6">
            <a:extLst>
              <a:ext uri="{FF2B5EF4-FFF2-40B4-BE49-F238E27FC236}">
                <a16:creationId xmlns:a16="http://schemas.microsoft.com/office/drawing/2014/main" id="{591056D1-E07B-5581-D327-62448DE19F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47864" y="5188890"/>
            <a:ext cx="1524132" cy="1390008"/>
          </a:xfrm>
          <a:prstGeom prst="rect">
            <a:avLst/>
          </a:prstGeom>
        </p:spPr>
      </p:pic>
    </p:spTree>
    <p:extLst>
      <p:ext uri="{BB962C8B-B14F-4D97-AF65-F5344CB8AC3E}">
        <p14:creationId xmlns:p14="http://schemas.microsoft.com/office/powerpoint/2010/main" val="23335763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56E8E-F30A-4980-D426-FCBCE35193BC}"/>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053652B3-4E98-AE2E-EAFD-853EFFFC94A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79792" y="3716"/>
            <a:ext cx="4264208" cy="3569300"/>
          </a:xfrm>
          <a:prstGeom prst="rect">
            <a:avLst/>
          </a:prstGeom>
        </p:spPr>
      </p:pic>
      <p:pic>
        <p:nvPicPr>
          <p:cNvPr id="4" name="Sjabloon 1 afbeelding">
            <a:extLst>
              <a:ext uri="{FF2B5EF4-FFF2-40B4-BE49-F238E27FC236}">
                <a16:creationId xmlns:a16="http://schemas.microsoft.com/office/drawing/2014/main" id="{6050F02A-A140-F961-E98A-A4370C5EA5AE}"/>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381C885-32E4-FA06-8C0F-A0EA208B11B2}"/>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07E26"/>
                </a:solidFill>
              </a:rPr>
              <a:t>(zie ook onze module Palestina)</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kumimoji="0" lang="nl-NL" sz="1800" b="0" i="0" u="none" strike="noStrike" kern="1200" cap="none" spc="0" normalizeH="0" baseline="0" noProof="0" dirty="0">
              <a:ln>
                <a:noFill/>
              </a:ln>
              <a:solidFill>
                <a:srgbClr val="F22755"/>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1" i="0" u="none" strike="noStrike" kern="1200" cap="none" spc="0" normalizeH="0" baseline="0" noProof="0" dirty="0">
                <a:ln>
                  <a:noFill/>
                </a:ln>
                <a:solidFill>
                  <a:prstClr val="black"/>
                </a:solidFill>
                <a:effectLst/>
                <a:uLnTx/>
                <a:uFillTx/>
                <a:latin typeface="Urbanist" panose="020B0A04040200000203" pitchFamily="34" charset="77"/>
              </a:rPr>
              <a:t>Israël</a:t>
            </a: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 maakt heel veel Palestijnen dood,</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lang="nl-NL" sz="1800" dirty="0">
                <a:solidFill>
                  <a:prstClr val="black"/>
                </a:solidFill>
              </a:rPr>
              <a:t>				</a:t>
            </a: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ook baby’s en oude mensen.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Dat is duidelijk. Dat mag niet. Dus dan zijn we klaar. Toch?</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Wat zeggen de </a:t>
            </a:r>
            <a:r>
              <a:rPr kumimoji="0" lang="nl-NL" sz="1800" b="1" i="0" u="none" strike="noStrike" kern="1200" cap="none" spc="0" normalizeH="0" baseline="0" noProof="0" dirty="0">
                <a:ln>
                  <a:noFill/>
                </a:ln>
                <a:solidFill>
                  <a:prstClr val="black"/>
                </a:solidFill>
                <a:effectLst/>
                <a:uLnTx/>
                <a:uFillTx/>
                <a:latin typeface="Urbanist" panose="020B0A04040200000203" pitchFamily="34" charset="77"/>
              </a:rPr>
              <a:t>Palestijnen</a:t>
            </a: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Wij werden vastgehouden in Gaza.</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We hadden geen werk, geen geld.</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We hadden weinig eten.</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lang="nl-NL" sz="1800" dirty="0">
                <a:solidFill>
                  <a:prstClr val="black"/>
                </a:solidFill>
              </a:rPr>
              <a:t>We woonden feitelijk in een gevangenis …</a:t>
            </a: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50583FA-681F-2B70-40F3-B530866AF624}"/>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Israël – Palestina </a:t>
            </a:r>
            <a:br>
              <a:rPr lang="nl-NL" dirty="0"/>
            </a:br>
            <a:r>
              <a:rPr lang="nl-NL" dirty="0"/>
              <a:t>(Gaza)</a:t>
            </a:r>
          </a:p>
        </p:txBody>
      </p:sp>
    </p:spTree>
    <p:extLst>
      <p:ext uri="{BB962C8B-B14F-4D97-AF65-F5344CB8AC3E}">
        <p14:creationId xmlns:p14="http://schemas.microsoft.com/office/powerpoint/2010/main" val="2879553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31A02-1E08-9007-617E-0D5258D4B11E}"/>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C818333-DF87-21B5-678B-27AA8E4C347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4623" y="0"/>
            <a:ext cx="4145525" cy="2815828"/>
          </a:xfrm>
          <a:prstGeom prst="rect">
            <a:avLst/>
          </a:prstGeom>
        </p:spPr>
      </p:pic>
      <p:pic>
        <p:nvPicPr>
          <p:cNvPr id="4" name="Sjabloon 1 afbeelding">
            <a:extLst>
              <a:ext uri="{FF2B5EF4-FFF2-40B4-BE49-F238E27FC236}">
                <a16:creationId xmlns:a16="http://schemas.microsoft.com/office/drawing/2014/main" id="{16C2516E-ED35-D165-AB20-C198C9FA38EC}"/>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7592CDF-F871-8632-5B09-A6B2417D2E3D}"/>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lang="nl-NL" sz="1800" dirty="0">
              <a:solidFill>
                <a:prstClr val="black"/>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 dus:</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Op 7 oktober 2023 zijn wij Israël binnengevallen.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Dat is duidelijk. Dat mag ook niet</a:t>
            </a:r>
            <a:r>
              <a:rPr lang="nl-NL" sz="1800" dirty="0">
                <a:solidFill>
                  <a:srgbClr val="F22755"/>
                </a:solidFill>
              </a:rPr>
              <a:t>. Dus dan zijn we </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klaar. Toch?</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endParaRPr kumimoji="0" lang="nl-NL" sz="1800" b="0" i="0" u="none" strike="noStrike" kern="1200" cap="none" spc="0" normalizeH="0" baseline="0" noProof="0" dirty="0">
              <a:ln>
                <a:noFill/>
              </a:ln>
              <a:solidFill>
                <a:srgbClr val="F22755"/>
              </a:solidFill>
              <a:effectLst/>
              <a:uLnTx/>
              <a:uFillTx/>
              <a:latin typeface="Urbanist" panose="020B0A04040200000203" pitchFamily="34" charset="77"/>
            </a:endParaRP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Maar dat was </a:t>
            </a:r>
            <a:r>
              <a:rPr kumimoji="0" lang="nl-NL" sz="1800" b="1" i="0" u="none" strike="noStrike" kern="1200" cap="none" spc="0" normalizeH="0" baseline="0" noProof="0" dirty="0">
                <a:ln>
                  <a:noFill/>
                </a:ln>
                <a:solidFill>
                  <a:prstClr val="black"/>
                </a:solidFill>
                <a:effectLst/>
                <a:uLnTx/>
                <a:uFillTx/>
                <a:latin typeface="Urbanist" panose="020B0A04040200000203" pitchFamily="34" charset="77"/>
              </a:rPr>
              <a:t>zelf-verdediging</a:t>
            </a: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 zeggen de Palestijnen.</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Wij doen het </a:t>
            </a:r>
            <a:r>
              <a:rPr kumimoji="0" lang="nl-NL" sz="1800" b="1" i="0" u="none" strike="noStrike" kern="1200" cap="none" spc="0" normalizeH="0" baseline="0" noProof="0" dirty="0">
                <a:ln>
                  <a:noFill/>
                </a:ln>
                <a:solidFill>
                  <a:prstClr val="black"/>
                </a:solidFill>
                <a:effectLst/>
                <a:uLnTx/>
                <a:uFillTx/>
                <a:latin typeface="Urbanist" panose="020B0A04040200000203" pitchFamily="34" charset="77"/>
              </a:rPr>
              <a:t>ook</a:t>
            </a:r>
            <a:r>
              <a:rPr kumimoji="0" lang="nl-NL" sz="1800" b="0" i="0" u="none" strike="noStrike" kern="1200" cap="none" spc="0" normalizeH="0" baseline="0" noProof="0" dirty="0">
                <a:ln>
                  <a:noFill/>
                </a:ln>
                <a:solidFill>
                  <a:prstClr val="black"/>
                </a:solidFill>
                <a:effectLst/>
                <a:uLnTx/>
                <a:uFillTx/>
                <a:latin typeface="Urbanist" panose="020B0A04040200000203" pitchFamily="34" charset="77"/>
              </a:rPr>
              <a:t> uit zelfverdediging! zegt Israël. </a:t>
            </a:r>
          </a:p>
          <a:p>
            <a:pPr marL="180000" marR="0" lvl="0" indent="-18000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Char char="•"/>
              <a:tabLst/>
              <a:defRPr/>
            </a:pPr>
            <a:r>
              <a:rPr lang="nl-NL" sz="1800" dirty="0">
                <a:solidFill>
                  <a:srgbClr val="F22755"/>
                </a:solidFill>
              </a:rPr>
              <a:t>Jij mag het zeggen:</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 Wie heeft gelijk?</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9C214894-F1C7-CFE0-95E1-74A1C9F372F0}"/>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Israël – Palestina </a:t>
            </a:r>
            <a:br>
              <a:rPr lang="nl-NL" dirty="0"/>
            </a:br>
            <a:r>
              <a:rPr lang="nl-NL" dirty="0"/>
              <a:t>(Gaza)</a:t>
            </a:r>
          </a:p>
        </p:txBody>
      </p:sp>
      <p:pic>
        <p:nvPicPr>
          <p:cNvPr id="7" name="Afbeelding 6">
            <a:extLst>
              <a:ext uri="{FF2B5EF4-FFF2-40B4-BE49-F238E27FC236}">
                <a16:creationId xmlns:a16="http://schemas.microsoft.com/office/drawing/2014/main" id="{224E9BA4-1111-942B-DE2F-2DDCFB612C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3848" y="5741588"/>
            <a:ext cx="1224136" cy="1116412"/>
          </a:xfrm>
          <a:prstGeom prst="rect">
            <a:avLst/>
          </a:prstGeom>
        </p:spPr>
      </p:pic>
    </p:spTree>
    <p:extLst>
      <p:ext uri="{BB962C8B-B14F-4D97-AF65-F5344CB8AC3E}">
        <p14:creationId xmlns:p14="http://schemas.microsoft.com/office/powerpoint/2010/main" val="3796594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EAA4-130E-82E3-401A-E849CA76DE13}"/>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3512DC55-6F6E-092E-9DEA-56106E0FA6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0152" y="0"/>
            <a:ext cx="3203848" cy="2677501"/>
          </a:xfrm>
          <a:prstGeom prst="rect">
            <a:avLst/>
          </a:prstGeom>
        </p:spPr>
      </p:pic>
      <p:pic>
        <p:nvPicPr>
          <p:cNvPr id="6" name="Afbeelding 5">
            <a:extLst>
              <a:ext uri="{FF2B5EF4-FFF2-40B4-BE49-F238E27FC236}">
                <a16:creationId xmlns:a16="http://schemas.microsoft.com/office/drawing/2014/main" id="{6206976A-7978-882A-5B5C-B1BBC4C34B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pic>
        <p:nvPicPr>
          <p:cNvPr id="4" name="Sjabloon 2 afbeeldingen">
            <a:extLst>
              <a:ext uri="{FF2B5EF4-FFF2-40B4-BE49-F238E27FC236}">
                <a16:creationId xmlns:a16="http://schemas.microsoft.com/office/drawing/2014/main" id="{2EF5B482-F55B-B97B-018B-1FCD2FEC601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1EF2317-9A19-C65D-4C80-9EDD97EDBCC0}"/>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We gaan een stapje verder:</a:t>
            </a:r>
          </a:p>
          <a:p>
            <a:pPr marL="0" indent="0">
              <a:buClr>
                <a:schemeClr val="tx1">
                  <a:lumMod val="75000"/>
                  <a:lumOff val="25000"/>
                </a:schemeClr>
              </a:buClr>
              <a:buNone/>
            </a:pPr>
            <a:r>
              <a:rPr lang="nl-NL" sz="1800" dirty="0">
                <a:solidFill>
                  <a:srgbClr val="F22755"/>
                </a:solidFill>
              </a:rPr>
              <a:t>Als je een vriend bent van Israël, wat vind je dan?</a:t>
            </a:r>
          </a:p>
          <a:p>
            <a:pPr marL="0" indent="0">
              <a:buClr>
                <a:schemeClr val="tx1">
                  <a:lumMod val="75000"/>
                  <a:lumOff val="25000"/>
                </a:schemeClr>
              </a:buClr>
              <a:buNone/>
            </a:pPr>
            <a:r>
              <a:rPr lang="nl-NL" sz="1800" dirty="0"/>
              <a:t>En:</a:t>
            </a:r>
          </a:p>
          <a:p>
            <a:pPr marL="0" indent="0">
              <a:buClr>
                <a:schemeClr val="tx1">
                  <a:lumMod val="75000"/>
                  <a:lumOff val="25000"/>
                </a:schemeClr>
              </a:buClr>
              <a:buNone/>
            </a:pPr>
            <a:r>
              <a:rPr lang="nl-NL" sz="1800" dirty="0">
                <a:solidFill>
                  <a:srgbClr val="F22755"/>
                </a:solidFill>
              </a:rPr>
              <a:t>Als je een vriend bent van de Palestijnen, wat vind je dan?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t>Maar…</a:t>
            </a:r>
          </a:p>
          <a:p>
            <a:pPr marL="0" indent="0">
              <a:buClr>
                <a:schemeClr val="tx1">
                  <a:lumMod val="75000"/>
                  <a:lumOff val="25000"/>
                </a:schemeClr>
              </a:buClr>
              <a:buNone/>
            </a:pPr>
            <a:r>
              <a:rPr lang="nl-NL" sz="1800" dirty="0">
                <a:solidFill>
                  <a:srgbClr val="F22755"/>
                </a:solidFill>
              </a:rPr>
              <a:t>Wie heeft nou </a:t>
            </a:r>
            <a:r>
              <a:rPr lang="nl-NL" sz="1800" b="1" dirty="0">
                <a:solidFill>
                  <a:srgbClr val="F22755"/>
                </a:solidFill>
              </a:rPr>
              <a:t>eigenlijk</a:t>
            </a:r>
            <a:r>
              <a:rPr lang="nl-NL" sz="1800" dirty="0">
                <a:solidFill>
                  <a:srgbClr val="F22755"/>
                </a:solidFill>
              </a:rPr>
              <a:t> gelijk??</a:t>
            </a:r>
          </a:p>
          <a:p>
            <a:pPr marL="0" indent="0">
              <a:buClr>
                <a:schemeClr val="tx1">
                  <a:lumMod val="75000"/>
                  <a:lumOff val="25000"/>
                </a:schemeClr>
              </a:buClr>
              <a:buNone/>
            </a:pPr>
            <a:r>
              <a:rPr lang="nl-NL" sz="1800" dirty="0"/>
              <a:t>En net zoals op het schoolplein:</a:t>
            </a:r>
          </a:p>
          <a:p>
            <a:pPr marL="0" indent="0">
              <a:buClr>
                <a:schemeClr val="tx1">
                  <a:lumMod val="75000"/>
                  <a:lumOff val="25000"/>
                </a:schemeClr>
              </a:buClr>
              <a:buNone/>
            </a:pPr>
            <a:r>
              <a:rPr lang="nl-NL" sz="1800" dirty="0">
                <a:solidFill>
                  <a:srgbClr val="F22755"/>
                </a:solidFill>
              </a:rPr>
              <a:t>Maakt het uit wie de sterkste is?</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805DC021-9B86-3225-27E3-6DF7F6C98A1F}"/>
              </a:ext>
            </a:extLst>
          </p:cNvPr>
          <p:cNvSpPr>
            <a:spLocks noGrp="1" noRot="1" noMove="1" noResize="1" noEditPoints="1" noAdjustHandles="1" noChangeArrowheads="1" noChangeShapeType="1"/>
          </p:cNvSpPr>
          <p:nvPr>
            <p:ph type="title"/>
          </p:nvPr>
        </p:nvSpPr>
        <p:spPr/>
        <p:txBody>
          <a:bodyPr/>
          <a:lstStyle/>
          <a:p>
            <a:r>
              <a:rPr lang="nl-NL" dirty="0"/>
              <a:t>Voorbeeld:</a:t>
            </a:r>
            <a:br>
              <a:rPr lang="nl-NL" dirty="0"/>
            </a:br>
            <a:r>
              <a:rPr lang="nl-NL" dirty="0"/>
              <a:t>Israël – Palestina </a:t>
            </a:r>
            <a:br>
              <a:rPr lang="nl-NL" dirty="0"/>
            </a:br>
            <a:r>
              <a:rPr lang="nl-NL" dirty="0"/>
              <a:t>(Gaza)</a:t>
            </a:r>
            <a:endParaRPr lang="nl-NL" sz="2800" dirty="0"/>
          </a:p>
        </p:txBody>
      </p:sp>
    </p:spTree>
    <p:extLst>
      <p:ext uri="{BB962C8B-B14F-4D97-AF65-F5344CB8AC3E}">
        <p14:creationId xmlns:p14="http://schemas.microsoft.com/office/powerpoint/2010/main" val="15269062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CB65A-0A01-9E0B-DC8B-43B6CC9C3E2C}"/>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46974A57-56F9-6FEA-C952-D4874B2FA9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047ED9C7-4B59-C073-9CF6-554A3B3D55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78E7C3A7-B1B7-60BB-2ACB-9C1E3414799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5C704A4-7BED-9212-5358-12EF6F0CD37E}"/>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a:t>
            </a:r>
          </a:p>
          <a:p>
            <a:pPr lvl="1">
              <a:buClr>
                <a:schemeClr val="tx1">
                  <a:lumMod val="75000"/>
                  <a:lumOff val="25000"/>
                </a:schemeClr>
              </a:buClr>
            </a:pPr>
            <a:r>
              <a:rPr lang="nl-NL" sz="1800" dirty="0">
                <a:solidFill>
                  <a:srgbClr val="F22755"/>
                </a:solidFill>
              </a:rPr>
              <a:t>Mag dat: een oorlog uit zelf-verdediging?</a:t>
            </a:r>
          </a:p>
          <a:p>
            <a:pPr lvl="1">
              <a:buClr>
                <a:schemeClr val="tx1">
                  <a:lumMod val="75000"/>
                  <a:lumOff val="25000"/>
                </a:schemeClr>
              </a:buClr>
            </a:pPr>
            <a:r>
              <a:rPr lang="nl-NL" sz="1800" dirty="0">
                <a:solidFill>
                  <a:srgbClr val="F22755"/>
                </a:solidFill>
              </a:rPr>
              <a:t>Of wil je toch liever vrede? </a:t>
            </a:r>
          </a:p>
          <a:p>
            <a:pPr marL="0" indent="0">
              <a:buClr>
                <a:schemeClr val="tx1">
                  <a:lumMod val="75000"/>
                  <a:lumOff val="25000"/>
                </a:schemeClr>
              </a:buClr>
              <a:buNone/>
            </a:pPr>
            <a:r>
              <a:rPr lang="nl-NL" sz="1800" dirty="0">
                <a:solidFill>
                  <a:srgbClr val="F22755"/>
                </a:solidFill>
              </a:rPr>
              <a:t>				(Maar dan verlies je al voordat er oorlog is!)</a:t>
            </a:r>
          </a:p>
          <a:p>
            <a:pPr lvl="1">
              <a:buClr>
                <a:schemeClr val="tx1">
                  <a:lumMod val="75000"/>
                  <a:lumOff val="25000"/>
                </a:schemeClr>
              </a:buClr>
            </a:pPr>
            <a:r>
              <a:rPr lang="nl-NL" sz="1800" dirty="0">
                <a:solidFill>
                  <a:srgbClr val="F22755"/>
                </a:solidFill>
              </a:rPr>
              <a:t>Weet niet? (handen opsteken)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B37F6BA7-1DA5-25AC-EFF8-5FA6D93A7366}"/>
              </a:ext>
            </a:extLst>
          </p:cNvPr>
          <p:cNvSpPr>
            <a:spLocks noGrp="1" noRot="1" noMove="1" noResize="1" noEditPoints="1" noAdjustHandles="1" noChangeArrowheads="1" noChangeShapeType="1"/>
          </p:cNvSpPr>
          <p:nvPr>
            <p:ph type="title"/>
          </p:nvPr>
        </p:nvSpPr>
        <p:spPr/>
        <p:txBody>
          <a:bodyPr/>
          <a:lstStyle/>
          <a:p>
            <a:r>
              <a:rPr lang="nl-NL" dirty="0"/>
              <a:t>Alweer</a:t>
            </a:r>
            <a:br>
              <a:rPr lang="nl-NL" dirty="0"/>
            </a:br>
            <a:r>
              <a:rPr lang="nl-NL" dirty="0"/>
              <a:t>dezelfde vraag…</a:t>
            </a:r>
          </a:p>
        </p:txBody>
      </p:sp>
    </p:spTree>
    <p:extLst>
      <p:ext uri="{BB962C8B-B14F-4D97-AF65-F5344CB8AC3E}">
        <p14:creationId xmlns:p14="http://schemas.microsoft.com/office/powerpoint/2010/main" val="177088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E2F95-FCEA-095C-896D-9A303C7EB5BE}"/>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3E10C2FC-61D6-20BF-3B4B-EDA6F9EAF25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F0560281-2668-A7EA-9A9A-52AC7574A8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C0B8333C-5B28-77B8-8EEF-08EAC98D03C5}"/>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BA809089-7C3E-3B69-C2F1-4F4575E34FFB}"/>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81567375-B159-4F4F-9845-F3C448362153}"/>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Propaganda</a:t>
            </a:r>
            <a:endParaRPr lang="en-US" dirty="0"/>
          </a:p>
        </p:txBody>
      </p:sp>
      <p:sp>
        <p:nvSpPr>
          <p:cNvPr id="11" name="Title 2">
            <a:extLst>
              <a:ext uri="{FF2B5EF4-FFF2-40B4-BE49-F238E27FC236}">
                <a16:creationId xmlns:a16="http://schemas.microsoft.com/office/drawing/2014/main" id="{B75296C5-1E27-4836-A26C-8E23111FC05C}"/>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1E472670-A106-8184-ACE1-BEEBEFC6FB08}"/>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6</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140169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2FBB1-27C9-44FF-5B23-B47EEA7E52BC}"/>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25C633C8-C1E6-496C-99D9-74A832B7FD2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04248" y="2564904"/>
            <a:ext cx="2088232" cy="1714500"/>
          </a:xfrm>
          <a:prstGeom prst="rect">
            <a:avLst/>
          </a:prstGeom>
        </p:spPr>
      </p:pic>
      <p:pic>
        <p:nvPicPr>
          <p:cNvPr id="5" name="Afbeelding 4">
            <a:extLst>
              <a:ext uri="{FF2B5EF4-FFF2-40B4-BE49-F238E27FC236}">
                <a16:creationId xmlns:a16="http://schemas.microsoft.com/office/drawing/2014/main" id="{71BEBAE1-0255-3093-FECC-924BED87A8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58092" y="441809"/>
            <a:ext cx="2520279" cy="2123095"/>
          </a:xfrm>
          <a:prstGeom prst="rect">
            <a:avLst/>
          </a:prstGeom>
        </p:spPr>
      </p:pic>
      <p:pic>
        <p:nvPicPr>
          <p:cNvPr id="4" name="Sjabloon 2 afbeeldingen">
            <a:extLst>
              <a:ext uri="{FF2B5EF4-FFF2-40B4-BE49-F238E27FC236}">
                <a16:creationId xmlns:a16="http://schemas.microsoft.com/office/drawing/2014/main" id="{66CBAB10-EEC9-F4DE-9D52-861FF7A9A67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422111D-4340-F7DD-C5F3-CDD1B2B0DFE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Het is heel belangrijk hoe andere landen over jou </a:t>
            </a:r>
            <a:r>
              <a:rPr lang="nl-NL" sz="1800" b="1" dirty="0"/>
              <a:t>denken</a:t>
            </a:r>
            <a:r>
              <a:rPr lang="nl-NL" sz="1800" dirty="0"/>
              <a:t>,</a:t>
            </a:r>
            <a:endParaRPr lang="nl-NL" sz="1800" b="1" dirty="0"/>
          </a:p>
          <a:p>
            <a:pPr marL="0" indent="0">
              <a:buClr>
                <a:schemeClr val="tx1">
                  <a:lumMod val="75000"/>
                  <a:lumOff val="25000"/>
                </a:schemeClr>
              </a:buClr>
              <a:buNone/>
            </a:pPr>
            <a:r>
              <a:rPr lang="nl-NL" sz="1800" dirty="0"/>
              <a:t>						want dan krijg je aandacht en </a:t>
            </a:r>
            <a:r>
              <a:rPr lang="nl-NL" sz="1800" b="1" dirty="0"/>
              <a:t>hulp.</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Er was eens een oorlog tussen Servië en Kroatië.</a:t>
            </a:r>
          </a:p>
          <a:p>
            <a:pPr marL="0" indent="0">
              <a:buClr>
                <a:schemeClr val="tx1">
                  <a:lumMod val="75000"/>
                  <a:lumOff val="25000"/>
                </a:schemeClr>
              </a:buClr>
              <a:buNone/>
            </a:pPr>
            <a:r>
              <a:rPr lang="nl-NL" sz="1800" dirty="0"/>
              <a:t>	Iedereen dacht dat de Serven de </a:t>
            </a:r>
            <a:r>
              <a:rPr lang="nl-NL" sz="1800" b="1" dirty="0"/>
              <a:t>slechten</a:t>
            </a:r>
            <a:r>
              <a:rPr lang="nl-NL" sz="1800" dirty="0"/>
              <a:t> waren</a:t>
            </a:r>
          </a:p>
          <a:p>
            <a:pPr marL="0" indent="0">
              <a:buClr>
                <a:schemeClr val="tx1">
                  <a:lumMod val="75000"/>
                  <a:lumOff val="25000"/>
                </a:schemeClr>
              </a:buClr>
              <a:buNone/>
            </a:pPr>
            <a:r>
              <a:rPr lang="nl-NL" sz="1800" dirty="0"/>
              <a:t>			en de Kroaten de </a:t>
            </a:r>
            <a:r>
              <a:rPr lang="nl-NL" sz="1800" b="1" dirty="0"/>
              <a:t>goeden</a:t>
            </a:r>
            <a:r>
              <a:rPr lang="nl-NL" sz="1800" dirty="0"/>
              <a:t>.</a:t>
            </a:r>
          </a:p>
          <a:p>
            <a:pPr marL="0" indent="0">
              <a:buClr>
                <a:schemeClr val="tx1">
                  <a:lumMod val="75000"/>
                  <a:lumOff val="25000"/>
                </a:schemeClr>
              </a:buClr>
              <a:buNone/>
            </a:pPr>
            <a:r>
              <a:rPr lang="nl-NL" sz="1800" dirty="0"/>
              <a:t>				Totdat bleek dat ze </a:t>
            </a:r>
            <a:r>
              <a:rPr lang="nl-NL" sz="1800" b="1" dirty="0"/>
              <a:t>allebei</a:t>
            </a:r>
            <a:r>
              <a:rPr lang="nl-NL" sz="1800" dirty="0"/>
              <a:t> </a:t>
            </a:r>
            <a:r>
              <a:rPr lang="nl-NL" sz="1800" b="1" dirty="0"/>
              <a:t>net zo slecht </a:t>
            </a:r>
            <a:r>
              <a:rPr lang="nl-NL" sz="1800" dirty="0"/>
              <a:t>waren.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Alleen hadden de Kroaten een </a:t>
            </a:r>
            <a:r>
              <a:rPr lang="nl-NL" sz="1800" b="1" dirty="0"/>
              <a:t>reclamebureau</a:t>
            </a:r>
            <a:r>
              <a:rPr lang="nl-NL" sz="1800" dirty="0"/>
              <a:t> ingeschakeld! </a:t>
            </a:r>
          </a:p>
          <a:p>
            <a:pPr marL="0" indent="0">
              <a:buClr>
                <a:schemeClr val="tx1">
                  <a:lumMod val="75000"/>
                  <a:lumOff val="25000"/>
                </a:schemeClr>
              </a:buClr>
              <a:buNone/>
            </a:pPr>
            <a:r>
              <a:rPr lang="nl-NL" sz="1800" dirty="0"/>
              <a:t>Dat zorgde voor goede berichten op het juiste moment.</a:t>
            </a:r>
          </a:p>
          <a:p>
            <a:pPr>
              <a:buClr>
                <a:schemeClr val="tx1">
                  <a:lumMod val="75000"/>
                  <a:lumOff val="25000"/>
                </a:schemeClr>
              </a:buClr>
            </a:pPr>
            <a:r>
              <a:rPr lang="nl-NL" sz="1800" dirty="0">
                <a:solidFill>
                  <a:srgbClr val="F22755"/>
                </a:solidFill>
              </a:rPr>
              <a:t>Wat denken jullie daarvan? Mag dat?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BFCBC800-1C29-D8DF-B9DA-5D84177FEDC1}"/>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3821561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9B793-527B-FE6A-50B0-4C8240306384}"/>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6B0A653-34FF-20F5-73E8-5E10C0C25DD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58380" y="642153"/>
            <a:ext cx="2647950" cy="1762125"/>
          </a:xfrm>
          <a:prstGeom prst="rect">
            <a:avLst/>
          </a:prstGeom>
        </p:spPr>
      </p:pic>
      <p:pic>
        <p:nvPicPr>
          <p:cNvPr id="10" name="Afbeelding 9">
            <a:extLst>
              <a:ext uri="{FF2B5EF4-FFF2-40B4-BE49-F238E27FC236}">
                <a16:creationId xmlns:a16="http://schemas.microsoft.com/office/drawing/2014/main" id="{A3FA2A35-0059-EB99-D806-960941873CE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04248" y="2189180"/>
            <a:ext cx="2088232" cy="2160075"/>
          </a:xfrm>
          <a:prstGeom prst="rect">
            <a:avLst/>
          </a:prstGeom>
        </p:spPr>
      </p:pic>
      <p:pic>
        <p:nvPicPr>
          <p:cNvPr id="4" name="Sjabloon 2 afbeeldingen">
            <a:extLst>
              <a:ext uri="{FF2B5EF4-FFF2-40B4-BE49-F238E27FC236}">
                <a16:creationId xmlns:a16="http://schemas.microsoft.com/office/drawing/2014/main" id="{9CA80246-C0C0-D11E-4F68-E5066F31C8B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F416C91-42FE-E759-3C17-26065E9374A5}"/>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Er waren ook eens twee landen in oorlog.</a:t>
            </a:r>
          </a:p>
          <a:p>
            <a:pPr marL="0" indent="0">
              <a:buClr>
                <a:schemeClr val="tx1">
                  <a:lumMod val="75000"/>
                  <a:lumOff val="25000"/>
                </a:schemeClr>
              </a:buClr>
              <a:buNone/>
            </a:pPr>
            <a:r>
              <a:rPr lang="nl-NL" sz="1800" dirty="0"/>
              <a:t>Als het </a:t>
            </a:r>
            <a:r>
              <a:rPr lang="nl-NL" sz="1800" b="1" dirty="0"/>
              <a:t>ene land </a:t>
            </a:r>
            <a:r>
              <a:rPr lang="nl-NL" sz="1800" dirty="0"/>
              <a:t>een persconferentie hield - waar informatie wordt gegeven aan journalisten van televisie, kranten en (sociale) media - dan was dat heel kort en krachtig.</a:t>
            </a:r>
          </a:p>
          <a:p>
            <a:pPr marL="0" indent="0">
              <a:buClr>
                <a:schemeClr val="tx1">
                  <a:lumMod val="75000"/>
                  <a:lumOff val="25000"/>
                </a:schemeClr>
              </a:buClr>
              <a:buNone/>
            </a:pPr>
            <a:r>
              <a:rPr lang="nl-NL" sz="1800" dirty="0"/>
              <a:t>Als het </a:t>
            </a:r>
            <a:r>
              <a:rPr lang="nl-NL" sz="1800" b="1" dirty="0"/>
              <a:t>andere land </a:t>
            </a:r>
            <a:r>
              <a:rPr lang="nl-NL" sz="1800" dirty="0"/>
              <a:t>een persconferentie hield, </a:t>
            </a:r>
          </a:p>
          <a:p>
            <a:pPr marL="0" indent="0">
              <a:spcBef>
                <a:spcPts val="0"/>
              </a:spcBef>
              <a:buClr>
                <a:schemeClr val="tx1">
                  <a:lumMod val="75000"/>
                  <a:lumOff val="25000"/>
                </a:schemeClr>
              </a:buClr>
              <a:buNone/>
            </a:pPr>
            <a:r>
              <a:rPr lang="nl-NL" sz="1800" dirty="0"/>
              <a:t>	dan namen ze  daar ruim de tijd voor.</a:t>
            </a:r>
          </a:p>
          <a:p>
            <a:pPr marL="0" indent="0">
              <a:spcBef>
                <a:spcPts val="0"/>
              </a:spcBef>
              <a:buClr>
                <a:schemeClr val="tx1">
                  <a:lumMod val="75000"/>
                  <a:lumOff val="25000"/>
                </a:schemeClr>
              </a:buClr>
              <a:buNone/>
            </a:pPr>
            <a:r>
              <a:rPr lang="nl-NL" sz="1800" dirty="0"/>
              <a:t>		En liepen er mooie jonge mensen rond met hapjes </a:t>
            </a:r>
            <a:br>
              <a:rPr lang="nl-NL" sz="1800" dirty="0"/>
            </a:br>
            <a:r>
              <a:rPr lang="nl-NL" sz="1800" dirty="0"/>
              <a:t>					en drankjes, ook met alcohol …</a:t>
            </a:r>
          </a:p>
          <a:p>
            <a:pPr marL="0" indent="0">
              <a:spcBef>
                <a:spcPts val="0"/>
              </a:spcBef>
              <a:buClr>
                <a:schemeClr val="tx1">
                  <a:lumMod val="75000"/>
                  <a:lumOff val="25000"/>
                </a:schemeClr>
              </a:buClr>
              <a:buNone/>
            </a:pPr>
            <a:r>
              <a:rPr lang="nl-NL" sz="1800" dirty="0"/>
              <a:t>							en er waren gelikte (mooie) presentaties.</a:t>
            </a:r>
          </a:p>
          <a:p>
            <a:pPr marL="0" indent="0">
              <a:buClr>
                <a:schemeClr val="tx1">
                  <a:lumMod val="75000"/>
                  <a:lumOff val="25000"/>
                </a:schemeClr>
              </a:buClr>
              <a:buNone/>
            </a:pPr>
            <a:r>
              <a:rPr lang="nl-NL" sz="1800" dirty="0"/>
              <a:t> </a:t>
            </a:r>
          </a:p>
          <a:p>
            <a:pPr>
              <a:buClr>
                <a:schemeClr val="tx1">
                  <a:lumMod val="75000"/>
                  <a:lumOff val="25000"/>
                </a:schemeClr>
              </a:buClr>
            </a:pPr>
            <a:r>
              <a:rPr lang="nl-NL" sz="1800" dirty="0">
                <a:solidFill>
                  <a:srgbClr val="F22755"/>
                </a:solidFill>
              </a:rPr>
              <a:t>Waar kwamen de meeste mensen op af? </a:t>
            </a:r>
          </a:p>
          <a:p>
            <a:pPr>
              <a:buClr>
                <a:schemeClr val="tx1">
                  <a:lumMod val="75000"/>
                  <a:lumOff val="25000"/>
                </a:schemeClr>
              </a:buClr>
            </a:pPr>
            <a:r>
              <a:rPr lang="nl-NL" sz="1800" dirty="0">
                <a:solidFill>
                  <a:srgbClr val="F22755"/>
                </a:solidFill>
              </a:rPr>
              <a:t>En hoe werd er over die twee landen geschreven?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CF4A58E1-2FBF-D03E-56F5-5C253539BFA3}"/>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24261294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06A3-940C-86E9-1546-FA4429821C1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4AAAD428-E373-D893-B401-6B73A833E3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21559" y="459372"/>
            <a:ext cx="2121592" cy="2127688"/>
          </a:xfrm>
          <a:prstGeom prst="rect">
            <a:avLst/>
          </a:prstGeom>
        </p:spPr>
      </p:pic>
      <p:pic>
        <p:nvPicPr>
          <p:cNvPr id="7" name="Afbeelding 6">
            <a:extLst>
              <a:ext uri="{FF2B5EF4-FFF2-40B4-BE49-F238E27FC236}">
                <a16:creationId xmlns:a16="http://schemas.microsoft.com/office/drawing/2014/main" id="{FA33E543-A255-596F-DADF-034AFF635E4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57883" y="2556441"/>
            <a:ext cx="2047875" cy="1714500"/>
          </a:xfrm>
          <a:prstGeom prst="rect">
            <a:avLst/>
          </a:prstGeom>
        </p:spPr>
      </p:pic>
      <p:pic>
        <p:nvPicPr>
          <p:cNvPr id="4" name="Sjabloon 2 afbeeldingen">
            <a:extLst>
              <a:ext uri="{FF2B5EF4-FFF2-40B4-BE49-F238E27FC236}">
                <a16:creationId xmlns:a16="http://schemas.microsoft.com/office/drawing/2014/main" id="{4AE3182B-CB50-F2B3-EB12-FCD3AF8BCA17}"/>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6705E3F-0108-DF59-950B-CC5F337F8DD0}"/>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Als je oorlog wil voeren is het ook heel belangrijk </a:t>
            </a:r>
          </a:p>
          <a:p>
            <a:pPr marL="0" indent="0">
              <a:buClr>
                <a:schemeClr val="tx1">
                  <a:lumMod val="75000"/>
                  <a:lumOff val="25000"/>
                </a:schemeClr>
              </a:buClr>
              <a:buNone/>
            </a:pPr>
            <a:r>
              <a:rPr lang="nl-NL" sz="1800" dirty="0"/>
              <a:t>			dat je de mensen in jouw eigen land </a:t>
            </a:r>
            <a:r>
              <a:rPr lang="nl-NL" sz="1800" b="1" dirty="0"/>
              <a:t>meekrijgt</a:t>
            </a:r>
            <a:r>
              <a:rPr lang="nl-NL" sz="1800" dirty="0"/>
              <a:t>.</a:t>
            </a:r>
            <a:r>
              <a:rPr lang="nl-NL" sz="1800" b="1" dirty="0"/>
              <a:t> </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Want anders </a:t>
            </a:r>
            <a:r>
              <a:rPr lang="nl-NL" sz="1800" b="1" dirty="0"/>
              <a:t>willen ze niet </a:t>
            </a:r>
            <a:r>
              <a:rPr lang="nl-NL" sz="1800" dirty="0"/>
              <a:t>het leger in</a:t>
            </a:r>
            <a:br>
              <a:rPr lang="nl-NL" sz="1800" dirty="0"/>
            </a:br>
            <a:r>
              <a:rPr lang="nl-NL" sz="1800" dirty="0"/>
              <a:t>			om te gaan </a:t>
            </a:r>
            <a:r>
              <a:rPr lang="nl-NL" sz="1800" b="1" dirty="0"/>
              <a:t>vechten</a:t>
            </a:r>
            <a:r>
              <a:rPr lang="nl-NL" sz="1800" dirty="0"/>
              <a:t> tegen de vijand.</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Je moet ze dus duidelijk vertellen waarom je oorlog wil voeren!</a:t>
            </a:r>
          </a:p>
          <a:p>
            <a:pPr marL="0" indent="0">
              <a:buClr>
                <a:schemeClr val="tx1">
                  <a:lumMod val="75000"/>
                  <a:lumOff val="25000"/>
                </a:schemeClr>
              </a:buClr>
              <a:buNone/>
            </a:pPr>
            <a:r>
              <a:rPr lang="nl-NL" sz="1800" dirty="0"/>
              <a:t>En dat ze </a:t>
            </a:r>
            <a:r>
              <a:rPr lang="nl-NL" sz="1800" b="1" dirty="0"/>
              <a:t>helden</a:t>
            </a:r>
            <a:r>
              <a:rPr lang="nl-NL" sz="1800" dirty="0"/>
              <a:t> zijn als ze meedoen! (Meedoen met het doodmaken van andere mensen)</a:t>
            </a:r>
          </a:p>
          <a:p>
            <a:pPr>
              <a:buClr>
                <a:schemeClr val="tx1">
                  <a:lumMod val="75000"/>
                  <a:lumOff val="25000"/>
                </a:schemeClr>
              </a:buClr>
            </a:pPr>
            <a:r>
              <a:rPr lang="nl-NL" sz="1800" dirty="0">
                <a:solidFill>
                  <a:srgbClr val="F22755"/>
                </a:solidFill>
              </a:rPr>
              <a:t>Wat denken jullie daarvan?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ADEF12A-8559-737F-D833-4C68F7E6F863}"/>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1341464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180CC-53ED-D218-DF5F-0AC20645D9D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578C0812-551A-F626-7CA5-46540E45BBC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58022" y="501979"/>
            <a:ext cx="2409978" cy="2075579"/>
          </a:xfrm>
          <a:prstGeom prst="rect">
            <a:avLst/>
          </a:prstGeom>
        </p:spPr>
      </p:pic>
      <p:pic>
        <p:nvPicPr>
          <p:cNvPr id="8" name="Afbeelding 7">
            <a:extLst>
              <a:ext uri="{FF2B5EF4-FFF2-40B4-BE49-F238E27FC236}">
                <a16:creationId xmlns:a16="http://schemas.microsoft.com/office/drawing/2014/main" id="{5557843F-0DEA-DD68-BC18-DBE0924A15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1E43F153-62D5-F1F0-D76E-3859B9EE1F27}"/>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2CA42D0-291C-633A-4237-56D946B22C9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Mensen die oorlog willen voeren</a:t>
            </a:r>
            <a:br>
              <a:rPr lang="nl-NL" sz="1800" dirty="0"/>
            </a:br>
            <a:r>
              <a:rPr lang="nl-NL" sz="1800" dirty="0"/>
              <a:t>			doen dat soms gewoon voor </a:t>
            </a:r>
            <a:r>
              <a:rPr lang="nl-NL" sz="1800" b="1" dirty="0"/>
              <a:t>macht</a:t>
            </a:r>
            <a:r>
              <a:rPr lang="nl-NL" sz="1800" dirty="0"/>
              <a:t>, of voor </a:t>
            </a:r>
            <a:r>
              <a:rPr lang="nl-NL" sz="1800" b="1" dirty="0"/>
              <a:t>rijkdom</a:t>
            </a:r>
            <a:r>
              <a:rPr lang="nl-NL" sz="1800" dirty="0"/>
              <a:t>.</a:t>
            </a:r>
          </a:p>
          <a:p>
            <a:pPr marL="0" indent="0">
              <a:buClr>
                <a:schemeClr val="tx1">
                  <a:lumMod val="75000"/>
                  <a:lumOff val="25000"/>
                </a:schemeClr>
              </a:buClr>
              <a:buNone/>
            </a:pPr>
            <a:r>
              <a:rPr lang="nl-NL" sz="1800" dirty="0"/>
              <a:t>De propaganda die ze dan maken is dan </a:t>
            </a:r>
            <a:r>
              <a:rPr lang="nl-NL" sz="1800" b="1" dirty="0"/>
              <a:t>niet</a:t>
            </a:r>
            <a:r>
              <a:rPr lang="nl-NL" sz="1800" dirty="0"/>
              <a:t> juist.</a:t>
            </a:r>
          </a:p>
          <a:p>
            <a:pPr marL="0" indent="0">
              <a:buClr>
                <a:schemeClr val="tx1">
                  <a:lumMod val="75000"/>
                  <a:lumOff val="25000"/>
                </a:schemeClr>
              </a:buClr>
              <a:buNone/>
            </a:pPr>
            <a:r>
              <a:rPr lang="nl-NL" sz="1800" dirty="0"/>
              <a:t>	Propaganda is altijd eenzijdige informatie</a:t>
            </a:r>
          </a:p>
          <a:p>
            <a:pPr marL="0" indent="0">
              <a:spcBef>
                <a:spcPts val="0"/>
              </a:spcBef>
              <a:buClr>
                <a:schemeClr val="tx1">
                  <a:lumMod val="75000"/>
                  <a:lumOff val="25000"/>
                </a:schemeClr>
              </a:buClr>
              <a:buNone/>
            </a:pPr>
            <a:r>
              <a:rPr lang="nl-NL" sz="1800" dirty="0"/>
              <a:t>		(alleen wat je zelf wil zeggen, en verder niets)</a:t>
            </a:r>
          </a:p>
          <a:p>
            <a:pPr marL="0" indent="0">
              <a:buClr>
                <a:schemeClr val="tx1">
                  <a:lumMod val="75000"/>
                  <a:lumOff val="25000"/>
                </a:schemeClr>
              </a:buClr>
              <a:buNone/>
            </a:pPr>
            <a:r>
              <a:rPr lang="nl-NL" sz="1800" dirty="0"/>
              <a:t>Zo hebben de Duitsers vanaf 1930 </a:t>
            </a:r>
            <a:r>
              <a:rPr lang="nl-NL" sz="1800" b="1" dirty="0"/>
              <a:t>alle</a:t>
            </a:r>
            <a:r>
              <a:rPr lang="nl-NL" sz="1800" dirty="0"/>
              <a:t> schuld</a:t>
            </a:r>
            <a:br>
              <a:rPr lang="nl-NL" sz="1800" dirty="0"/>
            </a:br>
            <a:r>
              <a:rPr lang="nl-NL" sz="1800" dirty="0"/>
              <a:t>			van </a:t>
            </a:r>
            <a:r>
              <a:rPr lang="nl-NL" sz="1800" b="1" dirty="0"/>
              <a:t>alles wat fout ging </a:t>
            </a:r>
            <a:r>
              <a:rPr lang="nl-NL" sz="1800" dirty="0"/>
              <a:t>aan de Joodse mensen gegeven.</a:t>
            </a:r>
          </a:p>
          <a:p>
            <a:pPr marL="0" indent="0">
              <a:buClr>
                <a:schemeClr val="tx1">
                  <a:lumMod val="75000"/>
                  <a:lumOff val="25000"/>
                </a:schemeClr>
              </a:buClr>
              <a:buNone/>
            </a:pPr>
            <a:r>
              <a:rPr lang="nl-NL" sz="1800" dirty="0"/>
              <a:t>Ze </a:t>
            </a:r>
            <a:r>
              <a:rPr lang="nl-NL" sz="1800" b="1" dirty="0"/>
              <a:t>verzonnen</a:t>
            </a:r>
            <a:r>
              <a:rPr lang="nl-NL" sz="1800" dirty="0"/>
              <a:t> gewoon een vijand! Lekker gemakkelijk!</a:t>
            </a:r>
            <a:br>
              <a:rPr lang="nl-NL" sz="1800" dirty="0"/>
            </a:br>
            <a:r>
              <a:rPr lang="nl-NL" sz="1800" dirty="0"/>
              <a:t>			</a:t>
            </a:r>
            <a:r>
              <a:rPr lang="nl-NL" dirty="0">
                <a:solidFill>
                  <a:srgbClr val="F07E26"/>
                </a:solidFill>
              </a:rPr>
              <a:t>Optioneel: en dat gebeurt nu nog steeds!</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Geloofden de mensen dat?</a:t>
            </a:r>
          </a:p>
          <a:p>
            <a:pPr marL="0" indent="0">
              <a:buClr>
                <a:schemeClr val="tx1">
                  <a:lumMod val="75000"/>
                  <a:lumOff val="25000"/>
                </a:schemeClr>
              </a:buClr>
              <a:buNone/>
            </a:pPr>
            <a:r>
              <a:rPr lang="nl-NL" sz="1800" dirty="0">
                <a:solidFill>
                  <a:srgbClr val="F22755"/>
                </a:solidFill>
              </a:rPr>
              <a:t>En wat is er toen gebeurd met (bijna) alle Joden?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3CC0640B-1F44-D55E-0FD5-8EC28475F0AB}"/>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3482917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AD1C-94B0-FF90-5A3C-E926C7E10086}"/>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7368AA67-C092-17F3-E0D9-AAA1A5BEAB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9740C8C4-B3BE-721A-E30B-8A5364D8FD5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00250" y="602962"/>
            <a:ext cx="2600325" cy="1733550"/>
          </a:xfrm>
          <a:prstGeom prst="rect">
            <a:avLst/>
          </a:prstGeom>
        </p:spPr>
      </p:pic>
      <p:pic>
        <p:nvPicPr>
          <p:cNvPr id="4" name="Sjabloon 2 afbeeldingen">
            <a:extLst>
              <a:ext uri="{FF2B5EF4-FFF2-40B4-BE49-F238E27FC236}">
                <a16:creationId xmlns:a16="http://schemas.microsoft.com/office/drawing/2014/main" id="{E5B4FE79-571D-B0A8-65BD-4E3C581C6E0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E54049A-6FFE-8D8E-55ED-14631630BF50}"/>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400" dirty="0">
                <a:solidFill>
                  <a:srgbClr val="F07E26"/>
                </a:solidFill>
              </a:rPr>
              <a:t>Leerkracht: deze pagina is </a:t>
            </a:r>
            <a:r>
              <a:rPr lang="nl-NL" sz="1400" i="1" dirty="0">
                <a:solidFill>
                  <a:srgbClr val="F07E26"/>
                </a:solidFill>
              </a:rPr>
              <a:t>optioneel</a:t>
            </a:r>
            <a:r>
              <a:rPr lang="nl-NL" sz="1400" dirty="0">
                <a:solidFill>
                  <a:srgbClr val="F07E26"/>
                </a:solidFill>
              </a:rPr>
              <a:t> – eerst zelf lezen!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Nu gebeurt dat opnieuw.</a:t>
            </a:r>
          </a:p>
          <a:p>
            <a:pPr marL="0" indent="0">
              <a:buClr>
                <a:schemeClr val="tx1">
                  <a:lumMod val="75000"/>
                  <a:lumOff val="25000"/>
                </a:schemeClr>
              </a:buClr>
              <a:buNone/>
            </a:pPr>
            <a:r>
              <a:rPr lang="nl-NL" sz="1800" dirty="0"/>
              <a:t>Zo geven sommige mensen </a:t>
            </a:r>
            <a:r>
              <a:rPr lang="nl-NL" sz="1800" b="1" dirty="0"/>
              <a:t>alle</a:t>
            </a:r>
            <a:r>
              <a:rPr lang="nl-NL" sz="1800" dirty="0"/>
              <a:t> schuld</a:t>
            </a:r>
            <a:br>
              <a:rPr lang="nl-NL" sz="1800" dirty="0"/>
            </a:br>
            <a:r>
              <a:rPr lang="nl-NL" sz="1800" dirty="0"/>
              <a:t>			van </a:t>
            </a:r>
            <a:r>
              <a:rPr lang="nl-NL" sz="1800" b="1" dirty="0"/>
              <a:t>alles </a:t>
            </a:r>
            <a:r>
              <a:rPr lang="nl-NL" sz="1800" dirty="0"/>
              <a:t>aan de “immigranten”.</a:t>
            </a:r>
            <a:br>
              <a:rPr lang="nl-NL" sz="1800" dirty="0"/>
            </a:br>
            <a:r>
              <a:rPr lang="nl-NL" sz="1800" dirty="0"/>
              <a:t>						(mensen die uit een ander land komen)</a:t>
            </a:r>
            <a:br>
              <a:rPr lang="nl-NL" sz="1800" dirty="0"/>
            </a:br>
            <a:r>
              <a:rPr lang="nl-NL" sz="1800" dirty="0"/>
              <a:t>Ook al hebben wij die mensen </a:t>
            </a:r>
            <a:r>
              <a:rPr lang="nl-NL" sz="1800" b="1" dirty="0"/>
              <a:t>zelf</a:t>
            </a:r>
            <a:r>
              <a:rPr lang="nl-NL" sz="1800" dirty="0"/>
              <a:t> gevraagd om naar Nederland te komen. En om voor ons hebben laten werken.</a:t>
            </a:r>
            <a:br>
              <a:rPr lang="nl-NL" sz="1800" dirty="0"/>
            </a:br>
            <a:r>
              <a:rPr lang="nl-NL" sz="1800" dirty="0"/>
              <a:t>		(huis schilderen, timmerwerk, appels en peren plukken …)</a:t>
            </a:r>
            <a:br>
              <a:rPr lang="nl-NL" sz="1800" dirty="0"/>
            </a:br>
            <a:r>
              <a:rPr lang="nl-NL" sz="1800" dirty="0"/>
              <a:t>En zelfs als die mensen hier geboren zijn.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Geloof jij dat? Zijn zij schuldig?</a:t>
            </a:r>
            <a:br>
              <a:rPr lang="nl-NL" sz="1800" dirty="0">
                <a:solidFill>
                  <a:srgbClr val="F22755"/>
                </a:solidFill>
              </a:rPr>
            </a:br>
            <a:r>
              <a:rPr lang="nl-NL" sz="1800" dirty="0">
                <a:solidFill>
                  <a:srgbClr val="F22755"/>
                </a:solidFill>
              </a:rPr>
              <a:t>En wat gaat er nu gebeuren met “immigranten”?</a:t>
            </a:r>
            <a:br>
              <a:rPr lang="nl-NL" sz="1800" dirty="0">
                <a:solidFill>
                  <a:srgbClr val="F22755"/>
                </a:solidFill>
              </a:rPr>
            </a:br>
            <a:r>
              <a:rPr lang="nl-NL" sz="1800" dirty="0">
                <a:solidFill>
                  <a:srgbClr val="F22755"/>
                </a:solidFill>
              </a:rPr>
              <a:t>			</a:t>
            </a:r>
            <a:r>
              <a:rPr lang="nl-NL" sz="1400" dirty="0">
                <a:solidFill>
                  <a:srgbClr val="F07E26"/>
                </a:solidFill>
              </a:rPr>
              <a:t>in Amerika? en bij ons?</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F4FD077D-4D03-3319-FA92-99F60FB1C5FF}"/>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1960501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C5D04-E4BB-4A06-E2C7-083C497AD9B6}"/>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C17B03B3-6121-4D99-9A73-6DFFED4C31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5" name="Afbeelding 4">
            <a:extLst>
              <a:ext uri="{FF2B5EF4-FFF2-40B4-BE49-F238E27FC236}">
                <a16:creationId xmlns:a16="http://schemas.microsoft.com/office/drawing/2014/main" id="{65A7139B-6CEE-001F-62F8-0CB762445B3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4168" y="516633"/>
            <a:ext cx="2651373" cy="2048271"/>
          </a:xfrm>
          <a:prstGeom prst="rect">
            <a:avLst/>
          </a:prstGeom>
        </p:spPr>
      </p:pic>
      <p:pic>
        <p:nvPicPr>
          <p:cNvPr id="4" name="Sjabloon 2 afbeeldingen">
            <a:extLst>
              <a:ext uri="{FF2B5EF4-FFF2-40B4-BE49-F238E27FC236}">
                <a16:creationId xmlns:a16="http://schemas.microsoft.com/office/drawing/2014/main" id="{62E294F2-3B6D-63EE-A547-D98A79BE54C8}"/>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2F6CCF32-0F1A-C7EB-EA67-EC00E79935B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En er zijn mensen die propaganda maken </a:t>
            </a:r>
          </a:p>
          <a:p>
            <a:pPr marL="0" indent="0">
              <a:buClr>
                <a:schemeClr val="tx1">
                  <a:lumMod val="75000"/>
                  <a:lumOff val="25000"/>
                </a:schemeClr>
              </a:buClr>
              <a:buNone/>
            </a:pPr>
            <a:r>
              <a:rPr lang="nl-NL" sz="1800" dirty="0"/>
              <a:t>			door te zeggen dat “de anderen” geheime feesten houden</a:t>
            </a:r>
          </a:p>
          <a:p>
            <a:pPr marL="0" indent="0">
              <a:buClr>
                <a:schemeClr val="tx1">
                  <a:lumMod val="75000"/>
                  <a:lumOff val="25000"/>
                </a:schemeClr>
              </a:buClr>
              <a:buNone/>
            </a:pPr>
            <a:r>
              <a:rPr lang="nl-NL" sz="1800" dirty="0"/>
              <a:t>						waar ze “onze mensen’ ritueel slachten (doodmaken)</a:t>
            </a:r>
          </a:p>
          <a:p>
            <a:pPr marL="0" indent="0">
              <a:buClr>
                <a:schemeClr val="tx1">
                  <a:lumMod val="75000"/>
                  <a:lumOff val="25000"/>
                </a:schemeClr>
              </a:buClr>
              <a:buNone/>
            </a:pPr>
            <a:r>
              <a:rPr lang="nl-NL" sz="1800" dirty="0"/>
              <a:t>									en babybloed drinken!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Geloven de mensen dat?</a:t>
            </a:r>
          </a:p>
          <a:p>
            <a:pPr marL="0" indent="0">
              <a:buClr>
                <a:schemeClr val="tx1">
                  <a:lumMod val="75000"/>
                  <a:lumOff val="25000"/>
                </a:schemeClr>
              </a:buClr>
              <a:buNone/>
            </a:pPr>
            <a:r>
              <a:rPr lang="nl-NL" sz="1800" dirty="0">
                <a:solidFill>
                  <a:srgbClr val="F22755"/>
                </a:solidFill>
              </a:rPr>
              <a:t>Geloof jij dat?</a:t>
            </a:r>
          </a:p>
          <a:p>
            <a:pPr marL="0" indent="0">
              <a:buClr>
                <a:schemeClr val="tx1">
                  <a:lumMod val="75000"/>
                  <a:lumOff val="25000"/>
                </a:schemeClr>
              </a:buClr>
              <a:buNone/>
            </a:pPr>
            <a:r>
              <a:rPr lang="nl-NL" sz="1200" dirty="0">
                <a:solidFill>
                  <a:srgbClr val="F07E26"/>
                </a:solidFill>
              </a:rPr>
              <a:t>Ja, dat geloven ze</a:t>
            </a:r>
            <a:br>
              <a:rPr lang="nl-NL" sz="1200" dirty="0">
                <a:solidFill>
                  <a:srgbClr val="F07E26"/>
                </a:solidFill>
              </a:rPr>
            </a:br>
            <a:r>
              <a:rPr lang="nl-NL" sz="1200" dirty="0">
                <a:solidFill>
                  <a:srgbClr val="F07E26"/>
                </a:solidFill>
              </a:rPr>
              <a:t>Sterker nog – ze waren hevig teleurgesteld </a:t>
            </a:r>
            <a:br>
              <a:rPr lang="nl-NL" sz="1200" dirty="0">
                <a:solidFill>
                  <a:srgbClr val="F07E26"/>
                </a:solidFill>
              </a:rPr>
            </a:br>
            <a:r>
              <a:rPr lang="nl-NL" sz="1200" dirty="0">
                <a:solidFill>
                  <a:srgbClr val="F07E26"/>
                </a:solidFill>
              </a:rPr>
              <a:t>			toen bleek dat dit verhaal verzonnen was</a:t>
            </a:r>
            <a:br>
              <a:rPr lang="nl-NL" sz="1200" dirty="0">
                <a:solidFill>
                  <a:srgbClr val="F07E26"/>
                </a:solidFill>
              </a:rPr>
            </a:br>
            <a:r>
              <a:rPr lang="nl-NL" sz="1200" dirty="0">
                <a:solidFill>
                  <a:srgbClr val="F07E26"/>
                </a:solidFill>
              </a:rPr>
              <a:t>						door hun eigen leiders!</a:t>
            </a:r>
          </a:p>
        </p:txBody>
      </p:sp>
      <p:sp>
        <p:nvSpPr>
          <p:cNvPr id="2" name="Titel">
            <a:extLst>
              <a:ext uri="{FF2B5EF4-FFF2-40B4-BE49-F238E27FC236}">
                <a16:creationId xmlns:a16="http://schemas.microsoft.com/office/drawing/2014/main" id="{941AA460-5D44-5142-5ED5-5FE83104F339}"/>
              </a:ext>
            </a:extLst>
          </p:cNvPr>
          <p:cNvSpPr>
            <a:spLocks noGrp="1" noRot="1" noMove="1" noResize="1" noEditPoints="1" noAdjustHandles="1" noChangeArrowheads="1" noChangeShapeType="1"/>
          </p:cNvSpPr>
          <p:nvPr>
            <p:ph type="title"/>
          </p:nvPr>
        </p:nvSpPr>
        <p:spPr/>
        <p:txBody>
          <a:bodyPr/>
          <a:lstStyle/>
          <a:p>
            <a:r>
              <a:rPr lang="nl-NL" dirty="0"/>
              <a:t>Wat is dat, propaganda?</a:t>
            </a:r>
          </a:p>
        </p:txBody>
      </p:sp>
    </p:spTree>
    <p:extLst>
      <p:ext uri="{BB962C8B-B14F-4D97-AF65-F5344CB8AC3E}">
        <p14:creationId xmlns:p14="http://schemas.microsoft.com/office/powerpoint/2010/main" val="3153427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8908-B6BF-ECC6-8CE0-4E223B0D360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EE9EE16D-A427-91EA-1E6B-BB621E5F073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148751" y="620688"/>
            <a:ext cx="2629096" cy="1800200"/>
          </a:xfrm>
          <a:prstGeom prst="rect">
            <a:avLst/>
          </a:prstGeom>
        </p:spPr>
      </p:pic>
      <p:pic>
        <p:nvPicPr>
          <p:cNvPr id="7" name="Afbeelding 6">
            <a:extLst>
              <a:ext uri="{FF2B5EF4-FFF2-40B4-BE49-F238E27FC236}">
                <a16:creationId xmlns:a16="http://schemas.microsoft.com/office/drawing/2014/main" id="{FACD79EE-EDBC-0B02-C472-F88CBEFF67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1575" y="2609568"/>
            <a:ext cx="1225402" cy="1225402"/>
          </a:xfrm>
          <a:prstGeom prst="rect">
            <a:avLst/>
          </a:prstGeom>
        </p:spPr>
      </p:pic>
      <p:pic>
        <p:nvPicPr>
          <p:cNvPr id="4" name="Sjabloon 2 afbeeldingen">
            <a:extLst>
              <a:ext uri="{FF2B5EF4-FFF2-40B4-BE49-F238E27FC236}">
                <a16:creationId xmlns:a16="http://schemas.microsoft.com/office/drawing/2014/main" id="{F6509B19-1C7F-B400-F849-9CA7FBDB3B01}"/>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F1A3F3A-3A40-CDE0-F5BC-0A704EC777C2}"/>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Nog </a:t>
            </a:r>
            <a:r>
              <a:rPr lang="nl-NL" sz="1800" dirty="0">
                <a:solidFill>
                  <a:prstClr val="black">
                    <a:lumMod val="75000"/>
                    <a:lumOff val="25000"/>
                  </a:prstClr>
                </a:solidFill>
              </a:rPr>
              <a:t>een</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adagium (spreekwoord) van Erasmus:</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			“Hoe gekker het verhaal,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						hoe meer volgelingen het krijgt”</a:t>
            </a:r>
          </a:p>
          <a:p>
            <a:pPr marL="0" indent="0">
              <a:buClr>
                <a:schemeClr val="tx1">
                  <a:lumMod val="75000"/>
                  <a:lumOff val="25000"/>
                </a:schemeClr>
              </a:buClr>
              <a:buNone/>
            </a:pPr>
            <a:r>
              <a:rPr lang="nl-NL" sz="1800" dirty="0">
                <a:solidFill>
                  <a:schemeClr val="tx1"/>
                </a:solidFill>
              </a:rPr>
              <a:t>									(hoe meer mensen het geloven)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Is dat echt waar? </a:t>
            </a:r>
          </a:p>
          <a:p>
            <a:pPr marL="0" indent="0">
              <a:buClr>
                <a:schemeClr val="tx1">
                  <a:lumMod val="75000"/>
                  <a:lumOff val="25000"/>
                </a:schemeClr>
              </a:buClr>
              <a:buNone/>
            </a:pPr>
            <a:r>
              <a:rPr lang="nl-NL" sz="1800" dirty="0">
                <a:solidFill>
                  <a:srgbClr val="F22755"/>
                </a:solidFill>
              </a:rPr>
              <a:t>Heb je dat zelf ook wel eens gezien? </a:t>
            </a:r>
            <a:br>
              <a:rPr lang="nl-NL" sz="1800" dirty="0">
                <a:solidFill>
                  <a:srgbClr val="F22755"/>
                </a:solidFill>
              </a:rPr>
            </a:br>
            <a:r>
              <a:rPr lang="nl-NL" sz="1800" dirty="0">
                <a:solidFill>
                  <a:srgbClr val="F22755"/>
                </a:solidFill>
              </a:rPr>
              <a:t>			Op social media misschien?</a:t>
            </a:r>
          </a:p>
        </p:txBody>
      </p:sp>
      <p:sp>
        <p:nvSpPr>
          <p:cNvPr id="2" name="Titel">
            <a:extLst>
              <a:ext uri="{FF2B5EF4-FFF2-40B4-BE49-F238E27FC236}">
                <a16:creationId xmlns:a16="http://schemas.microsoft.com/office/drawing/2014/main" id="{876AA62D-9C67-FC42-5094-CD7A0CBEA169}"/>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27179303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9840-498C-3CA2-36E9-569465055E5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90B9381A-63C7-454C-3787-3C2A9DA049D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660232" y="2571750"/>
            <a:ext cx="2298510" cy="1714500"/>
          </a:xfrm>
          <a:prstGeom prst="rect">
            <a:avLst/>
          </a:prstGeom>
        </p:spPr>
      </p:pic>
      <p:pic>
        <p:nvPicPr>
          <p:cNvPr id="5" name="Afbeelding 4">
            <a:extLst>
              <a:ext uri="{FF2B5EF4-FFF2-40B4-BE49-F238E27FC236}">
                <a16:creationId xmlns:a16="http://schemas.microsoft.com/office/drawing/2014/main" id="{59B5584B-E061-B7EA-3DA7-42ECC4699A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05967" y="665966"/>
            <a:ext cx="3152775" cy="1714500"/>
          </a:xfrm>
          <a:prstGeom prst="rect">
            <a:avLst/>
          </a:prstGeom>
        </p:spPr>
      </p:pic>
      <p:pic>
        <p:nvPicPr>
          <p:cNvPr id="4" name="Sjabloon 2 afbeeldingen">
            <a:extLst>
              <a:ext uri="{FF2B5EF4-FFF2-40B4-BE49-F238E27FC236}">
                <a16:creationId xmlns:a16="http://schemas.microsoft.com/office/drawing/2014/main" id="{43F5E6B7-E861-CB7D-A9A0-7D3B06FABCC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63D1338-79B9-49AF-BE68-36ED721DC69D}"/>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Propaganda moet natuurlijk wel aantrekkelijk zijn!</a:t>
            </a:r>
            <a:br>
              <a:rPr lang="nl-NL" sz="1800" dirty="0"/>
            </a:br>
            <a:r>
              <a:rPr lang="nl-NL" sz="1800" dirty="0"/>
              <a:t>			Anders luistert niemand ernaar.</a:t>
            </a:r>
          </a:p>
          <a:p>
            <a:pPr marL="0" indent="0">
              <a:buClr>
                <a:schemeClr val="tx1">
                  <a:lumMod val="75000"/>
                  <a:lumOff val="25000"/>
                </a:schemeClr>
              </a:buClr>
              <a:buNone/>
            </a:pPr>
            <a:r>
              <a:rPr lang="nl-NL" sz="1800" dirty="0"/>
              <a:t>Iran heeft zelfs een reclamebureau Lego-filmpjes laten maken!</a:t>
            </a:r>
            <a:br>
              <a:rPr lang="nl-NL" sz="1800" dirty="0"/>
            </a:br>
            <a:r>
              <a:rPr lang="nl-NL" sz="1800" dirty="0"/>
              <a:t>						Daarmee maken ze Amerika belachelijk.</a:t>
            </a:r>
          </a:p>
          <a:p>
            <a:pPr marL="0" indent="0">
              <a:buClr>
                <a:schemeClr val="tx1">
                  <a:lumMod val="75000"/>
                  <a:lumOff val="25000"/>
                </a:schemeClr>
              </a:buClr>
              <a:buNone/>
            </a:pPr>
            <a:r>
              <a:rPr lang="nl-NL" sz="1800" dirty="0">
                <a:solidFill>
                  <a:srgbClr val="F07E26"/>
                </a:solidFill>
              </a:rPr>
              <a:t>Kijk bijvoorbeeld: </a:t>
            </a:r>
            <a:r>
              <a:rPr lang="nl-NL" sz="1800" dirty="0">
                <a:solidFill>
                  <a:srgbClr val="F07E26"/>
                </a:solidFill>
                <a:hlinkClick r:id="rId5">
                  <a:extLst>
                    <a:ext uri="{A12FA001-AC4F-418D-AE19-62706E023703}">
                      <ahyp:hlinkClr xmlns:ahyp="http://schemas.microsoft.com/office/drawing/2018/hyperlinkcolor" val="tx"/>
                    </a:ext>
                  </a:extLst>
                </a:hlinkClick>
              </a:rPr>
              <a:t>https://youtu.be/nP9d8wBlJlk?is=TQPhEgjaP3XrpvS2</a:t>
            </a:r>
            <a:r>
              <a:rPr lang="nl-NL" sz="1800" dirty="0">
                <a:solidFill>
                  <a:srgbClr val="F07E26"/>
                </a:solidFill>
              </a:rPr>
              <a:t> (2 minuten)</a:t>
            </a:r>
          </a:p>
          <a:p>
            <a:pPr marL="0" indent="0">
              <a:buClr>
                <a:schemeClr val="tx1">
                  <a:lumMod val="75000"/>
                  <a:lumOff val="25000"/>
                </a:schemeClr>
              </a:buClr>
              <a:buNone/>
            </a:pPr>
            <a:r>
              <a:rPr lang="nl-NL" sz="1800" dirty="0">
                <a:solidFill>
                  <a:srgbClr val="F07E26"/>
                </a:solidFill>
              </a:rPr>
              <a:t>Of </a:t>
            </a:r>
            <a:r>
              <a:rPr lang="nl-NL" sz="1800" dirty="0">
                <a:solidFill>
                  <a:srgbClr val="F07E26"/>
                </a:solidFill>
                <a:hlinkClick r:id="rId6">
                  <a:extLst>
                    <a:ext uri="{A12FA001-AC4F-418D-AE19-62706E023703}">
                      <ahyp:hlinkClr xmlns:ahyp="http://schemas.microsoft.com/office/drawing/2018/hyperlinkcolor" val="tx"/>
                    </a:ext>
                  </a:extLst>
                </a:hlinkClick>
              </a:rPr>
              <a:t>https://youtu.be/PVhVSecqEgQ?is=Fgn0q9ssaS80TD6n</a:t>
            </a:r>
            <a:r>
              <a:rPr lang="nl-NL" sz="1800" dirty="0">
                <a:solidFill>
                  <a:srgbClr val="F07E26"/>
                </a:solidFill>
              </a:rPr>
              <a:t> (3 min.)</a:t>
            </a:r>
          </a:p>
          <a:p>
            <a:pPr marL="0" indent="0">
              <a:buClr>
                <a:schemeClr val="tx1">
                  <a:lumMod val="75000"/>
                  <a:lumOff val="25000"/>
                </a:schemeClr>
              </a:buClr>
              <a:buNone/>
            </a:pPr>
            <a:r>
              <a:rPr lang="nl-NL" sz="1800" dirty="0">
                <a:solidFill>
                  <a:srgbClr val="F07E26"/>
                </a:solidFill>
              </a:rPr>
              <a:t>Of </a:t>
            </a:r>
            <a:r>
              <a:rPr lang="nl-NL" sz="1800" dirty="0">
                <a:solidFill>
                  <a:srgbClr val="F07E26"/>
                </a:solidFill>
                <a:hlinkClick r:id="rId7">
                  <a:extLst>
                    <a:ext uri="{A12FA001-AC4F-418D-AE19-62706E023703}">
                      <ahyp:hlinkClr xmlns:ahyp="http://schemas.microsoft.com/office/drawing/2018/hyperlinkcolor" val="tx"/>
                    </a:ext>
                  </a:extLst>
                </a:hlinkClick>
              </a:rPr>
              <a:t>https://youtu.be/1-oumOLnsfg?is=HdqN2gxAGqeVoi04</a:t>
            </a:r>
            <a:r>
              <a:rPr lang="nl-NL" sz="1800" dirty="0">
                <a:solidFill>
                  <a:srgbClr val="F07E26"/>
                </a:solidFill>
              </a:rPr>
              <a:t> </a:t>
            </a:r>
            <a:br>
              <a:rPr lang="nl-NL" sz="1800" dirty="0">
                <a:solidFill>
                  <a:srgbClr val="F07E26"/>
                </a:solidFill>
              </a:rPr>
            </a:br>
            <a:r>
              <a:rPr lang="nl-NL" sz="1800" dirty="0">
                <a:solidFill>
                  <a:srgbClr val="F07E26"/>
                </a:solidFill>
              </a:rPr>
              <a:t>(4 minuten)</a:t>
            </a:r>
          </a:p>
          <a:p>
            <a:pPr>
              <a:buClr>
                <a:schemeClr val="tx1">
                  <a:lumMod val="75000"/>
                  <a:lumOff val="25000"/>
                </a:schemeClr>
              </a:buClr>
            </a:pPr>
            <a:r>
              <a:rPr lang="nl-NL" sz="1800" dirty="0">
                <a:solidFill>
                  <a:srgbClr val="F22755"/>
                </a:solidFill>
              </a:rPr>
              <a:t>Zijn dat leuke filmpjes? Of lijken ze alleen maar leuk?</a:t>
            </a:r>
          </a:p>
          <a:p>
            <a:pPr>
              <a:buClr>
                <a:schemeClr val="tx1">
                  <a:lumMod val="75000"/>
                  <a:lumOff val="25000"/>
                </a:schemeClr>
              </a:buClr>
            </a:pPr>
            <a:r>
              <a:rPr lang="nl-NL" sz="1800" i="1" dirty="0">
                <a:solidFill>
                  <a:srgbClr val="F22755"/>
                </a:solidFill>
              </a:rPr>
              <a:t>Kun</a:t>
            </a:r>
            <a:r>
              <a:rPr lang="nl-NL" sz="1800" dirty="0">
                <a:solidFill>
                  <a:srgbClr val="F22755"/>
                </a:solidFill>
              </a:rPr>
              <a:t> je wel leuke films maken over oorlog? </a:t>
            </a:r>
          </a:p>
          <a:p>
            <a:pPr>
              <a:buClr>
                <a:schemeClr val="tx1">
                  <a:lumMod val="75000"/>
                  <a:lumOff val="25000"/>
                </a:schemeClr>
              </a:buClr>
            </a:pPr>
            <a:r>
              <a:rPr lang="nl-NL" sz="1800" dirty="0">
                <a:solidFill>
                  <a:srgbClr val="F22755"/>
                </a:solidFill>
              </a:rPr>
              <a:t>En hebben deze filmpjes gelijk?</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458B17D-DC9D-267A-F680-4D8D3337B0E6}"/>
              </a:ext>
            </a:extLst>
          </p:cNvPr>
          <p:cNvSpPr>
            <a:spLocks noGrp="1" noRot="1" noMove="1" noResize="1" noEditPoints="1" noAdjustHandles="1" noChangeArrowheads="1" noChangeShapeType="1"/>
          </p:cNvSpPr>
          <p:nvPr>
            <p:ph type="title"/>
          </p:nvPr>
        </p:nvSpPr>
        <p:spPr/>
        <p:txBody>
          <a:bodyPr/>
          <a:lstStyle/>
          <a:p>
            <a:r>
              <a:rPr lang="nl-NL" dirty="0"/>
              <a:t>Is dat leuk? Propaganda?</a:t>
            </a:r>
          </a:p>
        </p:txBody>
      </p:sp>
    </p:spTree>
    <p:extLst>
      <p:ext uri="{BB962C8B-B14F-4D97-AF65-F5344CB8AC3E}">
        <p14:creationId xmlns:p14="http://schemas.microsoft.com/office/powerpoint/2010/main" val="41376889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5C444-0775-F68F-5236-A4760078D42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9FFB079-F764-7236-8CE2-919318259D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177" y="648364"/>
            <a:ext cx="2411824" cy="1749704"/>
          </a:xfrm>
          <a:prstGeom prst="rect">
            <a:avLst/>
          </a:prstGeom>
        </p:spPr>
      </p:pic>
      <p:pic>
        <p:nvPicPr>
          <p:cNvPr id="8" name="Afbeelding 7">
            <a:extLst>
              <a:ext uri="{FF2B5EF4-FFF2-40B4-BE49-F238E27FC236}">
                <a16:creationId xmlns:a16="http://schemas.microsoft.com/office/drawing/2014/main" id="{2CFA2941-5EAE-9617-E63A-C4EA1F7AF2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4" name="Sjabloon 2 afbeeldingen">
            <a:extLst>
              <a:ext uri="{FF2B5EF4-FFF2-40B4-BE49-F238E27FC236}">
                <a16:creationId xmlns:a16="http://schemas.microsoft.com/office/drawing/2014/main" id="{A1F5736C-F08A-9261-452A-6440D0A4411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B9D703B-AC75-51AB-AE8E-B4C73D80BC41}"/>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Een beroemd spreekwoord </a:t>
            </a:r>
            <a:r>
              <a:rPr lang="nl-NL" sz="1800" dirty="0">
                <a:solidFill>
                  <a:srgbClr val="F07E26"/>
                </a:solidFill>
              </a:rPr>
              <a:t>(hebben we in deel 1 al gezien):</a:t>
            </a:r>
          </a:p>
          <a:p>
            <a:pPr marL="0" indent="0">
              <a:buClr>
                <a:schemeClr val="tx1">
                  <a:lumMod val="75000"/>
                  <a:lumOff val="25000"/>
                </a:schemeClr>
              </a:buClr>
              <a:buNone/>
            </a:pPr>
            <a:r>
              <a:rPr lang="nl-NL" sz="1800" b="1" dirty="0">
                <a:solidFill>
                  <a:srgbClr val="002060"/>
                </a:solidFill>
              </a:rPr>
              <a:t>HET EERSTE WAT SNEUVELT (dood gaat) </a:t>
            </a:r>
          </a:p>
          <a:p>
            <a:pPr marL="0" indent="0">
              <a:buClr>
                <a:schemeClr val="tx1">
                  <a:lumMod val="75000"/>
                  <a:lumOff val="25000"/>
                </a:schemeClr>
              </a:buClr>
              <a:buNone/>
            </a:pPr>
            <a:r>
              <a:rPr lang="nl-NL" sz="1800" b="1" dirty="0">
                <a:solidFill>
                  <a:srgbClr val="002060"/>
                </a:solidFill>
              </a:rPr>
              <a:t>				IN EEN OORLOG</a:t>
            </a:r>
          </a:p>
          <a:p>
            <a:pPr marL="0" indent="0">
              <a:buClr>
                <a:schemeClr val="tx1">
                  <a:lumMod val="75000"/>
                  <a:lumOff val="25000"/>
                </a:schemeClr>
              </a:buClr>
              <a:buNone/>
            </a:pPr>
            <a:r>
              <a:rPr lang="nl-NL" sz="1800" b="1" dirty="0">
                <a:solidFill>
                  <a:srgbClr val="002060"/>
                </a:solidFill>
              </a:rPr>
              <a:t>								IS DE WAARHEID</a:t>
            </a:r>
          </a:p>
          <a:p>
            <a:pPr marL="0" indent="0">
              <a:buClr>
                <a:schemeClr val="tx1">
                  <a:lumMod val="75000"/>
                  <a:lumOff val="25000"/>
                </a:schemeClr>
              </a:buClr>
              <a:buNone/>
            </a:pPr>
            <a:endParaRPr lang="nl-NL" sz="1800" dirty="0"/>
          </a:p>
          <a:p>
            <a:pPr>
              <a:buClr>
                <a:schemeClr val="tx1">
                  <a:lumMod val="75000"/>
                  <a:lumOff val="25000"/>
                </a:schemeClr>
              </a:buClr>
            </a:pPr>
            <a:r>
              <a:rPr lang="nl-NL" sz="1800" dirty="0">
                <a:solidFill>
                  <a:srgbClr val="F22755"/>
                </a:solidFill>
              </a:rPr>
              <a:t> Wat denken jullie daarvan? </a:t>
            </a:r>
          </a:p>
          <a:p>
            <a:pPr>
              <a:buClr>
                <a:schemeClr val="tx1">
                  <a:lumMod val="75000"/>
                  <a:lumOff val="25000"/>
                </a:schemeClr>
              </a:buClr>
            </a:pPr>
            <a:r>
              <a:rPr lang="nl-NL" sz="1800" dirty="0">
                <a:solidFill>
                  <a:srgbClr val="F22755"/>
                </a:solidFill>
              </a:rPr>
              <a:t> Wie heeft er belang bij om de waarheid te verdraaien?</a:t>
            </a:r>
          </a:p>
          <a:p>
            <a:pPr>
              <a:buClr>
                <a:schemeClr val="tx1">
                  <a:lumMod val="75000"/>
                  <a:lumOff val="25000"/>
                </a:schemeClr>
              </a:buClr>
            </a:pPr>
            <a:r>
              <a:rPr lang="nl-NL" sz="1800" dirty="0">
                <a:solidFill>
                  <a:srgbClr val="F22755"/>
                </a:solidFill>
              </a:rPr>
              <a:t> En wie heeft daar geen belang bij?</a:t>
            </a:r>
          </a:p>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200" dirty="0">
                <a:solidFill>
                  <a:srgbClr val="F07E26"/>
                </a:solidFill>
              </a:rPr>
              <a:t>Beide partijen hebben daar meestal belang bij</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A934B2BD-ECCE-52B9-81E2-B4D2EE70CB14}"/>
              </a:ext>
            </a:extLst>
          </p:cNvPr>
          <p:cNvSpPr>
            <a:spLocks noGrp="1" noRot="1" noMove="1" noResize="1" noEditPoints="1" noAdjustHandles="1" noChangeArrowheads="1" noChangeShapeType="1"/>
          </p:cNvSpPr>
          <p:nvPr>
            <p:ph type="title"/>
          </p:nvPr>
        </p:nvSpPr>
        <p:spPr/>
        <p:txBody>
          <a:bodyPr/>
          <a:lstStyle/>
          <a:p>
            <a:r>
              <a:rPr lang="nl-NL" dirty="0"/>
              <a:t>Nepnieuws: “de waarheid sneuvelt bij conflicten”</a:t>
            </a:r>
          </a:p>
        </p:txBody>
      </p:sp>
    </p:spTree>
    <p:extLst>
      <p:ext uri="{BB962C8B-B14F-4D97-AF65-F5344CB8AC3E}">
        <p14:creationId xmlns:p14="http://schemas.microsoft.com/office/powerpoint/2010/main" val="8602870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2E538-5FC7-0AD9-A9E8-BAE0655DCD3D}"/>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D2F5C430-E515-4EB2-F0B1-17073417A62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749409" y="2444344"/>
            <a:ext cx="2313729" cy="1743075"/>
          </a:xfrm>
          <a:prstGeom prst="rect">
            <a:avLst/>
          </a:prstGeom>
        </p:spPr>
      </p:pic>
      <p:pic>
        <p:nvPicPr>
          <p:cNvPr id="5" name="Afbeelding 4">
            <a:extLst>
              <a:ext uri="{FF2B5EF4-FFF2-40B4-BE49-F238E27FC236}">
                <a16:creationId xmlns:a16="http://schemas.microsoft.com/office/drawing/2014/main" id="{59737C15-509B-42C5-388D-0D4F88F79B5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48112" y="455464"/>
            <a:ext cx="2689293" cy="1988880"/>
          </a:xfrm>
          <a:prstGeom prst="rect">
            <a:avLst/>
          </a:prstGeom>
        </p:spPr>
      </p:pic>
      <p:pic>
        <p:nvPicPr>
          <p:cNvPr id="4" name="Sjabloon 2 afbeeldingen">
            <a:extLst>
              <a:ext uri="{FF2B5EF4-FFF2-40B4-BE49-F238E27FC236}">
                <a16:creationId xmlns:a16="http://schemas.microsoft.com/office/drawing/2014/main" id="{B5BACF0C-2B77-2226-D3E8-4A83A7DCA453}"/>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45EAD3A-250C-1832-A239-A93A93ED4490}"/>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r>
              <a:rPr lang="nl-NL" sz="1800" b="1" dirty="0"/>
              <a:t>Wij</a:t>
            </a:r>
            <a:r>
              <a:rPr lang="nl-NL" sz="1800" dirty="0"/>
              <a:t> willen geen oorlog, hoor!</a:t>
            </a:r>
          </a:p>
          <a:p>
            <a:pPr>
              <a:buClr>
                <a:schemeClr val="tx1">
                  <a:lumMod val="75000"/>
                  <a:lumOff val="25000"/>
                </a:schemeClr>
              </a:buClr>
            </a:pPr>
            <a:r>
              <a:rPr lang="nl-NL" sz="1800" dirty="0"/>
              <a:t>Het </a:t>
            </a:r>
            <a:r>
              <a:rPr lang="nl-NL" sz="1800" b="1" dirty="0"/>
              <a:t>andere</a:t>
            </a:r>
            <a:r>
              <a:rPr lang="nl-NL" sz="1800" dirty="0"/>
              <a:t> land is verantwoordelijk voor de oorlog.</a:t>
            </a:r>
          </a:p>
          <a:p>
            <a:pPr>
              <a:buClr>
                <a:schemeClr val="tx1">
                  <a:lumMod val="75000"/>
                  <a:lumOff val="25000"/>
                </a:schemeClr>
              </a:buClr>
            </a:pPr>
            <a:r>
              <a:rPr lang="nl-NL" sz="1800" dirty="0"/>
              <a:t>De vijandelijke leider lijkt op de </a:t>
            </a:r>
            <a:r>
              <a:rPr lang="nl-NL" sz="1800" b="1" dirty="0"/>
              <a:t>duivel.</a:t>
            </a:r>
          </a:p>
          <a:p>
            <a:pPr>
              <a:buClr>
                <a:schemeClr val="tx1">
                  <a:lumMod val="75000"/>
                  <a:lumOff val="25000"/>
                </a:schemeClr>
              </a:buClr>
            </a:pPr>
            <a:r>
              <a:rPr lang="nl-NL" sz="1800" dirty="0"/>
              <a:t>Wij hebben een </a:t>
            </a:r>
            <a:r>
              <a:rPr lang="nl-NL" sz="1800" b="1" dirty="0"/>
              <a:t>nobel doel </a:t>
            </a:r>
            <a:r>
              <a:rPr lang="nl-NL" sz="1800" dirty="0"/>
              <a:t>(goed, mooi) - geen eigenbelang.</a:t>
            </a:r>
          </a:p>
          <a:p>
            <a:pPr>
              <a:buClr>
                <a:schemeClr val="tx1">
                  <a:lumMod val="75000"/>
                  <a:lumOff val="25000"/>
                </a:schemeClr>
              </a:buClr>
            </a:pPr>
            <a:r>
              <a:rPr lang="nl-NL" sz="1800" dirty="0"/>
              <a:t>De vijand begaat </a:t>
            </a:r>
            <a:r>
              <a:rPr lang="nl-NL" sz="1800" b="1" dirty="0"/>
              <a:t>bewust</a:t>
            </a:r>
            <a:r>
              <a:rPr lang="nl-NL" sz="1800" dirty="0"/>
              <a:t> wreedheden en gebruikt foute wapens.</a:t>
            </a:r>
          </a:p>
          <a:p>
            <a:pPr>
              <a:buClr>
                <a:schemeClr val="tx1">
                  <a:lumMod val="75000"/>
                  <a:lumOff val="25000"/>
                </a:schemeClr>
              </a:buClr>
            </a:pPr>
            <a:r>
              <a:rPr lang="nl-NL" sz="1800" dirty="0"/>
              <a:t>Wij maken </a:t>
            </a:r>
            <a:r>
              <a:rPr lang="nl-NL" sz="1800" b="1" dirty="0"/>
              <a:t>per ongeluk </a:t>
            </a:r>
            <a:r>
              <a:rPr lang="nl-NL" sz="1800" dirty="0"/>
              <a:t>weleens een foutje.</a:t>
            </a:r>
          </a:p>
          <a:p>
            <a:pPr>
              <a:buClr>
                <a:schemeClr val="tx1">
                  <a:lumMod val="75000"/>
                  <a:lumOff val="25000"/>
                </a:schemeClr>
              </a:buClr>
            </a:pPr>
            <a:r>
              <a:rPr lang="nl-NL" sz="1800" dirty="0"/>
              <a:t>Wij lijden </a:t>
            </a:r>
            <a:r>
              <a:rPr lang="nl-NL" sz="1800" b="1" dirty="0"/>
              <a:t>heel</a:t>
            </a:r>
            <a:r>
              <a:rPr lang="nl-NL" sz="1800" dirty="0"/>
              <a:t> </a:t>
            </a:r>
            <a:r>
              <a:rPr lang="nl-NL" sz="1800" b="1" dirty="0"/>
              <a:t>weinig</a:t>
            </a:r>
            <a:r>
              <a:rPr lang="nl-NL" sz="1800" dirty="0"/>
              <a:t> verliezen - De verliezen van de vijand zijn </a:t>
            </a:r>
            <a:r>
              <a:rPr lang="nl-NL" sz="1800" b="1" dirty="0"/>
              <a:t>enorm</a:t>
            </a:r>
            <a:r>
              <a:rPr lang="nl-NL" sz="1800" dirty="0"/>
              <a:t>.</a:t>
            </a:r>
          </a:p>
          <a:p>
            <a:pPr>
              <a:buClr>
                <a:schemeClr val="tx1">
                  <a:lumMod val="75000"/>
                  <a:lumOff val="25000"/>
                </a:schemeClr>
              </a:buClr>
            </a:pPr>
            <a:r>
              <a:rPr lang="nl-NL" sz="1800" dirty="0"/>
              <a:t>Onze zaak is </a:t>
            </a:r>
            <a:r>
              <a:rPr lang="nl-NL" sz="1800" b="1" dirty="0"/>
              <a:t>heilig</a:t>
            </a:r>
            <a:r>
              <a:rPr lang="nl-NL" sz="1800" dirty="0"/>
              <a:t> en wordt gesteund door onze god. </a:t>
            </a:r>
          </a:p>
          <a:p>
            <a:pPr>
              <a:buClr>
                <a:schemeClr val="tx1">
                  <a:lumMod val="75000"/>
                  <a:lumOff val="25000"/>
                </a:schemeClr>
              </a:buClr>
            </a:pPr>
            <a:r>
              <a:rPr lang="nl-NL" sz="1800" dirty="0"/>
              <a:t>Wie aan onze oorlog twijfelt, is een </a:t>
            </a:r>
            <a:r>
              <a:rPr lang="nl-NL" sz="1800" b="1" dirty="0"/>
              <a:t>verrader</a:t>
            </a:r>
            <a:r>
              <a:rPr lang="nl-NL" sz="1800" dirty="0"/>
              <a:t>!</a:t>
            </a:r>
          </a:p>
          <a:p>
            <a:pPr marL="0" indent="0">
              <a:buClr>
                <a:schemeClr val="tx1">
                  <a:lumMod val="75000"/>
                  <a:lumOff val="25000"/>
                </a:schemeClr>
              </a:buClr>
              <a:buNone/>
            </a:pPr>
            <a:r>
              <a:rPr lang="nl-NL" sz="1800" dirty="0">
                <a:solidFill>
                  <a:srgbClr val="F22755"/>
                </a:solidFill>
              </a:rPr>
              <a:t>Wat denken jullie daarvan?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4EF998E-8772-3D51-13B0-E5ABD301343A}"/>
              </a:ext>
            </a:extLst>
          </p:cNvPr>
          <p:cNvSpPr>
            <a:spLocks noGrp="1" noRot="1" noMove="1" noResize="1" noEditPoints="1" noAdjustHandles="1" noChangeArrowheads="1" noChangeShapeType="1"/>
          </p:cNvSpPr>
          <p:nvPr>
            <p:ph type="title"/>
          </p:nvPr>
        </p:nvSpPr>
        <p:spPr/>
        <p:txBody>
          <a:bodyPr/>
          <a:lstStyle/>
          <a:p>
            <a:r>
              <a:rPr lang="nl-NL" dirty="0"/>
              <a:t>10 kenmerken van propaganda</a:t>
            </a:r>
            <a:br>
              <a:rPr lang="nl-NL" dirty="0"/>
            </a:br>
            <a:r>
              <a:rPr lang="nl-NL" sz="2400" b="0" dirty="0">
                <a:solidFill>
                  <a:srgbClr val="F07E26"/>
                </a:solidFill>
                <a:latin typeface="Urbanist" panose="020B0A04040200000203" pitchFamily="34" charset="77"/>
              </a:rPr>
              <a:t>Uit </a:t>
            </a:r>
            <a:r>
              <a:rPr lang="nl-NL" sz="2400" b="0" dirty="0" err="1">
                <a:solidFill>
                  <a:srgbClr val="F07E26"/>
                </a:solidFill>
                <a:latin typeface="Urbanist" panose="020B0A04040200000203" pitchFamily="34" charset="77"/>
              </a:rPr>
              <a:t>Morelli</a:t>
            </a:r>
            <a:r>
              <a:rPr lang="nl-NL" sz="2400" b="0" dirty="0">
                <a:solidFill>
                  <a:srgbClr val="F07E26"/>
                </a:solidFill>
                <a:latin typeface="Urbanist" panose="020B0A04040200000203" pitchFamily="34" charset="77"/>
              </a:rPr>
              <a:t> “</a:t>
            </a:r>
            <a:r>
              <a:rPr lang="nl-NL" sz="2400" b="0" dirty="0" err="1">
                <a:solidFill>
                  <a:srgbClr val="F07E26"/>
                </a:solidFill>
                <a:latin typeface="Urbanist" panose="020B0A04040200000203" pitchFamily="34" charset="77"/>
              </a:rPr>
              <a:t>Falsehood</a:t>
            </a:r>
            <a:r>
              <a:rPr lang="nl-NL" sz="2400" b="0" dirty="0">
                <a:solidFill>
                  <a:srgbClr val="F07E26"/>
                </a:solidFill>
                <a:latin typeface="Urbanist" panose="020B0A04040200000203" pitchFamily="34" charset="77"/>
              </a:rPr>
              <a:t> in </a:t>
            </a:r>
            <a:r>
              <a:rPr lang="nl-NL" sz="2400" b="0" dirty="0" err="1">
                <a:solidFill>
                  <a:srgbClr val="F07E26"/>
                </a:solidFill>
                <a:latin typeface="Urbanist" panose="020B0A04040200000203" pitchFamily="34" charset="77"/>
              </a:rPr>
              <a:t>wartime</a:t>
            </a:r>
            <a:r>
              <a:rPr lang="nl-NL" sz="2400" b="0" dirty="0">
                <a:solidFill>
                  <a:srgbClr val="F07E26"/>
                </a:solidFill>
                <a:latin typeface="Urbanist" panose="020B0A04040200000203" pitchFamily="34" charset="77"/>
              </a:rPr>
              <a:t>”</a:t>
            </a:r>
            <a:br>
              <a:rPr lang="nl-NL" dirty="0"/>
            </a:br>
            <a:endParaRPr lang="nl-NL" dirty="0"/>
          </a:p>
        </p:txBody>
      </p:sp>
    </p:spTree>
    <p:extLst>
      <p:ext uri="{BB962C8B-B14F-4D97-AF65-F5344CB8AC3E}">
        <p14:creationId xmlns:p14="http://schemas.microsoft.com/office/powerpoint/2010/main" val="19355511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9C9A8-6C3D-EFC0-3068-1F2363A0854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DB4D3C5B-D7BD-EC48-4A59-27D40BF62B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44207" y="2492896"/>
            <a:ext cx="2659095" cy="1656184"/>
          </a:xfrm>
          <a:prstGeom prst="rect">
            <a:avLst/>
          </a:prstGeom>
        </p:spPr>
      </p:pic>
      <p:pic>
        <p:nvPicPr>
          <p:cNvPr id="5" name="Afbeelding 4">
            <a:extLst>
              <a:ext uri="{FF2B5EF4-FFF2-40B4-BE49-F238E27FC236}">
                <a16:creationId xmlns:a16="http://schemas.microsoft.com/office/drawing/2014/main" id="{5FA23979-8D4C-15A9-5188-0D457495207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5997671" y="589788"/>
            <a:ext cx="2570329" cy="1866856"/>
          </a:xfrm>
          <a:prstGeom prst="rect">
            <a:avLst/>
          </a:prstGeom>
        </p:spPr>
      </p:pic>
      <p:pic>
        <p:nvPicPr>
          <p:cNvPr id="4" name="Sjabloon 2 afbeeldingen">
            <a:extLst>
              <a:ext uri="{FF2B5EF4-FFF2-40B4-BE49-F238E27FC236}">
                <a16:creationId xmlns:a16="http://schemas.microsoft.com/office/drawing/2014/main" id="{743009B5-F0DD-0FF6-B69B-18168CE057E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BCEBE96A-97B9-2D2A-8899-4C783C82C0F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Het is veel gemakkelijker om </a:t>
            </a:r>
            <a:r>
              <a:rPr lang="nl-NL" sz="1800" b="1" dirty="0"/>
              <a:t>dieren</a:t>
            </a:r>
            <a:r>
              <a:rPr lang="nl-NL" sz="1800" dirty="0"/>
              <a:t> dood te maken dan mensen.</a:t>
            </a:r>
          </a:p>
          <a:p>
            <a:pPr marL="0" indent="0">
              <a:buClr>
                <a:schemeClr val="tx1">
                  <a:lumMod val="75000"/>
                  <a:lumOff val="25000"/>
                </a:schemeClr>
              </a:buClr>
              <a:buNone/>
            </a:pPr>
            <a:r>
              <a:rPr lang="nl-NL" sz="1800" dirty="0"/>
              <a:t>En daar maken de leiders graag gebruik van:</a:t>
            </a:r>
          </a:p>
          <a:p>
            <a:pPr marL="0" indent="0">
              <a:spcBef>
                <a:spcPts val="0"/>
              </a:spcBef>
              <a:buClr>
                <a:schemeClr val="tx1">
                  <a:lumMod val="75000"/>
                  <a:lumOff val="25000"/>
                </a:schemeClr>
              </a:buClr>
              <a:buNone/>
            </a:pPr>
            <a:r>
              <a:rPr lang="nl-NL" sz="1800" b="1" dirty="0"/>
              <a:t>	Die mensen zijn honden, of varkens! </a:t>
            </a:r>
            <a:r>
              <a:rPr lang="nl-NL" sz="1800" dirty="0"/>
              <a:t>(geen mensen) </a:t>
            </a:r>
          </a:p>
          <a:p>
            <a:pPr marL="0" indent="0">
              <a:spcBef>
                <a:spcPts val="0"/>
              </a:spcBef>
              <a:buClr>
                <a:schemeClr val="tx1">
                  <a:lumMod val="75000"/>
                  <a:lumOff val="25000"/>
                </a:schemeClr>
              </a:buClr>
              <a:buNone/>
            </a:pPr>
            <a:r>
              <a:rPr lang="nl-NL" sz="1800" b="1" dirty="0"/>
              <a:t>				Hun leider is de duivel!</a:t>
            </a:r>
          </a:p>
          <a:p>
            <a:pPr marL="0" indent="0">
              <a:spcBef>
                <a:spcPts val="0"/>
              </a:spcBef>
              <a:buClr>
                <a:schemeClr val="tx1">
                  <a:lumMod val="75000"/>
                  <a:lumOff val="25000"/>
                </a:schemeClr>
              </a:buClr>
              <a:buNone/>
            </a:pPr>
            <a:r>
              <a:rPr lang="nl-NL" sz="1800" b="1" dirty="0"/>
              <a:t>							Ze </a:t>
            </a:r>
            <a:r>
              <a:rPr lang="nl-NL" sz="1800" b="1" i="1" dirty="0"/>
              <a:t>verdienen</a:t>
            </a:r>
            <a:r>
              <a:rPr lang="nl-NL" sz="1800" b="1" dirty="0"/>
              <a:t> het om allemaal dood te gaan!</a:t>
            </a:r>
          </a:p>
          <a:p>
            <a:pPr marL="0" indent="0">
              <a:buClr>
                <a:schemeClr val="tx1">
                  <a:lumMod val="75000"/>
                  <a:lumOff val="25000"/>
                </a:schemeClr>
              </a:buClr>
              <a:buNone/>
            </a:pPr>
            <a:endParaRPr lang="nl-NL" sz="1800" dirty="0"/>
          </a:p>
          <a:p>
            <a:pPr>
              <a:buClr>
                <a:schemeClr val="tx1">
                  <a:lumMod val="75000"/>
                  <a:lumOff val="25000"/>
                </a:schemeClr>
              </a:buClr>
            </a:pPr>
            <a:r>
              <a:rPr lang="nl-NL" sz="1800" dirty="0">
                <a:solidFill>
                  <a:srgbClr val="F22755"/>
                </a:solidFill>
              </a:rPr>
              <a:t>Klopt dat? Zijn het echt geen mensen? </a:t>
            </a:r>
          </a:p>
          <a:p>
            <a:pPr>
              <a:buClr>
                <a:schemeClr val="tx1">
                  <a:lumMod val="75000"/>
                  <a:lumOff val="25000"/>
                </a:schemeClr>
              </a:buClr>
            </a:pPr>
            <a:r>
              <a:rPr lang="nl-NL" sz="1800" dirty="0">
                <a:solidFill>
                  <a:srgbClr val="F22755"/>
                </a:solidFill>
              </a:rPr>
              <a:t>Geloven mensen dit?</a:t>
            </a:r>
          </a:p>
          <a:p>
            <a:pPr marL="0" indent="0">
              <a:buClr>
                <a:schemeClr val="tx1">
                  <a:lumMod val="75000"/>
                  <a:lumOff val="25000"/>
                </a:schemeClr>
              </a:buClr>
              <a:buNone/>
            </a:pPr>
            <a:r>
              <a:rPr kumimoji="0" lang="nl-NL" sz="1200" b="0" i="0" u="none" strike="noStrike" kern="1200" cap="none" spc="0" normalizeH="0" baseline="0" noProof="0" dirty="0">
                <a:ln>
                  <a:noFill/>
                </a:ln>
                <a:solidFill>
                  <a:srgbClr val="F07E26"/>
                </a:solidFill>
                <a:effectLst/>
                <a:uLnTx/>
                <a:uFillTx/>
                <a:latin typeface="Urbanist" panose="020B0A04040200000203" pitchFamily="34" charset="77"/>
              </a:rPr>
              <a:t>Ja, dat gaat erin als koek</a:t>
            </a:r>
            <a:endParaRPr lang="nl-NL" dirty="0"/>
          </a:p>
        </p:txBody>
      </p:sp>
      <p:sp>
        <p:nvSpPr>
          <p:cNvPr id="2" name="Titel">
            <a:extLst>
              <a:ext uri="{FF2B5EF4-FFF2-40B4-BE49-F238E27FC236}">
                <a16:creationId xmlns:a16="http://schemas.microsoft.com/office/drawing/2014/main" id="{E6E320C6-4DF5-1804-2965-410F2EAFB9F3}"/>
              </a:ext>
            </a:extLst>
          </p:cNvPr>
          <p:cNvSpPr>
            <a:spLocks noGrp="1" noRot="1" noMove="1" noResize="1" noEditPoints="1" noAdjustHandles="1" noChangeArrowheads="1" noChangeShapeType="1"/>
          </p:cNvSpPr>
          <p:nvPr>
            <p:ph type="title"/>
          </p:nvPr>
        </p:nvSpPr>
        <p:spPr/>
        <p:txBody>
          <a:bodyPr/>
          <a:lstStyle/>
          <a:p>
            <a:r>
              <a:rPr lang="nl-NL" dirty="0"/>
              <a:t>Drie stappen van ontmenselijking</a:t>
            </a:r>
          </a:p>
        </p:txBody>
      </p:sp>
    </p:spTree>
    <p:extLst>
      <p:ext uri="{BB962C8B-B14F-4D97-AF65-F5344CB8AC3E}">
        <p14:creationId xmlns:p14="http://schemas.microsoft.com/office/powerpoint/2010/main" val="8056745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DD0B-D682-3649-6841-A3500EB68BC4}"/>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1F1160C6-7E06-EBD3-A82C-FF766230996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22314" y="702915"/>
            <a:ext cx="2905303" cy="1958631"/>
          </a:xfrm>
          <a:prstGeom prst="rect">
            <a:avLst/>
          </a:prstGeom>
        </p:spPr>
      </p:pic>
      <p:pic>
        <p:nvPicPr>
          <p:cNvPr id="5" name="Afbeelding 4">
            <a:extLst>
              <a:ext uri="{FF2B5EF4-FFF2-40B4-BE49-F238E27FC236}">
                <a16:creationId xmlns:a16="http://schemas.microsoft.com/office/drawing/2014/main" id="{ED37369E-D4DA-5431-72E9-705CB1CF42D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65764" y="2661546"/>
            <a:ext cx="2392742" cy="1343518"/>
          </a:xfrm>
          <a:prstGeom prst="rect">
            <a:avLst/>
          </a:prstGeom>
        </p:spPr>
      </p:pic>
      <p:pic>
        <p:nvPicPr>
          <p:cNvPr id="4" name="Sjabloon 2 afbeeldingen">
            <a:extLst>
              <a:ext uri="{FF2B5EF4-FFF2-40B4-BE49-F238E27FC236}">
                <a16:creationId xmlns:a16="http://schemas.microsoft.com/office/drawing/2014/main" id="{AF5B0914-F4A1-E990-A6F5-5BD56388D723}"/>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819ED01-3EC6-427C-9CBB-ECEB8F987741}"/>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Al deze propaganda kan zelfs leiden tot </a:t>
            </a:r>
          </a:p>
          <a:p>
            <a:pPr marL="0" indent="0">
              <a:buClr>
                <a:schemeClr val="tx1">
                  <a:lumMod val="75000"/>
                  <a:lumOff val="25000"/>
                </a:schemeClr>
              </a:buClr>
              <a:buNone/>
            </a:pPr>
            <a:r>
              <a:rPr lang="nl-NL" sz="1800" dirty="0"/>
              <a:t>						</a:t>
            </a:r>
            <a:r>
              <a:rPr lang="nl-NL" sz="2000" b="1" dirty="0"/>
              <a:t>oorlogs-enthousiasme!</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Het is zelfs gebeurd dat soldaten </a:t>
            </a:r>
            <a:r>
              <a:rPr lang="nl-NL" sz="1800" b="1" dirty="0"/>
              <a:t>zingend</a:t>
            </a:r>
            <a:r>
              <a:rPr lang="nl-NL" sz="1800" dirty="0"/>
              <a:t> de oorlog in gingen.</a:t>
            </a:r>
          </a:p>
          <a:p>
            <a:pPr marL="0" indent="0">
              <a:buClr>
                <a:schemeClr val="tx1">
                  <a:lumMod val="75000"/>
                  <a:lumOff val="25000"/>
                </a:schemeClr>
              </a:buClr>
              <a:buNone/>
            </a:pPr>
            <a:r>
              <a:rPr lang="nl-NL" sz="1800" dirty="0"/>
              <a:t>En later (als je beste vriend of vriendin wordt doodgeschoten) merk je pas dat het </a:t>
            </a:r>
            <a:r>
              <a:rPr lang="nl-NL" sz="1800" b="1" dirty="0"/>
              <a:t>helemaal niet leuk </a:t>
            </a:r>
            <a:r>
              <a:rPr lang="nl-NL" sz="1800" dirty="0"/>
              <a:t>is!</a:t>
            </a:r>
          </a:p>
          <a:p>
            <a:pPr marL="0" indent="0">
              <a:buClr>
                <a:schemeClr val="tx1">
                  <a:lumMod val="75000"/>
                  <a:lumOff val="25000"/>
                </a:schemeClr>
              </a:buClr>
              <a:buNone/>
            </a:pPr>
            <a:r>
              <a:rPr lang="nl-NL" sz="1800" dirty="0"/>
              <a:t>Maar ja, dan is die oorlog niet meer te stoppen.</a:t>
            </a:r>
          </a:p>
          <a:p>
            <a:pPr marL="0" indent="0">
              <a:buClr>
                <a:schemeClr val="tx1">
                  <a:lumMod val="75000"/>
                  <a:lumOff val="25000"/>
                </a:schemeClr>
              </a:buClr>
              <a:buNone/>
            </a:pPr>
            <a:endParaRPr lang="nl-NL" sz="1800" dirty="0"/>
          </a:p>
          <a:p>
            <a:pPr>
              <a:buClr>
                <a:schemeClr val="tx1">
                  <a:lumMod val="75000"/>
                  <a:lumOff val="25000"/>
                </a:schemeClr>
              </a:buClr>
            </a:pPr>
            <a:r>
              <a:rPr lang="nl-NL" sz="1800" dirty="0">
                <a:solidFill>
                  <a:srgbClr val="F22755"/>
                </a:solidFill>
              </a:rPr>
              <a:t>Kan dat? Kan je echt enthousiast worden voor een oorlog?</a:t>
            </a:r>
          </a:p>
          <a:p>
            <a:pPr>
              <a:buClr>
                <a:schemeClr val="tx1">
                  <a:lumMod val="75000"/>
                  <a:lumOff val="25000"/>
                </a:schemeClr>
              </a:buClr>
            </a:pPr>
            <a:r>
              <a:rPr lang="nl-NL" sz="1800" dirty="0">
                <a:solidFill>
                  <a:srgbClr val="F22755"/>
                </a:solidFill>
              </a:rPr>
              <a:t>Ben jij wel eens enthousiast geweest over een aanval?</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7A07D805-786C-6142-948B-9DCEEC0BB711}"/>
              </a:ext>
            </a:extLst>
          </p:cNvPr>
          <p:cNvSpPr>
            <a:spLocks noGrp="1" noRot="1" noMove="1" noResize="1" noEditPoints="1" noAdjustHandles="1" noChangeArrowheads="1" noChangeShapeType="1"/>
          </p:cNvSpPr>
          <p:nvPr>
            <p:ph type="title"/>
          </p:nvPr>
        </p:nvSpPr>
        <p:spPr/>
        <p:txBody>
          <a:bodyPr/>
          <a:lstStyle/>
          <a:p>
            <a:r>
              <a:rPr lang="nl-NL" dirty="0"/>
              <a:t>Enthousiast ??</a:t>
            </a:r>
          </a:p>
        </p:txBody>
      </p:sp>
    </p:spTree>
    <p:extLst>
      <p:ext uri="{BB962C8B-B14F-4D97-AF65-F5344CB8AC3E}">
        <p14:creationId xmlns:p14="http://schemas.microsoft.com/office/powerpoint/2010/main" val="13198431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5C8A-4504-98C5-2400-BFB2C00253E8}"/>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E101948E-71B8-890B-E7F6-2F934D4219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2161E042-ED41-C8A7-F94B-C407A75BFB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8EEDFF56-D0AC-4A45-D0C3-20E3B2E5DE0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29A9E6D-C3A4-A567-A83F-12332261F1A0}"/>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dirty="0">
                <a:solidFill>
                  <a:srgbClr val="F22755"/>
                </a:solidFill>
              </a:rPr>
              <a:t> Wat vind je dan?</a:t>
            </a:r>
          </a:p>
          <a:p>
            <a:pPr lvl="1">
              <a:buClr>
                <a:schemeClr val="tx1">
                  <a:lumMod val="75000"/>
                  <a:lumOff val="25000"/>
                </a:schemeClr>
              </a:buClr>
            </a:pPr>
            <a:r>
              <a:rPr lang="nl-NL" sz="1800" dirty="0">
                <a:solidFill>
                  <a:srgbClr val="F22755"/>
                </a:solidFill>
              </a:rPr>
              <a:t> Moeten wij ons laten aanpraten om oorlog te voeren? </a:t>
            </a:r>
          </a:p>
          <a:p>
            <a:pPr lvl="1">
              <a:buClr>
                <a:schemeClr val="tx1">
                  <a:lumMod val="75000"/>
                  <a:lumOff val="25000"/>
                </a:schemeClr>
              </a:buClr>
            </a:pPr>
            <a:r>
              <a:rPr lang="nl-NL" sz="1800" dirty="0">
                <a:solidFill>
                  <a:srgbClr val="F22755"/>
                </a:solidFill>
              </a:rPr>
              <a:t> Of moeten we het weigeren? (Maar wat gebeurt er dan?)</a:t>
            </a:r>
          </a:p>
          <a:p>
            <a:pPr lvl="1">
              <a:buClr>
                <a:schemeClr val="tx1">
                  <a:lumMod val="75000"/>
                  <a:lumOff val="25000"/>
                </a:schemeClr>
              </a:buClr>
            </a:pPr>
            <a:r>
              <a:rPr lang="nl-NL" sz="1800" dirty="0">
                <a:solidFill>
                  <a:srgbClr val="F22755"/>
                </a:solidFill>
              </a:rPr>
              <a:t> Weet niet? (handen opsteken)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2FF066AE-9B08-F8F9-AF33-CFEAB0D00FB5}"/>
              </a:ext>
            </a:extLst>
          </p:cNvPr>
          <p:cNvSpPr>
            <a:spLocks noGrp="1" noRot="1" noMove="1" noResize="1" noEditPoints="1" noAdjustHandles="1" noChangeArrowheads="1" noChangeShapeType="1"/>
          </p:cNvSpPr>
          <p:nvPr>
            <p:ph type="title"/>
          </p:nvPr>
        </p:nvSpPr>
        <p:spPr/>
        <p:txBody>
          <a:bodyPr/>
          <a:lstStyle/>
          <a:p>
            <a:r>
              <a:rPr lang="nl-NL" dirty="0"/>
              <a:t>Bijna dezelfde</a:t>
            </a:r>
            <a:br>
              <a:rPr lang="nl-NL" dirty="0"/>
            </a:br>
            <a:r>
              <a:rPr lang="nl-NL" dirty="0"/>
              <a:t>oude vraag…</a:t>
            </a:r>
          </a:p>
        </p:txBody>
      </p:sp>
    </p:spTree>
    <p:extLst>
      <p:ext uri="{BB962C8B-B14F-4D97-AF65-F5344CB8AC3E}">
        <p14:creationId xmlns:p14="http://schemas.microsoft.com/office/powerpoint/2010/main" val="29500772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E54A7-E965-BAF4-E37A-E2FAAFD7DB0F}"/>
            </a:ext>
          </a:extLst>
        </p:cNvPr>
        <p:cNvGrpSpPr/>
        <p:nvPr/>
      </p:nvGrpSpPr>
      <p:grpSpPr>
        <a:xfrm>
          <a:off x="0" y="0"/>
          <a:ext cx="0" cy="0"/>
          <a:chOff x="0" y="0"/>
          <a:chExt cx="0" cy="0"/>
        </a:xfrm>
      </p:grpSpPr>
      <p:pic>
        <p:nvPicPr>
          <p:cNvPr id="6" name="Afbeelding" descr="Afbeelding met glimlach, smiley, emoticon, bal&#10;&#10;Door AI gegenereerde inhoud is mogelijk onjuist.">
            <a:extLst>
              <a:ext uri="{FF2B5EF4-FFF2-40B4-BE49-F238E27FC236}">
                <a16:creationId xmlns:a16="http://schemas.microsoft.com/office/drawing/2014/main" id="{8CBFBFFD-CE68-4905-C36F-02577A10EA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611932"/>
            <a:ext cx="2732960" cy="1822568"/>
          </a:xfrm>
          <a:prstGeom prst="rect">
            <a:avLst/>
          </a:prstGeom>
        </p:spPr>
      </p:pic>
      <p:pic>
        <p:nvPicPr>
          <p:cNvPr id="8" name="Afbeelding 7">
            <a:extLst>
              <a:ext uri="{FF2B5EF4-FFF2-40B4-BE49-F238E27FC236}">
                <a16:creationId xmlns:a16="http://schemas.microsoft.com/office/drawing/2014/main" id="{C1AE5210-DFC2-104A-D4D8-C1FCD2E2010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6896"/>
            <a:ext cx="9144000" cy="6858000"/>
          </a:xfrm>
          <a:prstGeom prst="rect">
            <a:avLst/>
          </a:prstGeom>
        </p:spPr>
      </p:pic>
      <p:sp>
        <p:nvSpPr>
          <p:cNvPr id="3" name="Tekst">
            <a:extLst>
              <a:ext uri="{FF2B5EF4-FFF2-40B4-BE49-F238E27FC236}">
                <a16:creationId xmlns:a16="http://schemas.microsoft.com/office/drawing/2014/main" id="{C9A243D5-745E-853B-664D-505F75BE6697}"/>
              </a:ext>
            </a:extLst>
          </p:cNvPr>
          <p:cNvSpPr>
            <a:spLocks noGrp="1" noRot="1" noMove="1" noResize="1" noEditPoints="1" noAdjustHandles="1" noChangeArrowheads="1" noChangeShapeType="1"/>
          </p:cNvSpPr>
          <p:nvPr>
            <p:ph idx="1"/>
          </p:nvPr>
        </p:nvSpPr>
        <p:spPr/>
        <p:txBody>
          <a:bodyPr/>
          <a:lstStyle/>
          <a:p>
            <a:endParaRPr lang="nl-NL" dirty="0"/>
          </a:p>
          <a:p>
            <a:r>
              <a:rPr lang="nl-NL" sz="1800" dirty="0">
                <a:solidFill>
                  <a:srgbClr val="F22755"/>
                </a:solidFill>
              </a:rPr>
              <a:t>Wat viel je op in deze les?</a:t>
            </a:r>
          </a:p>
          <a:p>
            <a:endParaRPr lang="nl-NL" sz="1800" dirty="0">
              <a:solidFill>
                <a:srgbClr val="F22755"/>
              </a:solidFill>
            </a:endParaRPr>
          </a:p>
          <a:p>
            <a:r>
              <a:rPr lang="nl-NL" sz="1800" dirty="0">
                <a:solidFill>
                  <a:srgbClr val="F22755"/>
                </a:solidFill>
              </a:rPr>
              <a:t>Wat vond je interessant?</a:t>
            </a:r>
          </a:p>
          <a:p>
            <a:endParaRPr lang="nl-NL" sz="1800" dirty="0">
              <a:solidFill>
                <a:srgbClr val="F22755"/>
              </a:solidFill>
            </a:endParaRPr>
          </a:p>
          <a:p>
            <a:r>
              <a:rPr lang="nl-NL" sz="1800" dirty="0">
                <a:solidFill>
                  <a:srgbClr val="F22755"/>
                </a:solidFill>
              </a:rPr>
              <a:t>Wat heb je geleerd?</a:t>
            </a:r>
          </a:p>
          <a:p>
            <a:endParaRPr lang="nl-NL" sz="1800" dirty="0">
              <a:solidFill>
                <a:srgbClr val="F22755"/>
              </a:solidFill>
            </a:endParaRPr>
          </a:p>
          <a:p>
            <a:r>
              <a:rPr lang="nl-NL" sz="1800" dirty="0">
                <a:solidFill>
                  <a:srgbClr val="F22755"/>
                </a:solidFill>
              </a:rPr>
              <a:t>Waarover wil je nog verder nadenken of praten?</a:t>
            </a:r>
          </a:p>
          <a:p>
            <a:pPr marL="0" indent="0">
              <a:buNone/>
            </a:pPr>
            <a:endParaRPr lang="nl-NL" sz="1800" dirty="0">
              <a:solidFill>
                <a:srgbClr val="F22755"/>
              </a:solidFill>
            </a:endParaRPr>
          </a:p>
          <a:p>
            <a:pPr marL="0" indent="0">
              <a:buNone/>
            </a:pPr>
            <a:r>
              <a:rPr lang="nl-NL" sz="1800" dirty="0">
                <a:solidFill>
                  <a:srgbClr val="F07E26"/>
                </a:solidFill>
              </a:rPr>
              <a:t>Leerkracht: Je kan dit mondeling doen, of schriftelijk </a:t>
            </a:r>
            <a:br>
              <a:rPr lang="nl-NL" sz="1800" dirty="0">
                <a:solidFill>
                  <a:srgbClr val="F07E26"/>
                </a:solidFill>
              </a:rPr>
            </a:br>
            <a:r>
              <a:rPr lang="nl-NL" sz="1800" dirty="0">
                <a:solidFill>
                  <a:srgbClr val="F07E26"/>
                </a:solidFill>
              </a:rPr>
              <a:t>(dat kost meer tijd, maar je maakt het wel meetbaar, </a:t>
            </a:r>
            <a:br>
              <a:rPr lang="nl-NL" sz="1800" dirty="0">
                <a:solidFill>
                  <a:srgbClr val="F07E26"/>
                </a:solidFill>
              </a:rPr>
            </a:br>
            <a:r>
              <a:rPr lang="nl-NL" sz="1800" dirty="0">
                <a:solidFill>
                  <a:srgbClr val="F07E26"/>
                </a:solidFill>
              </a:rPr>
              <a:t>voor de schoolleiding of voor de inspectie)</a:t>
            </a:r>
          </a:p>
          <a:p>
            <a:pPr marL="0" indent="0">
              <a:buNone/>
            </a:pPr>
            <a:endParaRPr lang="nl-NL" sz="1800" dirty="0">
              <a:solidFill>
                <a:srgbClr val="F22755"/>
              </a:solidFill>
            </a:endParaRPr>
          </a:p>
        </p:txBody>
      </p:sp>
      <p:sp>
        <p:nvSpPr>
          <p:cNvPr id="2" name="Titel">
            <a:extLst>
              <a:ext uri="{FF2B5EF4-FFF2-40B4-BE49-F238E27FC236}">
                <a16:creationId xmlns:a16="http://schemas.microsoft.com/office/drawing/2014/main" id="{63DE0776-EBB3-85C8-518E-966454FFA29A}"/>
              </a:ext>
            </a:extLst>
          </p:cNvPr>
          <p:cNvSpPr>
            <a:spLocks noGrp="1" noRot="1" noMove="1" noResize="1" noEditPoints="1" noAdjustHandles="1" noChangeArrowheads="1" noChangeShapeType="1"/>
          </p:cNvSpPr>
          <p:nvPr>
            <p:ph type="title"/>
          </p:nvPr>
        </p:nvSpPr>
        <p:spPr/>
        <p:txBody>
          <a:bodyPr/>
          <a:lstStyle/>
          <a:p>
            <a:r>
              <a:rPr lang="nl-NL" dirty="0"/>
              <a:t>Tussenevaluatie</a:t>
            </a:r>
          </a:p>
        </p:txBody>
      </p:sp>
    </p:spTree>
    <p:extLst>
      <p:ext uri="{BB962C8B-B14F-4D97-AF65-F5344CB8AC3E}">
        <p14:creationId xmlns:p14="http://schemas.microsoft.com/office/powerpoint/2010/main" val="40056234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D666E-976F-20B6-559F-40871870E9E5}"/>
            </a:ext>
          </a:extLst>
        </p:cNvPr>
        <p:cNvGrpSpPr/>
        <p:nvPr/>
      </p:nvGrpSpPr>
      <p:grpSpPr>
        <a:xfrm>
          <a:off x="0" y="0"/>
          <a:ext cx="0" cy="0"/>
          <a:chOff x="0" y="0"/>
          <a:chExt cx="0" cy="0"/>
        </a:xfrm>
      </p:grpSpPr>
      <p:pic>
        <p:nvPicPr>
          <p:cNvPr id="6" name="Afbeelding" descr="Afbeelding met glimlach, smiley, emoticon, bal&#10;&#10;Door AI gegenereerde inhoud is mogelijk onjuist.">
            <a:extLst>
              <a:ext uri="{FF2B5EF4-FFF2-40B4-BE49-F238E27FC236}">
                <a16:creationId xmlns:a16="http://schemas.microsoft.com/office/drawing/2014/main" id="{C341BBEA-E583-DA3B-7E01-2CEB561BF7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611932"/>
            <a:ext cx="2732960" cy="1822568"/>
          </a:xfrm>
          <a:prstGeom prst="rect">
            <a:avLst/>
          </a:prstGeom>
        </p:spPr>
      </p:pic>
      <p:pic>
        <p:nvPicPr>
          <p:cNvPr id="8" name="Afbeelding 7">
            <a:extLst>
              <a:ext uri="{FF2B5EF4-FFF2-40B4-BE49-F238E27FC236}">
                <a16:creationId xmlns:a16="http://schemas.microsoft.com/office/drawing/2014/main" id="{E22D3A72-74A2-FFBB-069B-06DDF5BB3D7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6896"/>
            <a:ext cx="9144000" cy="6858000"/>
          </a:xfrm>
          <a:prstGeom prst="rect">
            <a:avLst/>
          </a:prstGeom>
        </p:spPr>
      </p:pic>
      <p:sp>
        <p:nvSpPr>
          <p:cNvPr id="3" name="Tekst">
            <a:extLst>
              <a:ext uri="{FF2B5EF4-FFF2-40B4-BE49-F238E27FC236}">
                <a16:creationId xmlns:a16="http://schemas.microsoft.com/office/drawing/2014/main" id="{F4402C02-CD54-EEAE-1ADB-1EA75BE6F280}"/>
              </a:ext>
            </a:extLst>
          </p:cNvPr>
          <p:cNvSpPr>
            <a:spLocks noGrp="1" noRot="1" noMove="1" noResize="1" noEditPoints="1" noAdjustHandles="1" noChangeArrowheads="1" noChangeShapeType="1"/>
          </p:cNvSpPr>
          <p:nvPr>
            <p:ph idx="1"/>
          </p:nvPr>
        </p:nvSpPr>
        <p:spPr/>
        <p:txBody>
          <a:bodyPr/>
          <a:lstStyle/>
          <a:p>
            <a:r>
              <a:rPr lang="nl-NL" sz="1800" dirty="0">
                <a:solidFill>
                  <a:srgbClr val="F07E26"/>
                </a:solidFill>
              </a:rPr>
              <a:t>Laat ons weten wat je vond!</a:t>
            </a:r>
          </a:p>
          <a:p>
            <a:r>
              <a:rPr lang="nl-NL" sz="1800" dirty="0">
                <a:solidFill>
                  <a:srgbClr val="F07E26"/>
                </a:solidFill>
              </a:rPr>
              <a:t>Wat viel je op in deze les?</a:t>
            </a:r>
          </a:p>
          <a:p>
            <a:r>
              <a:rPr lang="nl-NL" sz="1800" dirty="0">
                <a:solidFill>
                  <a:srgbClr val="F07E26"/>
                </a:solidFill>
              </a:rPr>
              <a:t>Was het gemakkelijk? Moeilijk?</a:t>
            </a:r>
          </a:p>
          <a:p>
            <a:r>
              <a:rPr lang="nl-NL" sz="1800" dirty="0">
                <a:solidFill>
                  <a:srgbClr val="F07E26"/>
                </a:solidFill>
              </a:rPr>
              <a:t>Wat heb je geleerd?</a:t>
            </a:r>
          </a:p>
          <a:p>
            <a:pPr lvl="1"/>
            <a:r>
              <a:rPr lang="nl-NL" sz="1800" dirty="0">
                <a:solidFill>
                  <a:srgbClr val="F07E26"/>
                </a:solidFill>
              </a:rPr>
              <a:t>Van de les?</a:t>
            </a:r>
          </a:p>
          <a:p>
            <a:pPr lvl="1"/>
            <a:r>
              <a:rPr lang="nl-NL" sz="1800" dirty="0">
                <a:solidFill>
                  <a:srgbClr val="F07E26"/>
                </a:solidFill>
              </a:rPr>
              <a:t>Van je leerlingen?</a:t>
            </a:r>
          </a:p>
          <a:p>
            <a:r>
              <a:rPr lang="nl-NL" sz="1800" dirty="0">
                <a:solidFill>
                  <a:srgbClr val="F07E26"/>
                </a:solidFill>
              </a:rPr>
              <a:t>Wat kan beter?</a:t>
            </a:r>
          </a:p>
          <a:p>
            <a:r>
              <a:rPr lang="nl-NL" sz="1800" dirty="0">
                <a:solidFill>
                  <a:srgbClr val="F07E26"/>
                </a:solidFill>
              </a:rPr>
              <a:t>Wil je nog verder praten of meedenken? Graag!</a:t>
            </a:r>
          </a:p>
          <a:p>
            <a:r>
              <a:rPr lang="nl-NL" sz="1800" dirty="0">
                <a:solidFill>
                  <a:srgbClr val="F07E26"/>
                </a:solidFill>
                <a:hlinkClick r:id="rId4">
                  <a:extLst>
                    <a:ext uri="{A12FA001-AC4F-418D-AE19-62706E023703}">
                      <ahyp:hlinkClr xmlns:ahyp="http://schemas.microsoft.com/office/drawing/2018/hyperlinkcolor" val="tx"/>
                    </a:ext>
                  </a:extLst>
                </a:hlinkClick>
              </a:rPr>
              <a:t>info@huisvanerasmus.nl</a:t>
            </a:r>
            <a:r>
              <a:rPr lang="nl-NL" sz="1800" dirty="0">
                <a:solidFill>
                  <a:srgbClr val="F07E26"/>
                </a:solidFill>
              </a:rPr>
              <a:t> </a:t>
            </a:r>
          </a:p>
          <a:p>
            <a:r>
              <a:rPr lang="nl-NL" sz="1800" dirty="0">
                <a:solidFill>
                  <a:srgbClr val="F07E26"/>
                </a:solidFill>
              </a:rPr>
              <a:t>06-54341956 (Sander)</a:t>
            </a:r>
          </a:p>
        </p:txBody>
      </p:sp>
      <p:sp>
        <p:nvSpPr>
          <p:cNvPr id="2" name="Titel">
            <a:extLst>
              <a:ext uri="{FF2B5EF4-FFF2-40B4-BE49-F238E27FC236}">
                <a16:creationId xmlns:a16="http://schemas.microsoft.com/office/drawing/2014/main" id="{5356225B-481A-C315-0201-CABD7CB96431}"/>
              </a:ext>
            </a:extLst>
          </p:cNvPr>
          <p:cNvSpPr>
            <a:spLocks noGrp="1" noRot="1" noMove="1" noResize="1" noEditPoints="1" noAdjustHandles="1" noChangeArrowheads="1" noChangeShapeType="1"/>
          </p:cNvSpPr>
          <p:nvPr>
            <p:ph type="title"/>
          </p:nvPr>
        </p:nvSpPr>
        <p:spPr/>
        <p:txBody>
          <a:bodyPr/>
          <a:lstStyle/>
          <a:p>
            <a:r>
              <a:rPr lang="nl-NL" dirty="0"/>
              <a:t>Tussenevaluatie leerkracht</a:t>
            </a:r>
          </a:p>
        </p:txBody>
      </p:sp>
    </p:spTree>
    <p:extLst>
      <p:ext uri="{BB962C8B-B14F-4D97-AF65-F5344CB8AC3E}">
        <p14:creationId xmlns:p14="http://schemas.microsoft.com/office/powerpoint/2010/main" val="36745022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B3300-83EA-C676-54C2-CFB25025525D}"/>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83471DF3-7ACC-BEF3-E083-2A78CF71B3C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C128F248-B7C5-C747-AC24-CD74571A3C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C4656B29-3FA5-3264-5DC1-F23090FAFF9C}"/>
              </a:ext>
            </a:extLst>
          </p:cNvPr>
          <p:cNvPicPr>
            <a:picLocks noGrp="1"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472C4135-68FF-9219-A87B-DA2ECE1A054D}"/>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6AE41EDB-AE63-617E-F7BA-EF1C58707BED}"/>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Hoe voorkom je een oorlog?</a:t>
            </a:r>
            <a:endParaRPr lang="en-US" dirty="0"/>
          </a:p>
        </p:txBody>
      </p:sp>
      <p:sp>
        <p:nvSpPr>
          <p:cNvPr id="11" name="Title 2">
            <a:extLst>
              <a:ext uri="{FF2B5EF4-FFF2-40B4-BE49-F238E27FC236}">
                <a16:creationId xmlns:a16="http://schemas.microsoft.com/office/drawing/2014/main" id="{A0B7AC23-D1F6-A7ED-11DA-1C89FEC2CA66}"/>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0FFB0BDC-033E-2F4B-749F-D0F48D4F657A}"/>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a:t>
            </a:r>
            <a:r>
              <a:rPr lang="nl-NL" dirty="0"/>
              <a:t>7</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2272598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A5505-694C-84E3-681B-CB6E51C7DDDB}"/>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F29F53E3-CB21-091C-21C1-74D44FA2E3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5378" y="620930"/>
            <a:ext cx="2450804" cy="1804572"/>
          </a:xfrm>
          <a:prstGeom prst="rect">
            <a:avLst/>
          </a:prstGeom>
        </p:spPr>
      </p:pic>
      <p:pic>
        <p:nvPicPr>
          <p:cNvPr id="4" name="Sjabloon 2 afbeeldingen">
            <a:extLst>
              <a:ext uri="{FF2B5EF4-FFF2-40B4-BE49-F238E27FC236}">
                <a16:creationId xmlns:a16="http://schemas.microsoft.com/office/drawing/2014/main" id="{862D9798-3BF1-F38F-22CC-AB87028CC700}"/>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79AA0F3-020F-244E-BBEC-66EAFC0CEE2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07E26"/>
                </a:solidFill>
              </a:rPr>
              <a:t>Leerkracht,</a:t>
            </a:r>
          </a:p>
          <a:p>
            <a:pPr marL="0" indent="0">
              <a:buClr>
                <a:schemeClr val="tx1">
                  <a:lumMod val="75000"/>
                  <a:lumOff val="25000"/>
                </a:schemeClr>
              </a:buClr>
              <a:buNone/>
            </a:pPr>
            <a:r>
              <a:rPr lang="nl-NL" sz="1800" dirty="0">
                <a:solidFill>
                  <a:srgbClr val="F07E26"/>
                </a:solidFill>
              </a:rPr>
              <a:t>Laten we wel wezen: als de machthebbers van een land eenmaal hebben besloten een oorlog te starten, is het bijna onmogelijk om daar iets tegen te doen. Zeker als scholier. Je hebt niet eens stemrecht!</a:t>
            </a:r>
          </a:p>
          <a:p>
            <a:pPr marL="0" indent="0">
              <a:buClr>
                <a:schemeClr val="tx1">
                  <a:lumMod val="75000"/>
                  <a:lumOff val="25000"/>
                </a:schemeClr>
              </a:buClr>
              <a:buNone/>
            </a:pPr>
            <a:endParaRPr lang="nl-NL" sz="1800" dirty="0">
              <a:solidFill>
                <a:srgbClr val="F07E26"/>
              </a:solidFill>
            </a:endParaRPr>
          </a:p>
          <a:p>
            <a:pPr marL="0" indent="0">
              <a:buClr>
                <a:schemeClr val="tx1">
                  <a:lumMod val="75000"/>
                  <a:lumOff val="25000"/>
                </a:schemeClr>
              </a:buClr>
              <a:buNone/>
            </a:pPr>
            <a:r>
              <a:rPr lang="nl-NL" sz="1800" dirty="0">
                <a:solidFill>
                  <a:srgbClr val="F07E26"/>
                </a:solidFill>
              </a:rPr>
              <a:t>Maar toch willen we de leerlingen enige hoop geven.</a:t>
            </a:r>
          </a:p>
          <a:p>
            <a:pPr marL="0" indent="0">
              <a:buClr>
                <a:schemeClr val="tx1">
                  <a:lumMod val="75000"/>
                  <a:lumOff val="25000"/>
                </a:schemeClr>
              </a:buClr>
              <a:buNone/>
            </a:pPr>
            <a:r>
              <a:rPr lang="nl-NL" sz="1800" dirty="0">
                <a:solidFill>
                  <a:srgbClr val="F07E26"/>
                </a:solidFill>
              </a:rPr>
              <a:t>						Reële hoop, geen valse hoop.</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0A035572-E5AA-F2F3-8A57-AE5D84024897}"/>
              </a:ext>
            </a:extLst>
          </p:cNvPr>
          <p:cNvSpPr>
            <a:spLocks noGrp="1" noRot="1" noMove="1" noResize="1" noEditPoints="1" noAdjustHandles="1" noChangeArrowheads="1" noChangeShapeType="1"/>
          </p:cNvSpPr>
          <p:nvPr>
            <p:ph type="title"/>
          </p:nvPr>
        </p:nvSpPr>
        <p:spPr/>
        <p:txBody>
          <a:bodyPr/>
          <a:lstStyle/>
          <a:p>
            <a:r>
              <a:rPr lang="nl-NL" sz="6000" dirty="0">
                <a:solidFill>
                  <a:srgbClr val="F07E26"/>
                </a:solidFill>
                <a:latin typeface="Urbanist" panose="020B0A04040200000203" pitchFamily="34" charset="77"/>
              </a:rPr>
              <a:t>Leerkracht : </a:t>
            </a:r>
          </a:p>
        </p:txBody>
      </p:sp>
    </p:spTree>
    <p:extLst>
      <p:ext uri="{BB962C8B-B14F-4D97-AF65-F5344CB8AC3E}">
        <p14:creationId xmlns:p14="http://schemas.microsoft.com/office/powerpoint/2010/main" val="39229158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BB7C2-8BCA-07E9-CFDD-060C1452FCA7}"/>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4C43C52-DEB1-B3CB-D8BC-7E318C6B45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60232" y="665966"/>
            <a:ext cx="1368152" cy="1837816"/>
          </a:xfrm>
          <a:prstGeom prst="rect">
            <a:avLst/>
          </a:prstGeom>
        </p:spPr>
      </p:pic>
      <p:pic>
        <p:nvPicPr>
          <p:cNvPr id="8" name="Afbeelding 7">
            <a:extLst>
              <a:ext uri="{FF2B5EF4-FFF2-40B4-BE49-F238E27FC236}">
                <a16:creationId xmlns:a16="http://schemas.microsoft.com/office/drawing/2014/main" id="{A75FDD1D-576A-C8A2-EE5C-2BD5136BD33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56712" y="2470459"/>
            <a:ext cx="2379255" cy="1714500"/>
          </a:xfrm>
          <a:prstGeom prst="rect">
            <a:avLst/>
          </a:prstGeom>
        </p:spPr>
      </p:pic>
      <p:pic>
        <p:nvPicPr>
          <p:cNvPr id="4" name="Sjabloon 2 afbeeldingen">
            <a:extLst>
              <a:ext uri="{FF2B5EF4-FFF2-40B4-BE49-F238E27FC236}">
                <a16:creationId xmlns:a16="http://schemas.microsoft.com/office/drawing/2014/main" id="{0BBBB841-3EC8-0110-F7F8-F9781E99221A}"/>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569406B-027E-F8BA-C7D0-89F50D809C3F}"/>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 Dat twee landen oorlog voeren.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 Of dat een ander land ons land aanvalt.</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 Of dat ons land besluit een ander land aan te vallen!</a:t>
            </a:r>
          </a:p>
          <a:p>
            <a:pPr marL="360000" lvl="2" indent="0">
              <a:buClr>
                <a:schemeClr val="tx1">
                  <a:lumMod val="75000"/>
                  <a:lumOff val="25000"/>
                </a:schemeClr>
              </a:buClr>
              <a:buNone/>
            </a:pPr>
            <a:r>
              <a:rPr lang="nl-NL" dirty="0"/>
              <a:t>(Dat kunnen wij ons nauwelijks voorstellen, maar voor mensen in de Verenigde Staten, Rusland, of Israël, is dat best mogelijk)</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Wat kan je daar dan aan doen?</a:t>
            </a:r>
          </a:p>
          <a:p>
            <a:pPr marL="0" indent="0">
              <a:buClr>
                <a:schemeClr val="tx1">
                  <a:lumMod val="75000"/>
                  <a:lumOff val="25000"/>
                </a:schemeClr>
              </a:buClr>
              <a:buNone/>
            </a:pPr>
            <a:r>
              <a:rPr lang="nl-NL" sz="1800" dirty="0">
                <a:solidFill>
                  <a:srgbClr val="F22755"/>
                </a:solidFill>
              </a:rPr>
              <a:t>En wat als je daar misschien wel blij mee bent?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CCBDE2F3-82E6-E92D-CD87-BAE6284D452D}"/>
              </a:ext>
            </a:extLst>
          </p:cNvPr>
          <p:cNvSpPr>
            <a:spLocks noGrp="1" noRot="1" noMove="1" noResize="1" noEditPoints="1" noAdjustHandles="1" noChangeArrowheads="1" noChangeShapeType="1"/>
          </p:cNvSpPr>
          <p:nvPr>
            <p:ph type="title"/>
          </p:nvPr>
        </p:nvSpPr>
        <p:spPr/>
        <p:txBody>
          <a:bodyPr/>
          <a:lstStyle/>
          <a:p>
            <a:r>
              <a:rPr lang="nl-NL" dirty="0"/>
              <a:t>Stel je eens voor …</a:t>
            </a:r>
            <a:endParaRPr lang="nl-NL" sz="2800" dirty="0"/>
          </a:p>
        </p:txBody>
      </p:sp>
    </p:spTree>
    <p:extLst>
      <p:ext uri="{BB962C8B-B14F-4D97-AF65-F5344CB8AC3E}">
        <p14:creationId xmlns:p14="http://schemas.microsoft.com/office/powerpoint/2010/main" val="12852027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8991-1329-C13B-C871-86DCABACF4D1}"/>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AADFA757-FD4F-07A3-2038-9EFB02DA9D01}"/>
              </a:ext>
            </a:extLst>
          </p:cNvPr>
          <p:cNvPicPr>
            <a:picLocks noChangeAspect="1"/>
          </p:cNvPicPr>
          <p:nvPr/>
        </p:nvPicPr>
        <p:blipFill>
          <a:blip r:embed="rId2" cstate="email">
            <a:extLst>
              <a:ext uri="{28A0092B-C50C-407E-A947-70E740481C1C}">
                <a14:useLocalDpi xmlns:a14="http://schemas.microsoft.com/office/drawing/2010/main"/>
              </a:ext>
            </a:extLst>
          </a:blip>
          <a:srcRect b="-2"/>
          <a:stretch>
            <a:fillRect/>
          </a:stretch>
        </p:blipFill>
        <p:spPr>
          <a:xfrm>
            <a:off x="6101250" y="2501272"/>
            <a:ext cx="3059832" cy="1768614"/>
          </a:xfrm>
          <a:prstGeom prst="rect">
            <a:avLst/>
          </a:prstGeom>
        </p:spPr>
      </p:pic>
      <p:pic>
        <p:nvPicPr>
          <p:cNvPr id="7" name="Afbeelding 6">
            <a:extLst>
              <a:ext uri="{FF2B5EF4-FFF2-40B4-BE49-F238E27FC236}">
                <a16:creationId xmlns:a16="http://schemas.microsoft.com/office/drawing/2014/main" id="{0A4DAA41-9D55-5304-076F-006D8593FF7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95230" y="574476"/>
            <a:ext cx="4013018" cy="2143452"/>
          </a:xfrm>
          <a:prstGeom prst="rect">
            <a:avLst/>
          </a:prstGeom>
        </p:spPr>
      </p:pic>
      <p:pic>
        <p:nvPicPr>
          <p:cNvPr id="4" name="Sjabloon 2 afbeeldingen">
            <a:extLst>
              <a:ext uri="{FF2B5EF4-FFF2-40B4-BE49-F238E27FC236}">
                <a16:creationId xmlns:a16="http://schemas.microsoft.com/office/drawing/2014/main" id="{71D82138-2730-3E16-AF17-45AADDDA6978}"/>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91C6CEB-263A-8C5C-EA93-B56A0DDC17D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 Tegen de president van dat land zeggen dat hij moet stoppen?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 Of aan die president een brief sturen?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 Niet meedoen met die oorlog? Hoe dan? Mag dat? </a:t>
            </a:r>
          </a:p>
          <a:p>
            <a:pPr marL="0" indent="0">
              <a:buClr>
                <a:schemeClr val="tx1">
                  <a:lumMod val="75000"/>
                  <a:lumOff val="25000"/>
                </a:schemeClr>
              </a:buClr>
              <a:buNone/>
            </a:pPr>
            <a:r>
              <a:rPr lang="nl-NL" sz="1200" dirty="0">
                <a:solidFill>
                  <a:srgbClr val="F07E26"/>
                </a:solidFill>
              </a:rPr>
              <a:t>		Dienst weigeren, onderduiken, niet schieten, weglopen/deserteren</a:t>
            </a:r>
          </a:p>
          <a:p>
            <a:pPr marL="0" indent="0">
              <a:buClr>
                <a:schemeClr val="tx1">
                  <a:lumMod val="75000"/>
                  <a:lumOff val="25000"/>
                </a:schemeClr>
              </a:buClr>
              <a:buNone/>
            </a:pPr>
            <a:r>
              <a:rPr lang="nl-NL" sz="1800" dirty="0">
                <a:solidFill>
                  <a:srgbClr val="F22755"/>
                </a:solidFill>
              </a:rPr>
              <a:t>…Of vechten tegen die oorlog? Hoe dan?</a:t>
            </a:r>
          </a:p>
          <a:p>
            <a:pPr marL="0" indent="0">
              <a:buClr>
                <a:schemeClr val="tx1">
                  <a:lumMod val="75000"/>
                  <a:lumOff val="25000"/>
                </a:schemeClr>
              </a:buClr>
              <a:buNone/>
            </a:pPr>
            <a:r>
              <a:rPr lang="nl-NL" sz="1200" dirty="0">
                <a:solidFill>
                  <a:srgbClr val="F07E26"/>
                </a:solidFill>
              </a:rPr>
              <a:t>		Proberen soldaten tegen te houden, aanslagen plegen, niet meer stemmen op die partij</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Hoeveel maakt dat uit?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484C729-CE2E-2B4F-6075-60AAAA0CCD09}"/>
              </a:ext>
            </a:extLst>
          </p:cNvPr>
          <p:cNvSpPr>
            <a:spLocks noGrp="1" noRot="1" noMove="1" noResize="1" noEditPoints="1" noAdjustHandles="1" noChangeArrowheads="1" noChangeShapeType="1"/>
          </p:cNvSpPr>
          <p:nvPr>
            <p:ph type="title"/>
          </p:nvPr>
        </p:nvSpPr>
        <p:spPr/>
        <p:txBody>
          <a:bodyPr/>
          <a:lstStyle/>
          <a:p>
            <a:r>
              <a:rPr lang="nl-NL" dirty="0"/>
              <a:t>Kan je …</a:t>
            </a:r>
            <a:endParaRPr lang="nl-NL" sz="2800" dirty="0"/>
          </a:p>
        </p:txBody>
      </p:sp>
    </p:spTree>
    <p:extLst>
      <p:ext uri="{BB962C8B-B14F-4D97-AF65-F5344CB8AC3E}">
        <p14:creationId xmlns:p14="http://schemas.microsoft.com/office/powerpoint/2010/main" val="41359288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CF774-1A0E-3EEC-C830-7AB0A9DB8C0A}"/>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1B65C887-CD78-FDB3-364F-CAB027C047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pic>
        <p:nvPicPr>
          <p:cNvPr id="7" name="Afbeelding 6">
            <a:extLst>
              <a:ext uri="{FF2B5EF4-FFF2-40B4-BE49-F238E27FC236}">
                <a16:creationId xmlns:a16="http://schemas.microsoft.com/office/drawing/2014/main" id="{C36F9B5A-9ACF-561F-0CD3-14A62F871DA5}"/>
              </a:ext>
            </a:extLst>
          </p:cNvPr>
          <p:cNvPicPr>
            <a:picLocks noChangeAspect="1"/>
          </p:cNvPicPr>
          <p:nvPr/>
        </p:nvPicPr>
        <p:blipFill>
          <a:blip r:embed="rId3" cstate="email">
            <a:extLst>
              <a:ext uri="{28A0092B-C50C-407E-A947-70E740481C1C}">
                <a14:useLocalDpi xmlns:a14="http://schemas.microsoft.com/office/drawing/2010/main"/>
              </a:ext>
            </a:extLst>
          </a:blip>
          <a:srcRect t="-2627"/>
          <a:stretch>
            <a:fillRect/>
          </a:stretch>
        </p:blipFill>
        <p:spPr>
          <a:xfrm>
            <a:off x="6156177" y="469815"/>
            <a:ext cx="2411824" cy="1951073"/>
          </a:xfrm>
          <a:prstGeom prst="rect">
            <a:avLst/>
          </a:prstGeom>
        </p:spPr>
      </p:pic>
      <p:pic>
        <p:nvPicPr>
          <p:cNvPr id="4" name="Sjabloon 2 afbeeldingen">
            <a:extLst>
              <a:ext uri="{FF2B5EF4-FFF2-40B4-BE49-F238E27FC236}">
                <a16:creationId xmlns:a16="http://schemas.microsoft.com/office/drawing/2014/main" id="{D028796C-713E-B33D-9D93-062645E15FA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248D34F-0839-83EA-A59F-4F01A8F1E4BE}"/>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Eigenlijk is er maar heel weinig wat je kunt doen.</a:t>
            </a:r>
          </a:p>
          <a:p>
            <a:pPr marL="0" indent="0">
              <a:buClr>
                <a:schemeClr val="tx1">
                  <a:lumMod val="75000"/>
                  <a:lumOff val="25000"/>
                </a:schemeClr>
              </a:buClr>
              <a:buNone/>
            </a:pPr>
            <a:r>
              <a:rPr lang="nl-NL" sz="1800" dirty="0"/>
              <a:t>	Want ze gaan toch gewoon door met die oorlog.</a:t>
            </a:r>
          </a:p>
          <a:p>
            <a:pPr marL="360000" lvl="2" indent="0">
              <a:buClr>
                <a:schemeClr val="tx1">
                  <a:lumMod val="75000"/>
                  <a:lumOff val="25000"/>
                </a:schemeClr>
              </a:buClr>
              <a:buNone/>
            </a:pPr>
            <a:r>
              <a:rPr lang="nl-NL" sz="1800" dirty="0"/>
              <a:t>En door alle propaganda (vorige hoofdstuk) kunnen ze eigenlijk niet meer terug </a:t>
            </a:r>
            <a:r>
              <a:rPr lang="nl-NL" sz="1800" dirty="0">
                <a:sym typeface="Wingdings" panose="05000000000000000000" pitchFamily="2" charset="2"/>
              </a:rPr>
              <a:t>.</a:t>
            </a:r>
            <a:endParaRPr lang="nl-NL" sz="1800" dirty="0"/>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Het is eigenlijk hetzelfde als op straat:</a:t>
            </a:r>
          </a:p>
          <a:p>
            <a:pPr marL="0" indent="0">
              <a:buClr>
                <a:schemeClr val="tx1">
                  <a:lumMod val="75000"/>
                  <a:lumOff val="25000"/>
                </a:schemeClr>
              </a:buClr>
              <a:buNone/>
            </a:pPr>
            <a:r>
              <a:rPr lang="nl-NL" sz="1800" dirty="0"/>
              <a:t>	Als twee mensen willen vechten,</a:t>
            </a:r>
          </a:p>
          <a:p>
            <a:pPr marL="0" indent="0">
              <a:buClr>
                <a:schemeClr val="tx1">
                  <a:lumMod val="75000"/>
                  <a:lumOff val="25000"/>
                </a:schemeClr>
              </a:buClr>
              <a:buNone/>
            </a:pPr>
            <a:r>
              <a:rPr lang="nl-NL" sz="1800" dirty="0"/>
              <a:t>		dan kan je er wel tussen in springen,</a:t>
            </a:r>
          </a:p>
          <a:p>
            <a:pPr marL="0" indent="0">
              <a:buClr>
                <a:schemeClr val="tx1">
                  <a:lumMod val="75000"/>
                  <a:lumOff val="25000"/>
                </a:schemeClr>
              </a:buClr>
              <a:buNone/>
            </a:pPr>
            <a:r>
              <a:rPr lang="nl-NL" sz="1800" dirty="0"/>
              <a:t>			maar dat is best gevaarlijk </a:t>
            </a:r>
            <a:r>
              <a:rPr lang="nl-NL" dirty="0"/>
              <a:t>(kan alleen als je </a:t>
            </a:r>
            <a:r>
              <a:rPr lang="nl-NL" i="1" dirty="0"/>
              <a:t>heel</a:t>
            </a:r>
            <a:r>
              <a:rPr lang="nl-NL" dirty="0"/>
              <a:t> sterk bent)</a:t>
            </a:r>
          </a:p>
          <a:p>
            <a:pPr marL="0" indent="0">
              <a:buClr>
                <a:schemeClr val="tx1">
                  <a:lumMod val="75000"/>
                  <a:lumOff val="25000"/>
                </a:schemeClr>
              </a:buClr>
              <a:buNone/>
            </a:pPr>
            <a:r>
              <a:rPr lang="nl-NL" sz="1800" dirty="0"/>
              <a:t>				en dan gaan ze ergens anders, of later, toch vechten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Kan je dan helemaal niets doen?</a:t>
            </a:r>
            <a:endParaRPr lang="nl-NL" dirty="0"/>
          </a:p>
        </p:txBody>
      </p:sp>
      <p:sp>
        <p:nvSpPr>
          <p:cNvPr id="2" name="Titel">
            <a:extLst>
              <a:ext uri="{FF2B5EF4-FFF2-40B4-BE49-F238E27FC236}">
                <a16:creationId xmlns:a16="http://schemas.microsoft.com/office/drawing/2014/main" id="{6BA28901-0B13-8D79-80AD-0859F9FA5F62}"/>
              </a:ext>
            </a:extLst>
          </p:cNvPr>
          <p:cNvSpPr>
            <a:spLocks noGrp="1" noRot="1" noMove="1" noResize="1" noEditPoints="1" noAdjustHandles="1" noChangeArrowheads="1" noChangeShapeType="1"/>
          </p:cNvSpPr>
          <p:nvPr>
            <p:ph type="title"/>
          </p:nvPr>
        </p:nvSpPr>
        <p:spPr/>
        <p:txBody>
          <a:bodyPr/>
          <a:lstStyle/>
          <a:p>
            <a:r>
              <a:rPr lang="nl-NL" sz="2800" dirty="0"/>
              <a:t>Hoeveel maakt dat uit?</a:t>
            </a:r>
          </a:p>
        </p:txBody>
      </p:sp>
    </p:spTree>
    <p:extLst>
      <p:ext uri="{BB962C8B-B14F-4D97-AF65-F5344CB8AC3E}">
        <p14:creationId xmlns:p14="http://schemas.microsoft.com/office/powerpoint/2010/main" val="26647852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46D24-8049-7AA8-09D5-8F03B3490C08}"/>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B0DF49BD-D1AD-3755-D75C-E9A9851109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69990" y="2582183"/>
            <a:ext cx="1225402" cy="1225402"/>
          </a:xfrm>
          <a:prstGeom prst="rect">
            <a:avLst/>
          </a:prstGeom>
        </p:spPr>
      </p:pic>
      <p:pic>
        <p:nvPicPr>
          <p:cNvPr id="7" name="Afbeelding 6">
            <a:extLst>
              <a:ext uri="{FF2B5EF4-FFF2-40B4-BE49-F238E27FC236}">
                <a16:creationId xmlns:a16="http://schemas.microsoft.com/office/drawing/2014/main" id="{56EA75DE-D04A-8738-BA13-86C4EBD5E03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858519" y="548680"/>
            <a:ext cx="2955305" cy="1872208"/>
          </a:xfrm>
          <a:prstGeom prst="rect">
            <a:avLst/>
          </a:prstGeom>
        </p:spPr>
      </p:pic>
      <p:pic>
        <p:nvPicPr>
          <p:cNvPr id="4" name="Sjabloon 2 afbeeldingen">
            <a:extLst>
              <a:ext uri="{FF2B5EF4-FFF2-40B4-BE49-F238E27FC236}">
                <a16:creationId xmlns:a16="http://schemas.microsoft.com/office/drawing/2014/main" id="{91F96621-6078-AAC9-9CF9-EF57CADF0553}"/>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F4DA2A5-9D10-8AB3-6136-D0C7A98E2725}"/>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Kun je in je eentje een oorlog stoppen?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Het enige dat je kunt doen, is je vriend(</a:t>
            </a:r>
            <a:r>
              <a:rPr lang="nl-NL" sz="1800" dirty="0" err="1">
                <a:solidFill>
                  <a:schemeClr val="tx1"/>
                </a:solidFill>
              </a:rPr>
              <a:t>inn</a:t>
            </a:r>
            <a:r>
              <a:rPr lang="nl-NL" sz="1800" dirty="0">
                <a:solidFill>
                  <a:schemeClr val="tx1"/>
                </a:solidFill>
              </a:rPr>
              <a:t>)en, broers, zussen duidelijk maken dat we niet alle propaganda mogen geloven. </a:t>
            </a:r>
          </a:p>
          <a:p>
            <a:pPr marL="0" indent="0">
              <a:buClr>
                <a:schemeClr val="tx1">
                  <a:lumMod val="75000"/>
                  <a:lumOff val="25000"/>
                </a:schemeClr>
              </a:buClr>
              <a:buNone/>
            </a:pPr>
            <a:r>
              <a:rPr lang="nl-NL" sz="1200" dirty="0">
                <a:solidFill>
                  <a:srgbClr val="F07E26"/>
                </a:solidFill>
              </a:rPr>
              <a:t>(zie vorig hoofdstuk)</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Kun je samen met (veel) andere mensen een oorlog stoppen?</a:t>
            </a:r>
            <a:endParaRPr lang="nl-NL" sz="1800" dirty="0"/>
          </a:p>
          <a:p>
            <a:pPr marL="0" indent="0">
              <a:buClr>
                <a:schemeClr val="tx1">
                  <a:lumMod val="75000"/>
                  <a:lumOff val="25000"/>
                </a:schemeClr>
              </a:buClr>
              <a:buNone/>
            </a:pPr>
            <a:r>
              <a:rPr lang="nl-NL" sz="1800" dirty="0">
                <a:solidFill>
                  <a:srgbClr val="F22755"/>
                </a:solidFill>
              </a:rPr>
              <a:t>Hoe dan? </a:t>
            </a:r>
            <a:endParaRPr lang="nl-NL" dirty="0"/>
          </a:p>
        </p:txBody>
      </p:sp>
      <p:sp>
        <p:nvSpPr>
          <p:cNvPr id="2" name="Titel">
            <a:extLst>
              <a:ext uri="{FF2B5EF4-FFF2-40B4-BE49-F238E27FC236}">
                <a16:creationId xmlns:a16="http://schemas.microsoft.com/office/drawing/2014/main" id="{E5C2524F-87C0-498C-E32D-665E1C15B130}"/>
              </a:ext>
            </a:extLst>
          </p:cNvPr>
          <p:cNvSpPr>
            <a:spLocks noGrp="1" noRot="1" noMove="1" noResize="1" noEditPoints="1" noAdjustHandles="1" noChangeArrowheads="1" noChangeShapeType="1"/>
          </p:cNvSpPr>
          <p:nvPr>
            <p:ph type="title"/>
          </p:nvPr>
        </p:nvSpPr>
        <p:spPr/>
        <p:txBody>
          <a:bodyPr/>
          <a:lstStyle/>
          <a:p>
            <a:r>
              <a:rPr lang="nl-NL" sz="2800" dirty="0"/>
              <a:t>Wat kan ik doen…?</a:t>
            </a:r>
          </a:p>
        </p:txBody>
      </p:sp>
    </p:spTree>
    <p:extLst>
      <p:ext uri="{BB962C8B-B14F-4D97-AF65-F5344CB8AC3E}">
        <p14:creationId xmlns:p14="http://schemas.microsoft.com/office/powerpoint/2010/main" val="1345190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F0314-F80F-982D-46F2-2F746AB0E7EF}"/>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36AB11B2-134D-4AE6-93F0-5FCA31CE897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793" y="2348880"/>
            <a:ext cx="2647950" cy="1714500"/>
          </a:xfrm>
          <a:prstGeom prst="rect">
            <a:avLst/>
          </a:prstGeom>
        </p:spPr>
      </p:pic>
      <p:pic>
        <p:nvPicPr>
          <p:cNvPr id="7" name="Afbeelding 6">
            <a:extLst>
              <a:ext uri="{FF2B5EF4-FFF2-40B4-BE49-F238E27FC236}">
                <a16:creationId xmlns:a16="http://schemas.microsoft.com/office/drawing/2014/main" id="{34DE10D0-BE82-262A-A39F-DAE08C1160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4849" y="548680"/>
            <a:ext cx="2460273" cy="1800200"/>
          </a:xfrm>
          <a:prstGeom prst="rect">
            <a:avLst/>
          </a:prstGeom>
        </p:spPr>
      </p:pic>
      <p:pic>
        <p:nvPicPr>
          <p:cNvPr id="4" name="Sjabloon 2 afbeeldingen">
            <a:extLst>
              <a:ext uri="{FF2B5EF4-FFF2-40B4-BE49-F238E27FC236}">
                <a16:creationId xmlns:a16="http://schemas.microsoft.com/office/drawing/2014/main" id="{79895C80-B61E-632E-F6E1-806260B0DD7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137F9AD2-79F7-9D34-1A61-6431579F290E}"/>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Eigenlijk kan je maar weinig doen tegen een oorlog</a:t>
            </a:r>
          </a:p>
          <a:p>
            <a:pPr marL="0" indent="0">
              <a:buClr>
                <a:schemeClr val="tx1">
                  <a:lumMod val="75000"/>
                  <a:lumOff val="25000"/>
                </a:schemeClr>
              </a:buClr>
              <a:buNone/>
            </a:pPr>
            <a:r>
              <a:rPr lang="nl-NL" sz="1800" dirty="0"/>
              <a:t>	Je hebt gewoon de kracht (en de macht) niet om dat te doen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Het enige is om met zijn allen de straat op te gaan</a:t>
            </a:r>
          </a:p>
          <a:p>
            <a:pPr marL="0" indent="0">
              <a:buClr>
                <a:schemeClr val="tx1">
                  <a:lumMod val="75000"/>
                  <a:lumOff val="25000"/>
                </a:schemeClr>
              </a:buClr>
              <a:buNone/>
            </a:pPr>
            <a:r>
              <a:rPr lang="nl-NL" sz="1800" dirty="0"/>
              <a:t>	Demonstreren, noemen we dat</a:t>
            </a:r>
            <a:endParaRPr lang="nl-NL" sz="1800" dirty="0">
              <a:solidFill>
                <a:srgbClr val="F22755"/>
              </a:solidFill>
            </a:endParaRP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Hoeveel maakt dat uit?</a:t>
            </a:r>
            <a:endParaRPr lang="nl-NL" dirty="0"/>
          </a:p>
        </p:txBody>
      </p:sp>
      <p:sp>
        <p:nvSpPr>
          <p:cNvPr id="2" name="Titel">
            <a:extLst>
              <a:ext uri="{FF2B5EF4-FFF2-40B4-BE49-F238E27FC236}">
                <a16:creationId xmlns:a16="http://schemas.microsoft.com/office/drawing/2014/main" id="{5823BC84-4B69-07C8-908C-12976C6E9B8D}"/>
              </a:ext>
            </a:extLst>
          </p:cNvPr>
          <p:cNvSpPr>
            <a:spLocks noGrp="1" noRot="1" noMove="1" noResize="1" noEditPoints="1" noAdjustHandles="1" noChangeArrowheads="1" noChangeShapeType="1"/>
          </p:cNvSpPr>
          <p:nvPr>
            <p:ph type="title"/>
          </p:nvPr>
        </p:nvSpPr>
        <p:spPr/>
        <p:txBody>
          <a:bodyPr/>
          <a:lstStyle/>
          <a:p>
            <a:r>
              <a:rPr lang="nl-NL" sz="2800" dirty="0"/>
              <a:t>Wat kan je dan wel doen?</a:t>
            </a:r>
          </a:p>
        </p:txBody>
      </p:sp>
    </p:spTree>
    <p:extLst>
      <p:ext uri="{BB962C8B-B14F-4D97-AF65-F5344CB8AC3E}">
        <p14:creationId xmlns:p14="http://schemas.microsoft.com/office/powerpoint/2010/main" val="131650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6CE19-9ED5-148B-662B-B7BC9A45D4AA}"/>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55A26A7E-CFB0-A64E-7327-8F66A31AD57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48434" y="2348880"/>
            <a:ext cx="2780309" cy="1800200"/>
          </a:xfrm>
          <a:prstGeom prst="rect">
            <a:avLst/>
          </a:prstGeom>
        </p:spPr>
      </p:pic>
      <p:pic>
        <p:nvPicPr>
          <p:cNvPr id="7" name="Afbeelding 6">
            <a:extLst>
              <a:ext uri="{FF2B5EF4-FFF2-40B4-BE49-F238E27FC236}">
                <a16:creationId xmlns:a16="http://schemas.microsoft.com/office/drawing/2014/main" id="{02C17116-2AE7-8C8D-1F80-5546482643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56177" y="498431"/>
            <a:ext cx="2528946" cy="1850449"/>
          </a:xfrm>
          <a:prstGeom prst="rect">
            <a:avLst/>
          </a:prstGeom>
        </p:spPr>
      </p:pic>
      <p:pic>
        <p:nvPicPr>
          <p:cNvPr id="4" name="Sjabloon 2 afbeeldingen">
            <a:extLst>
              <a:ext uri="{FF2B5EF4-FFF2-40B4-BE49-F238E27FC236}">
                <a16:creationId xmlns:a16="http://schemas.microsoft.com/office/drawing/2014/main" id="{51D8316A-55D1-14B6-76EF-C5511AF3615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D834F63-2451-9104-3602-8142174001A5}"/>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Demonstraties </a:t>
            </a:r>
            <a:r>
              <a:rPr kumimoji="0" lang="nl-NL" sz="1800" b="1"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lijken</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niet veel uit te maken.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Want je hebt </a:t>
            </a:r>
            <a:r>
              <a:rPr kumimoji="0" lang="nl-NL" sz="16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niet</a:t>
            </a: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het gevoel dat je echt iets </a:t>
            </a:r>
            <a:r>
              <a:rPr kumimoji="0" lang="nl-NL" sz="1600" b="1"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doet.</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Je gebruikt geen kracht, geen wapens, helemaal niets,</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alleen maar een paar spandoeken.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Maar toch hebben demonstraties in het verleden best wel wat uitgemaakt.</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Niet in het begin; dan luisteren ze niet.</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Maar als die protesten steeds groter worden,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6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dan gaan ze misschien wel luisteren.</a:t>
            </a:r>
            <a:endParaRPr kumimoji="0" lang="nl-NL" sz="1800" b="0" i="0" u="none" strike="noStrike" kern="1200" cap="none" spc="0" normalizeH="0" baseline="0" noProof="0" dirty="0">
              <a:ln>
                <a:noFill/>
              </a:ln>
              <a:solidFill>
                <a:srgbClr val="F22755"/>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Maakt het uit of het om ons land gaat, of om een ander land?</a:t>
            </a:r>
            <a:endParaRPr lang="nl-NL" dirty="0"/>
          </a:p>
        </p:txBody>
      </p:sp>
      <p:sp>
        <p:nvSpPr>
          <p:cNvPr id="2" name="Titel">
            <a:extLst>
              <a:ext uri="{FF2B5EF4-FFF2-40B4-BE49-F238E27FC236}">
                <a16:creationId xmlns:a16="http://schemas.microsoft.com/office/drawing/2014/main" id="{9A28E8FC-B9AF-BAEE-E2BB-845B786AD4EF}"/>
              </a:ext>
            </a:extLst>
          </p:cNvPr>
          <p:cNvSpPr>
            <a:spLocks noGrp="1" noRot="1" noMove="1" noResize="1" noEditPoints="1" noAdjustHandles="1" noChangeArrowheads="1" noChangeShapeType="1"/>
          </p:cNvSpPr>
          <p:nvPr>
            <p:ph type="title"/>
          </p:nvPr>
        </p:nvSpPr>
        <p:spPr/>
        <p:txBody>
          <a:bodyPr/>
          <a:lstStyle/>
          <a:p>
            <a:r>
              <a:rPr lang="nl-NL" sz="2800" dirty="0"/>
              <a:t>Wat kan je dan wel doen?</a:t>
            </a:r>
          </a:p>
        </p:txBody>
      </p:sp>
    </p:spTree>
    <p:extLst>
      <p:ext uri="{BB962C8B-B14F-4D97-AF65-F5344CB8AC3E}">
        <p14:creationId xmlns:p14="http://schemas.microsoft.com/office/powerpoint/2010/main" val="7843700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E0548-852C-A040-6D9B-76CE144CDDA2}"/>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640F0C62-FBB2-9BB4-9858-17D91384414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372201" y="2556904"/>
            <a:ext cx="2666500" cy="1714500"/>
          </a:xfrm>
          <a:prstGeom prst="rect">
            <a:avLst/>
          </a:prstGeom>
        </p:spPr>
      </p:pic>
      <p:pic>
        <p:nvPicPr>
          <p:cNvPr id="7" name="Afbeelding 6">
            <a:extLst>
              <a:ext uri="{FF2B5EF4-FFF2-40B4-BE49-F238E27FC236}">
                <a16:creationId xmlns:a16="http://schemas.microsoft.com/office/drawing/2014/main" id="{105CA7BC-8053-F1E8-45A0-8D2D9B49FA0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62125" y="723116"/>
            <a:ext cx="3076575" cy="1600200"/>
          </a:xfrm>
          <a:prstGeom prst="rect">
            <a:avLst/>
          </a:prstGeom>
        </p:spPr>
      </p:pic>
      <p:pic>
        <p:nvPicPr>
          <p:cNvPr id="4" name="Sjabloon 2 afbeeldingen">
            <a:extLst>
              <a:ext uri="{FF2B5EF4-FFF2-40B4-BE49-F238E27FC236}">
                <a16:creationId xmlns:a16="http://schemas.microsoft.com/office/drawing/2014/main" id="{B4C17323-2026-8DDF-F593-85E95CB3AA3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892D120-2340-9A55-A838-B2772EE908E2}"/>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In Nederland en België zijn vreedzame demonstraties toegestaan.	</a:t>
            </a:r>
          </a:p>
          <a:p>
            <a:pPr marL="360000" lvl="2" indent="0">
              <a:buClr>
                <a:schemeClr val="tx1">
                  <a:lumMod val="75000"/>
                  <a:lumOff val="25000"/>
                </a:schemeClr>
              </a:buClr>
              <a:buNone/>
            </a:pPr>
            <a:r>
              <a:rPr lang="nl-NL" sz="1800" dirty="0"/>
              <a:t>Maar in veel andere landen worden ze neergeslagen </a:t>
            </a:r>
          </a:p>
          <a:p>
            <a:pPr marL="360000" lvl="2" indent="0">
              <a:buClr>
                <a:schemeClr val="tx1">
                  <a:lumMod val="75000"/>
                  <a:lumOff val="25000"/>
                </a:schemeClr>
              </a:buClr>
              <a:buNone/>
            </a:pPr>
            <a:r>
              <a:rPr lang="nl-NL" sz="1800" dirty="0"/>
              <a:t>		door het leger of de politie.</a:t>
            </a:r>
          </a:p>
          <a:p>
            <a:pPr marL="0" indent="0">
              <a:buClr>
                <a:schemeClr val="tx1">
                  <a:lumMod val="75000"/>
                  <a:lumOff val="25000"/>
                </a:schemeClr>
              </a:buClr>
              <a:buNone/>
            </a:pPr>
            <a:r>
              <a:rPr lang="nl-NL" sz="1800" dirty="0">
                <a:solidFill>
                  <a:srgbClr val="F22755"/>
                </a:solidFill>
              </a:rPr>
              <a:t>Hoe voel jij je, als jij die politieagent bent? Kan je weigeren?</a:t>
            </a:r>
          </a:p>
          <a:p>
            <a:pPr marL="0" indent="0">
              <a:buClr>
                <a:schemeClr val="tx1">
                  <a:lumMod val="75000"/>
                  <a:lumOff val="25000"/>
                </a:schemeClr>
              </a:buClr>
              <a:buNone/>
            </a:pPr>
            <a:endParaRPr lang="nl-NL" sz="1800" dirty="0"/>
          </a:p>
          <a:p>
            <a:pPr marL="0" indent="0">
              <a:spcBef>
                <a:spcPts val="0"/>
              </a:spcBef>
              <a:buClr>
                <a:schemeClr val="tx1">
                  <a:lumMod val="75000"/>
                  <a:lumOff val="25000"/>
                </a:schemeClr>
              </a:buClr>
              <a:buNone/>
            </a:pPr>
            <a:r>
              <a:rPr lang="nl-NL" sz="1800" dirty="0"/>
              <a:t>Demonstreren is in veel landen strafbaar.</a:t>
            </a:r>
          </a:p>
          <a:p>
            <a:pPr marL="0" indent="0">
              <a:spcBef>
                <a:spcPts val="0"/>
              </a:spcBef>
              <a:buClr>
                <a:schemeClr val="tx1">
                  <a:lumMod val="75000"/>
                  <a:lumOff val="25000"/>
                </a:schemeClr>
              </a:buClr>
              <a:buNone/>
            </a:pPr>
            <a:r>
              <a:rPr lang="nl-NL" sz="1800" dirty="0"/>
              <a:t>	Soms staat er zelfs de doodstraf op.</a:t>
            </a:r>
          </a:p>
          <a:p>
            <a:pPr marL="0" indent="0">
              <a:spcBef>
                <a:spcPts val="0"/>
              </a:spcBef>
              <a:buClr>
                <a:schemeClr val="tx1">
                  <a:lumMod val="75000"/>
                  <a:lumOff val="25000"/>
                </a:schemeClr>
              </a:buClr>
              <a:buNone/>
            </a:pPr>
            <a:r>
              <a:rPr lang="nl-NL" sz="1800" dirty="0"/>
              <a:t>Maar toch gaan - ook daar –  soms duizenden mensen </a:t>
            </a:r>
          </a:p>
          <a:p>
            <a:pPr marL="0" indent="0">
              <a:spcBef>
                <a:spcPts val="0"/>
              </a:spcBef>
              <a:buClr>
                <a:schemeClr val="tx1">
                  <a:lumMod val="75000"/>
                  <a:lumOff val="25000"/>
                </a:schemeClr>
              </a:buClr>
              <a:buNone/>
            </a:pPr>
            <a:r>
              <a:rPr lang="nl-NL" sz="1800" dirty="0"/>
              <a:t>de straat op …</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Wat zou jij doen? Zou je gaan demonstreren?</a:t>
            </a:r>
          </a:p>
          <a:p>
            <a:pPr marL="0" indent="0">
              <a:buClr>
                <a:schemeClr val="tx1">
                  <a:lumMod val="75000"/>
                  <a:lumOff val="25000"/>
                </a:schemeClr>
              </a:buClr>
              <a:buNone/>
            </a:pPr>
            <a:endParaRPr lang="nl-NL" sz="1800" dirty="0">
              <a:solidFill>
                <a:srgbClr val="F22755"/>
              </a:solidFill>
            </a:endParaRPr>
          </a:p>
        </p:txBody>
      </p:sp>
      <p:sp>
        <p:nvSpPr>
          <p:cNvPr id="2" name="Titel">
            <a:extLst>
              <a:ext uri="{FF2B5EF4-FFF2-40B4-BE49-F238E27FC236}">
                <a16:creationId xmlns:a16="http://schemas.microsoft.com/office/drawing/2014/main" id="{4D979040-DF93-CA6F-6254-2BA5CAF3F94C}"/>
              </a:ext>
            </a:extLst>
          </p:cNvPr>
          <p:cNvSpPr>
            <a:spLocks noGrp="1" noRot="1" noMove="1" noResize="1" noEditPoints="1" noAdjustHandles="1" noChangeArrowheads="1" noChangeShapeType="1"/>
          </p:cNvSpPr>
          <p:nvPr>
            <p:ph type="title"/>
          </p:nvPr>
        </p:nvSpPr>
        <p:spPr/>
        <p:txBody>
          <a:bodyPr/>
          <a:lstStyle/>
          <a:p>
            <a:r>
              <a:rPr lang="nl-NL" sz="2800" dirty="0"/>
              <a:t>Demonstraties</a:t>
            </a:r>
          </a:p>
        </p:txBody>
      </p:sp>
    </p:spTree>
    <p:extLst>
      <p:ext uri="{BB962C8B-B14F-4D97-AF65-F5344CB8AC3E}">
        <p14:creationId xmlns:p14="http://schemas.microsoft.com/office/powerpoint/2010/main" val="6015027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17F6F-4A40-F9D4-7A50-CAADBDA258B8}"/>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651270A7-0E3F-8D4F-EF08-68136F65ACF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114E77C7-B23E-8571-7473-81BBD96688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47AEEEEB-0F67-7094-D2BC-C9155F614BD1}"/>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760EB068-56D2-318F-84BC-EC6CFC82A40A}"/>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568945A5-2471-7A8F-9DBB-AE796D7DFAED}"/>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Gevolgen van bewapening</a:t>
            </a:r>
            <a:endParaRPr lang="en-US" dirty="0"/>
          </a:p>
        </p:txBody>
      </p:sp>
      <p:sp>
        <p:nvSpPr>
          <p:cNvPr id="11" name="Title 2">
            <a:extLst>
              <a:ext uri="{FF2B5EF4-FFF2-40B4-BE49-F238E27FC236}">
                <a16:creationId xmlns:a16="http://schemas.microsoft.com/office/drawing/2014/main" id="{508444DC-2147-2B55-A46F-C3EA7E19D367}"/>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A5946D92-1F4E-41E3-DD93-0991449F643C}"/>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8</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1686157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AE53-E8AC-813C-64CB-A4C038EDE220}"/>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41790E51-575F-2872-4743-AAA4874006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2200" y="620929"/>
            <a:ext cx="2195800" cy="2203243"/>
          </a:xfrm>
          <a:prstGeom prst="rect">
            <a:avLst/>
          </a:prstGeom>
        </p:spPr>
      </p:pic>
      <p:pic>
        <p:nvPicPr>
          <p:cNvPr id="5" name="Afbeelding 4">
            <a:extLst>
              <a:ext uri="{FF2B5EF4-FFF2-40B4-BE49-F238E27FC236}">
                <a16:creationId xmlns:a16="http://schemas.microsoft.com/office/drawing/2014/main" id="{9A73BB97-3E27-BAB2-CB3B-C178F5D474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88408" y="2587851"/>
            <a:ext cx="3181350" cy="1714500"/>
          </a:xfrm>
          <a:prstGeom prst="rect">
            <a:avLst/>
          </a:prstGeom>
        </p:spPr>
      </p:pic>
      <p:pic>
        <p:nvPicPr>
          <p:cNvPr id="4" name="Sjabloon 2 afbeeldingen">
            <a:extLst>
              <a:ext uri="{FF2B5EF4-FFF2-40B4-BE49-F238E27FC236}">
                <a16:creationId xmlns:a16="http://schemas.microsoft.com/office/drawing/2014/main" id="{B5B74A28-B628-03DE-666C-E8281A8CF09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5A4ED7D-5047-D981-4B00-FF3B1354644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07E26"/>
                </a:solidFill>
              </a:rPr>
              <a:t>Dit is </a:t>
            </a:r>
            <a:r>
              <a:rPr lang="nl-NL" sz="1800" b="1" dirty="0">
                <a:solidFill>
                  <a:srgbClr val="F07E26"/>
                </a:solidFill>
              </a:rPr>
              <a:t>geen</a:t>
            </a:r>
            <a:r>
              <a:rPr lang="nl-NL" sz="1800" dirty="0">
                <a:solidFill>
                  <a:srgbClr val="F07E26"/>
                </a:solidFill>
              </a:rPr>
              <a:t> les voor een beginnende leerkracht.</a:t>
            </a:r>
          </a:p>
          <a:p>
            <a:pPr marL="0" indent="0">
              <a:buClr>
                <a:schemeClr val="tx1">
                  <a:lumMod val="75000"/>
                  <a:lumOff val="25000"/>
                </a:schemeClr>
              </a:buClr>
              <a:buNone/>
            </a:pPr>
            <a:r>
              <a:rPr lang="nl-NL" sz="1800" dirty="0">
                <a:solidFill>
                  <a:srgbClr val="F07E26"/>
                </a:solidFill>
              </a:rPr>
              <a:t>Of voor een lastige groep.</a:t>
            </a:r>
          </a:p>
          <a:p>
            <a:pPr marL="0" indent="0">
              <a:buClr>
                <a:schemeClr val="tx1">
                  <a:lumMod val="75000"/>
                  <a:lumOff val="25000"/>
                </a:schemeClr>
              </a:buClr>
              <a:buNone/>
            </a:pPr>
            <a:r>
              <a:rPr lang="nl-NL" sz="1800" dirty="0">
                <a:solidFill>
                  <a:srgbClr val="F07E26"/>
                </a:solidFill>
              </a:rPr>
              <a:t>Je moet stevig in je schoenen staan voor dit hoofdstuk.</a:t>
            </a:r>
          </a:p>
          <a:p>
            <a:pPr marL="0" indent="0">
              <a:buClr>
                <a:schemeClr val="tx1">
                  <a:lumMod val="75000"/>
                  <a:lumOff val="25000"/>
                </a:schemeClr>
              </a:buClr>
              <a:buNone/>
            </a:pPr>
            <a:endParaRPr lang="nl-NL" sz="1800" dirty="0">
              <a:solidFill>
                <a:srgbClr val="F07E26"/>
              </a:solidFill>
            </a:endParaRPr>
          </a:p>
          <a:p>
            <a:pPr marL="0" indent="0">
              <a:buClr>
                <a:schemeClr val="tx1">
                  <a:lumMod val="75000"/>
                  <a:lumOff val="25000"/>
                </a:schemeClr>
              </a:buClr>
              <a:buNone/>
            </a:pPr>
            <a:r>
              <a:rPr lang="nl-NL" sz="1800" dirty="0">
                <a:solidFill>
                  <a:srgbClr val="F07E26"/>
                </a:solidFill>
              </a:rPr>
              <a:t>Lees het dus svp </a:t>
            </a:r>
            <a:r>
              <a:rPr lang="nl-NL" sz="1800" b="1" dirty="0">
                <a:solidFill>
                  <a:srgbClr val="F07E26"/>
                </a:solidFill>
              </a:rPr>
              <a:t>eerst</a:t>
            </a:r>
            <a:r>
              <a:rPr lang="nl-NL" sz="1800" dirty="0">
                <a:solidFill>
                  <a:srgbClr val="F07E26"/>
                </a:solidFill>
              </a:rPr>
              <a:t> even door! </a:t>
            </a:r>
          </a:p>
          <a:p>
            <a:pPr marL="0" indent="0">
              <a:buClr>
                <a:schemeClr val="tx1">
                  <a:lumMod val="75000"/>
                  <a:lumOff val="25000"/>
                </a:schemeClr>
              </a:buClr>
              <a:buNone/>
            </a:pPr>
            <a:r>
              <a:rPr lang="nl-NL" sz="1800" dirty="0">
                <a:solidFill>
                  <a:srgbClr val="F07E26"/>
                </a:solidFill>
              </a:rPr>
              <a:t>Voordat je eraan begint …</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FFE30FD-3C61-3198-FFDE-DC21EE2793E9}"/>
              </a:ext>
            </a:extLst>
          </p:cNvPr>
          <p:cNvSpPr>
            <a:spLocks noGrp="1" noRot="1" noMove="1" noResize="1" noEditPoints="1" noAdjustHandles="1" noChangeArrowheads="1" noChangeShapeType="1"/>
          </p:cNvSpPr>
          <p:nvPr>
            <p:ph type="title"/>
          </p:nvPr>
        </p:nvSpPr>
        <p:spPr/>
        <p:txBody>
          <a:bodyPr/>
          <a:lstStyle/>
          <a:p>
            <a:r>
              <a:rPr lang="nl-NL" sz="6000" dirty="0">
                <a:solidFill>
                  <a:srgbClr val="F07E26"/>
                </a:solidFill>
                <a:latin typeface="Urbanist" panose="020B0A04040200000203" pitchFamily="34" charset="77"/>
              </a:rPr>
              <a:t>Leerkracht : </a:t>
            </a:r>
          </a:p>
        </p:txBody>
      </p:sp>
    </p:spTree>
    <p:extLst>
      <p:ext uri="{BB962C8B-B14F-4D97-AF65-F5344CB8AC3E}">
        <p14:creationId xmlns:p14="http://schemas.microsoft.com/office/powerpoint/2010/main" val="36293399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AFDEB-80BE-C5A0-06E2-94D25154375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C00D6AE8-3A42-393A-32B9-810983C294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pic>
        <p:nvPicPr>
          <p:cNvPr id="5" name="Afbeelding 4">
            <a:extLst>
              <a:ext uri="{FF2B5EF4-FFF2-40B4-BE49-F238E27FC236}">
                <a16:creationId xmlns:a16="http://schemas.microsoft.com/office/drawing/2014/main" id="{FB73B085-133B-F515-715C-8A83F3A41D4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184393" y="599589"/>
            <a:ext cx="2411824" cy="1847253"/>
          </a:xfrm>
          <a:prstGeom prst="rect">
            <a:avLst/>
          </a:prstGeom>
        </p:spPr>
      </p:pic>
      <p:pic>
        <p:nvPicPr>
          <p:cNvPr id="4" name="Sjabloon 2 afbeeldingen">
            <a:extLst>
              <a:ext uri="{FF2B5EF4-FFF2-40B4-BE49-F238E27FC236}">
                <a16:creationId xmlns:a16="http://schemas.microsoft.com/office/drawing/2014/main" id="{F73BB4DE-E96C-B827-3C91-B4F52B623F3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DF1A1B7-5E98-DA15-D055-994F0A3F3EEA}"/>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 dat er ruzie is op straat.</a:t>
            </a:r>
          </a:p>
          <a:p>
            <a:pPr marL="0" indent="0">
              <a:buClr>
                <a:schemeClr val="tx1">
                  <a:lumMod val="75000"/>
                  <a:lumOff val="25000"/>
                </a:schemeClr>
              </a:buClr>
              <a:buNone/>
            </a:pPr>
            <a:r>
              <a:rPr lang="nl-NL" sz="1800" dirty="0"/>
              <a:t>… en dat die ruzie </a:t>
            </a:r>
            <a:r>
              <a:rPr lang="nl-NL" sz="1800" b="1" dirty="0"/>
              <a:t>uit de hand </a:t>
            </a:r>
            <a:r>
              <a:rPr lang="nl-NL" sz="1800" dirty="0"/>
              <a:t>loopt.</a:t>
            </a:r>
          </a:p>
          <a:p>
            <a:pPr marL="0" indent="0">
              <a:buClr>
                <a:schemeClr val="tx1">
                  <a:lumMod val="75000"/>
                  <a:lumOff val="25000"/>
                </a:schemeClr>
              </a:buClr>
              <a:buNone/>
            </a:pPr>
            <a:r>
              <a:rPr lang="nl-NL" sz="1800" dirty="0"/>
              <a:t>… er zijn “omstanders” die zich ermee gaan bemoeien.</a:t>
            </a:r>
          </a:p>
          <a:p>
            <a:pPr marL="0" indent="0">
              <a:buClr>
                <a:schemeClr val="tx1">
                  <a:lumMod val="75000"/>
                  <a:lumOff val="25000"/>
                </a:schemeClr>
              </a:buClr>
              <a:buNone/>
            </a:pPr>
            <a:r>
              <a:rPr lang="nl-NL" sz="1800" dirty="0"/>
              <a:t>… en het loopt uit op </a:t>
            </a:r>
            <a:r>
              <a:rPr lang="nl-NL" sz="1800" b="1" dirty="0"/>
              <a:t>vechten</a:t>
            </a:r>
            <a:r>
              <a:rPr lang="nl-NL" sz="1800" dirty="0"/>
              <a:t>!</a:t>
            </a:r>
          </a:p>
          <a:p>
            <a:pPr marL="0" indent="0">
              <a:buClr>
                <a:schemeClr val="tx1">
                  <a:lumMod val="75000"/>
                  <a:lumOff val="25000"/>
                </a:schemeClr>
              </a:buClr>
              <a:buNone/>
            </a:pPr>
            <a:r>
              <a:rPr lang="nl-NL" sz="1800" dirty="0"/>
              <a:t>… eerst twee mensen.</a:t>
            </a:r>
          </a:p>
          <a:p>
            <a:pPr marL="0" indent="0">
              <a:buClr>
                <a:schemeClr val="tx1">
                  <a:lumMod val="75000"/>
                  <a:lumOff val="25000"/>
                </a:schemeClr>
              </a:buClr>
              <a:buNone/>
            </a:pPr>
            <a:r>
              <a:rPr lang="nl-NL" sz="1800" dirty="0"/>
              <a:t>… en dan nog </a:t>
            </a:r>
            <a:r>
              <a:rPr lang="nl-NL" sz="1800" b="1" dirty="0"/>
              <a:t>veel meer mensen.</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Is dat oorlog?</a:t>
            </a:r>
          </a:p>
          <a:p>
            <a:pPr marL="0" indent="0">
              <a:buClr>
                <a:schemeClr val="tx1">
                  <a:lumMod val="75000"/>
                  <a:lumOff val="25000"/>
                </a:schemeClr>
              </a:buClr>
              <a:buNone/>
            </a:pPr>
            <a:r>
              <a:rPr lang="nl-NL" sz="1800" dirty="0">
                <a:solidFill>
                  <a:srgbClr val="F22755"/>
                </a:solidFill>
              </a:rPr>
              <a:t>Maakt het uit wie de sterkste is?</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1BE578B-1F47-E29B-09B6-7769953651EF}"/>
              </a:ext>
            </a:extLst>
          </p:cNvPr>
          <p:cNvSpPr>
            <a:spLocks noGrp="1" noRot="1" noMove="1" noResize="1" noEditPoints="1" noAdjustHandles="1" noChangeArrowheads="1" noChangeShapeType="1"/>
          </p:cNvSpPr>
          <p:nvPr>
            <p:ph type="title"/>
          </p:nvPr>
        </p:nvSpPr>
        <p:spPr/>
        <p:txBody>
          <a:bodyPr/>
          <a:lstStyle/>
          <a:p>
            <a:r>
              <a:rPr lang="nl-NL" dirty="0"/>
              <a:t>Stel je eens voor …</a:t>
            </a:r>
            <a:endParaRPr lang="nl-NL" sz="2800" dirty="0"/>
          </a:p>
        </p:txBody>
      </p:sp>
    </p:spTree>
    <p:extLst>
      <p:ext uri="{BB962C8B-B14F-4D97-AF65-F5344CB8AC3E}">
        <p14:creationId xmlns:p14="http://schemas.microsoft.com/office/powerpoint/2010/main" val="11946382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4CB61-178D-7C35-4999-F64D144CA3A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11FF359C-ACA3-665D-98F3-8CC58811F80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2200" y="620929"/>
            <a:ext cx="2195800" cy="2203243"/>
          </a:xfrm>
          <a:prstGeom prst="rect">
            <a:avLst/>
          </a:prstGeom>
        </p:spPr>
      </p:pic>
      <p:pic>
        <p:nvPicPr>
          <p:cNvPr id="5" name="Afbeelding 4">
            <a:extLst>
              <a:ext uri="{FF2B5EF4-FFF2-40B4-BE49-F238E27FC236}">
                <a16:creationId xmlns:a16="http://schemas.microsoft.com/office/drawing/2014/main" id="{00A4E55E-D66C-9A31-9768-362807BEF3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88408" y="2587851"/>
            <a:ext cx="3181350" cy="1714500"/>
          </a:xfrm>
          <a:prstGeom prst="rect">
            <a:avLst/>
          </a:prstGeom>
        </p:spPr>
      </p:pic>
      <p:pic>
        <p:nvPicPr>
          <p:cNvPr id="4" name="Sjabloon 2 afbeeldingen">
            <a:extLst>
              <a:ext uri="{FF2B5EF4-FFF2-40B4-BE49-F238E27FC236}">
                <a16:creationId xmlns:a16="http://schemas.microsoft.com/office/drawing/2014/main" id="{748480C1-0FAF-15BD-55B5-F8A181FA27B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294428E-5426-D65F-3271-A1B09CDDF44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 dat de mensen niet alleen vuisten hebben.</a:t>
            </a:r>
          </a:p>
          <a:p>
            <a:pPr marL="0" indent="0">
              <a:buClr>
                <a:schemeClr val="tx1">
                  <a:lumMod val="75000"/>
                  <a:lumOff val="25000"/>
                </a:schemeClr>
              </a:buClr>
              <a:buNone/>
            </a:pPr>
            <a:r>
              <a:rPr lang="nl-NL" sz="1800" dirty="0"/>
              <a:t>… maar dat </a:t>
            </a:r>
            <a:r>
              <a:rPr lang="nl-NL" sz="1800" b="1" dirty="0"/>
              <a:t>iemand</a:t>
            </a:r>
            <a:r>
              <a:rPr lang="nl-NL" sz="1800" dirty="0"/>
              <a:t> een mes bij zich heeft</a:t>
            </a:r>
          </a:p>
          <a:p>
            <a:pPr marL="0" indent="0">
              <a:buClr>
                <a:schemeClr val="tx1">
                  <a:lumMod val="75000"/>
                  <a:lumOff val="25000"/>
                </a:schemeClr>
              </a:buClr>
              <a:buNone/>
            </a:pPr>
            <a:r>
              <a:rPr lang="nl-NL" sz="1800" dirty="0"/>
              <a:t>				(</a:t>
            </a:r>
            <a:r>
              <a:rPr lang="nl-NL" sz="1800" b="1" dirty="0"/>
              <a:t>alleen</a:t>
            </a:r>
            <a:r>
              <a:rPr lang="nl-NL" sz="1800" dirty="0"/>
              <a:t> maar voor </a:t>
            </a:r>
            <a:r>
              <a:rPr lang="nl-NL" sz="1800" b="1" dirty="0"/>
              <a:t>zelfverdediging</a:t>
            </a:r>
            <a:r>
              <a:rPr lang="nl-NL" sz="1800" dirty="0"/>
              <a:t>, hoor!).</a:t>
            </a:r>
          </a:p>
          <a:p>
            <a:pPr marL="0" indent="0">
              <a:buClr>
                <a:schemeClr val="tx1">
                  <a:lumMod val="75000"/>
                  <a:lumOff val="25000"/>
                </a:schemeClr>
              </a:buClr>
              <a:buNone/>
            </a:pPr>
            <a:r>
              <a:rPr lang="nl-NL" sz="1800" dirty="0"/>
              <a:t>… en dat juist hij (of zij) bij de groep hoort die aan het </a:t>
            </a:r>
            <a:r>
              <a:rPr lang="nl-NL" sz="1800" b="1" dirty="0"/>
              <a:t>verliezen</a:t>
            </a:r>
            <a:r>
              <a:rPr lang="nl-NL" sz="1800" dirty="0"/>
              <a:t> is.</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doet hij (of zij) dan?</a:t>
            </a:r>
          </a:p>
          <a:p>
            <a:pPr marL="0" indent="0">
              <a:buClr>
                <a:schemeClr val="tx1">
                  <a:lumMod val="75000"/>
                  <a:lumOff val="25000"/>
                </a:schemeClr>
              </a:buClr>
              <a:buNone/>
            </a:pPr>
            <a:r>
              <a:rPr lang="nl-NL" sz="1800" dirty="0">
                <a:solidFill>
                  <a:srgbClr val="F22755"/>
                </a:solidFill>
              </a:rPr>
              <a:t>En wat doen de anderen?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5118B867-6471-8826-E5B8-EA9450A32C9C}"/>
              </a:ext>
            </a:extLst>
          </p:cNvPr>
          <p:cNvSpPr>
            <a:spLocks noGrp="1" noRot="1" noMove="1" noResize="1" noEditPoints="1" noAdjustHandles="1" noChangeArrowheads="1" noChangeShapeType="1"/>
          </p:cNvSpPr>
          <p:nvPr>
            <p:ph type="title"/>
          </p:nvPr>
        </p:nvSpPr>
        <p:spPr/>
        <p:txBody>
          <a:bodyPr/>
          <a:lstStyle/>
          <a:p>
            <a:r>
              <a:rPr lang="nl-NL" dirty="0"/>
              <a:t>Stel je eens voor … 2</a:t>
            </a:r>
            <a:endParaRPr lang="nl-NL" sz="2800" dirty="0"/>
          </a:p>
        </p:txBody>
      </p:sp>
    </p:spTree>
    <p:extLst>
      <p:ext uri="{BB962C8B-B14F-4D97-AF65-F5344CB8AC3E}">
        <p14:creationId xmlns:p14="http://schemas.microsoft.com/office/powerpoint/2010/main" val="18428798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73124-3590-A2B0-6BC7-614A896F8DBF}"/>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C26D459-14A4-06A6-28AB-9C09B2936A5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88408" y="2587851"/>
            <a:ext cx="3181350" cy="1714500"/>
          </a:xfrm>
          <a:prstGeom prst="rect">
            <a:avLst/>
          </a:prstGeom>
        </p:spPr>
      </p:pic>
      <p:pic>
        <p:nvPicPr>
          <p:cNvPr id="7" name="Afbeelding 6">
            <a:extLst>
              <a:ext uri="{FF2B5EF4-FFF2-40B4-BE49-F238E27FC236}">
                <a16:creationId xmlns:a16="http://schemas.microsoft.com/office/drawing/2014/main" id="{4083D0A6-5C9C-E5DC-4807-41029AB9FB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16659" y="391255"/>
            <a:ext cx="3291770" cy="2154613"/>
          </a:xfrm>
          <a:prstGeom prst="rect">
            <a:avLst/>
          </a:prstGeom>
        </p:spPr>
      </p:pic>
      <p:pic>
        <p:nvPicPr>
          <p:cNvPr id="4" name="Sjabloon 2 afbeeldingen">
            <a:extLst>
              <a:ext uri="{FF2B5EF4-FFF2-40B4-BE49-F238E27FC236}">
                <a16:creationId xmlns:a16="http://schemas.microsoft.com/office/drawing/2014/main" id="{9A88F665-9093-D16E-791F-42A5B142FAD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A2F1037-439A-E03E-66BF-0036CC1590D9}"/>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 dat niet 1 iemand een mes bij zich heeft,</a:t>
            </a:r>
          </a:p>
          <a:p>
            <a:pPr marL="0" indent="0">
              <a:buClr>
                <a:schemeClr val="tx1">
                  <a:lumMod val="75000"/>
                  <a:lumOff val="25000"/>
                </a:schemeClr>
              </a:buClr>
              <a:buNone/>
            </a:pPr>
            <a:r>
              <a:rPr lang="nl-NL" sz="1800" dirty="0"/>
              <a:t>… maar iedereen!</a:t>
            </a:r>
          </a:p>
          <a:p>
            <a:pPr marL="0" indent="0">
              <a:buClr>
                <a:schemeClr val="tx1">
                  <a:lumMod val="75000"/>
                  <a:lumOff val="25000"/>
                </a:schemeClr>
              </a:buClr>
              <a:buNone/>
            </a:pPr>
            <a:r>
              <a:rPr lang="nl-NL" sz="1800" dirty="0"/>
              <a:t>				(alleen maar voor </a:t>
            </a:r>
            <a:r>
              <a:rPr lang="nl-NL" sz="1800" b="1" dirty="0"/>
              <a:t>zelfverdediging</a:t>
            </a:r>
            <a:r>
              <a:rPr lang="nl-NL" sz="1800" dirty="0"/>
              <a:t>, hoor!)</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doen ze dan? Vooral als ze aan het verliezen zijn?</a:t>
            </a:r>
          </a:p>
          <a:p>
            <a:pPr marL="0" indent="0">
              <a:buClr>
                <a:schemeClr val="tx1">
                  <a:lumMod val="75000"/>
                  <a:lumOff val="25000"/>
                </a:schemeClr>
              </a:buClr>
              <a:buNone/>
            </a:pPr>
            <a:r>
              <a:rPr lang="nl-NL" sz="1800" dirty="0">
                <a:solidFill>
                  <a:srgbClr val="F22755"/>
                </a:solidFill>
              </a:rPr>
              <a:t>En wat doen de anderen? </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Kunnen de omstanders nog iets doen?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E0712B08-57BD-B06D-DB17-6DDCAF0D82E9}"/>
              </a:ext>
            </a:extLst>
          </p:cNvPr>
          <p:cNvSpPr>
            <a:spLocks noGrp="1" noRot="1" noMove="1" noResize="1" noEditPoints="1" noAdjustHandles="1" noChangeArrowheads="1" noChangeShapeType="1"/>
          </p:cNvSpPr>
          <p:nvPr>
            <p:ph type="title"/>
          </p:nvPr>
        </p:nvSpPr>
        <p:spPr/>
        <p:txBody>
          <a:bodyPr/>
          <a:lstStyle/>
          <a:p>
            <a:r>
              <a:rPr lang="nl-NL" dirty="0"/>
              <a:t>Stel je eens voor … 3</a:t>
            </a:r>
            <a:endParaRPr lang="nl-NL" sz="2800" dirty="0"/>
          </a:p>
        </p:txBody>
      </p:sp>
    </p:spTree>
    <p:extLst>
      <p:ext uri="{BB962C8B-B14F-4D97-AF65-F5344CB8AC3E}">
        <p14:creationId xmlns:p14="http://schemas.microsoft.com/office/powerpoint/2010/main" val="8473221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D00DB-E80C-61C8-5505-15AD6E075AED}"/>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E7122637-3989-82C7-95B6-456011BA71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70264" y="665966"/>
            <a:ext cx="3019425" cy="1714500"/>
          </a:xfrm>
          <a:prstGeom prst="rect">
            <a:avLst/>
          </a:prstGeom>
        </p:spPr>
      </p:pic>
      <p:pic>
        <p:nvPicPr>
          <p:cNvPr id="8" name="Afbeelding 7">
            <a:extLst>
              <a:ext uri="{FF2B5EF4-FFF2-40B4-BE49-F238E27FC236}">
                <a16:creationId xmlns:a16="http://schemas.microsoft.com/office/drawing/2014/main" id="{C573DD0D-8AC6-5F5A-E8A5-8B1332B885D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09730" y="2510613"/>
            <a:ext cx="2279959" cy="1566459"/>
          </a:xfrm>
          <a:prstGeom prst="rect">
            <a:avLst/>
          </a:prstGeom>
        </p:spPr>
      </p:pic>
      <p:pic>
        <p:nvPicPr>
          <p:cNvPr id="4" name="Sjabloon 2 afbeeldingen">
            <a:extLst>
              <a:ext uri="{FF2B5EF4-FFF2-40B4-BE49-F238E27FC236}">
                <a16:creationId xmlns:a16="http://schemas.microsoft.com/office/drawing/2014/main" id="{9268BFE5-1544-A8C1-7140-19BF01744F5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61E90C2-B45A-EEF9-4D9A-229CF7944B32}"/>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Je loopt op straat…</a:t>
            </a:r>
          </a:p>
          <a:p>
            <a:pPr marL="0" indent="0">
              <a:buClr>
                <a:schemeClr val="tx1">
                  <a:lumMod val="75000"/>
                  <a:lumOff val="25000"/>
                </a:schemeClr>
              </a:buClr>
              <a:buNone/>
            </a:pPr>
            <a:r>
              <a:rPr lang="nl-NL" sz="1800" dirty="0"/>
              <a:t>A … en niemand is gewapend, </a:t>
            </a:r>
          </a:p>
          <a:p>
            <a:pPr marL="0" indent="0">
              <a:buClr>
                <a:schemeClr val="tx1">
                  <a:lumMod val="75000"/>
                  <a:lumOff val="25000"/>
                </a:schemeClr>
              </a:buClr>
              <a:buNone/>
            </a:pPr>
            <a:r>
              <a:rPr lang="nl-NL" sz="1800" dirty="0"/>
              <a:t>B … en je weet zeker dat </a:t>
            </a:r>
            <a:r>
              <a:rPr lang="nl-NL" sz="1800" b="1" dirty="0"/>
              <a:t>iedereen</a:t>
            </a:r>
            <a:r>
              <a:rPr lang="nl-NL" sz="1800" dirty="0"/>
              <a:t> een gun bij zich heeft</a:t>
            </a:r>
          </a:p>
          <a:p>
            <a:pPr marL="0" indent="0">
              <a:buClr>
                <a:schemeClr val="tx1">
                  <a:lumMod val="75000"/>
                  <a:lumOff val="25000"/>
                </a:schemeClr>
              </a:buClr>
              <a:buNone/>
            </a:pPr>
            <a:r>
              <a:rPr lang="nl-NL" sz="1800" dirty="0"/>
              <a:t>				(alleen maar voor </a:t>
            </a:r>
            <a:r>
              <a:rPr lang="nl-NL" sz="1800" b="1" dirty="0"/>
              <a:t>zelfverdediging</a:t>
            </a:r>
            <a:r>
              <a:rPr lang="nl-NL" sz="1800" dirty="0"/>
              <a:t>, hoor!)</a:t>
            </a:r>
          </a:p>
          <a:p>
            <a:pPr marL="0" indent="0">
              <a:buClr>
                <a:schemeClr val="tx1">
                  <a:lumMod val="75000"/>
                  <a:lumOff val="25000"/>
                </a:schemeClr>
              </a:buClr>
              <a:buNone/>
            </a:pPr>
            <a:r>
              <a:rPr lang="nl-NL" sz="1800" dirty="0">
                <a:solidFill>
                  <a:srgbClr val="F22755"/>
                </a:solidFill>
              </a:rPr>
              <a:t>				</a:t>
            </a:r>
            <a:r>
              <a:rPr lang="nl-NL" sz="1800" dirty="0"/>
              <a:t>Dus iedereen is bang voor iedereen!</a:t>
            </a:r>
          </a:p>
          <a:p>
            <a:pPr marL="0" indent="0">
              <a:buClr>
                <a:schemeClr val="tx1">
                  <a:lumMod val="75000"/>
                  <a:lumOff val="25000"/>
                </a:schemeClr>
              </a:buClr>
              <a:buNone/>
            </a:pPr>
            <a:r>
              <a:rPr lang="nl-NL" sz="1800" dirty="0">
                <a:solidFill>
                  <a:srgbClr val="F22755"/>
                </a:solidFill>
              </a:rPr>
              <a:t>Is de kans groter op problemen bij A? of bij B?</a:t>
            </a:r>
          </a:p>
          <a:p>
            <a:pPr marL="0" indent="0">
              <a:buClr>
                <a:schemeClr val="tx1">
                  <a:lumMod val="75000"/>
                  <a:lumOff val="25000"/>
                </a:schemeClr>
              </a:buClr>
              <a:buNone/>
            </a:pPr>
            <a:r>
              <a:rPr lang="nl-NL" sz="1800" dirty="0">
                <a:solidFill>
                  <a:srgbClr val="F22755"/>
                </a:solidFill>
              </a:rPr>
              <a:t>Kunnen de omstanders dan nog iets doen?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En als er nu maar een paar mensen een wapen hebben,</a:t>
            </a:r>
          </a:p>
          <a:p>
            <a:pPr marL="0" indent="0">
              <a:buClr>
                <a:schemeClr val="tx1">
                  <a:lumMod val="75000"/>
                  <a:lumOff val="25000"/>
                </a:schemeClr>
              </a:buClr>
              <a:buNone/>
            </a:pPr>
            <a:r>
              <a:rPr lang="nl-NL" sz="1800" dirty="0">
                <a:solidFill>
                  <a:srgbClr val="F22755"/>
                </a:solidFill>
              </a:rPr>
              <a:t>		kunnen de omstanders dan nog </a:t>
            </a:r>
            <a:r>
              <a:rPr lang="nl-NL" sz="1800" b="1" dirty="0">
                <a:solidFill>
                  <a:srgbClr val="F22755"/>
                </a:solidFill>
              </a:rPr>
              <a:t>wel</a:t>
            </a:r>
            <a:r>
              <a:rPr lang="nl-NL" sz="1800" dirty="0">
                <a:solidFill>
                  <a:srgbClr val="F22755"/>
                </a:solidFill>
              </a:rPr>
              <a:t> iets doen?</a:t>
            </a:r>
          </a:p>
        </p:txBody>
      </p:sp>
      <p:sp>
        <p:nvSpPr>
          <p:cNvPr id="2" name="Titel">
            <a:extLst>
              <a:ext uri="{FF2B5EF4-FFF2-40B4-BE49-F238E27FC236}">
                <a16:creationId xmlns:a16="http://schemas.microsoft.com/office/drawing/2014/main" id="{58A02D53-23C4-C3EE-6679-E73E208A7900}"/>
              </a:ext>
            </a:extLst>
          </p:cNvPr>
          <p:cNvSpPr>
            <a:spLocks noGrp="1" noRot="1" noMove="1" noResize="1" noEditPoints="1" noAdjustHandles="1" noChangeArrowheads="1" noChangeShapeType="1"/>
          </p:cNvSpPr>
          <p:nvPr>
            <p:ph type="title"/>
          </p:nvPr>
        </p:nvSpPr>
        <p:spPr/>
        <p:txBody>
          <a:bodyPr/>
          <a:lstStyle/>
          <a:p>
            <a:r>
              <a:rPr lang="nl-NL" dirty="0"/>
              <a:t>Een stapje groter…</a:t>
            </a:r>
            <a:endParaRPr lang="nl-NL" sz="2800" dirty="0"/>
          </a:p>
        </p:txBody>
      </p:sp>
    </p:spTree>
    <p:extLst>
      <p:ext uri="{BB962C8B-B14F-4D97-AF65-F5344CB8AC3E}">
        <p14:creationId xmlns:p14="http://schemas.microsoft.com/office/powerpoint/2010/main" val="41454345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E854F-3666-C8B0-6498-AE8F4F2F57A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CA6B5E15-C9A0-6D02-E17C-7C1ECBC7C8D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70264" y="665966"/>
            <a:ext cx="3019425" cy="1714500"/>
          </a:xfrm>
          <a:prstGeom prst="rect">
            <a:avLst/>
          </a:prstGeom>
        </p:spPr>
      </p:pic>
      <p:pic>
        <p:nvPicPr>
          <p:cNvPr id="7" name="Afbeelding 6">
            <a:extLst>
              <a:ext uri="{FF2B5EF4-FFF2-40B4-BE49-F238E27FC236}">
                <a16:creationId xmlns:a16="http://schemas.microsoft.com/office/drawing/2014/main" id="{9C625A56-148F-4A05-079D-F157355F26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2102" y="2652588"/>
            <a:ext cx="1524132" cy="1390008"/>
          </a:xfrm>
          <a:prstGeom prst="rect">
            <a:avLst/>
          </a:prstGeom>
        </p:spPr>
      </p:pic>
      <p:pic>
        <p:nvPicPr>
          <p:cNvPr id="4" name="Sjabloon 2 afbeeldingen">
            <a:extLst>
              <a:ext uri="{FF2B5EF4-FFF2-40B4-BE49-F238E27FC236}">
                <a16:creationId xmlns:a16="http://schemas.microsoft.com/office/drawing/2014/main" id="{E6EB2A7F-89CA-9D9B-11F4-0CCE7D05126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5AD4FD1-53C6-C299-1425-0B202D2C4C12}"/>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Dus: </a:t>
            </a:r>
          </a:p>
          <a:p>
            <a:pPr marL="0" indent="0">
              <a:buClr>
                <a:schemeClr val="tx1">
                  <a:lumMod val="75000"/>
                  <a:lumOff val="25000"/>
                </a:schemeClr>
              </a:buClr>
              <a:buNone/>
            </a:pPr>
            <a:r>
              <a:rPr lang="nl-NL" sz="1800" dirty="0">
                <a:solidFill>
                  <a:srgbClr val="F22755"/>
                </a:solidFill>
              </a:rPr>
              <a:t>Is het beter als </a:t>
            </a:r>
            <a:r>
              <a:rPr lang="nl-NL" sz="1800" b="1" dirty="0">
                <a:solidFill>
                  <a:srgbClr val="F22755"/>
                </a:solidFill>
              </a:rPr>
              <a:t>niemand</a:t>
            </a:r>
            <a:r>
              <a:rPr lang="nl-NL" sz="1800" dirty="0">
                <a:solidFill>
                  <a:srgbClr val="F22755"/>
                </a:solidFill>
              </a:rPr>
              <a:t> een wapen heeft?</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Of is het beter als </a:t>
            </a:r>
            <a:r>
              <a:rPr lang="nl-NL" sz="1800" b="1" dirty="0">
                <a:solidFill>
                  <a:srgbClr val="F22755"/>
                </a:solidFill>
              </a:rPr>
              <a:t>iedereen</a:t>
            </a:r>
            <a:r>
              <a:rPr lang="nl-NL" sz="1800" dirty="0">
                <a:solidFill>
                  <a:srgbClr val="F22755"/>
                </a:solidFill>
              </a:rPr>
              <a:t> gewapend is?</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07E26"/>
                </a:solidFill>
              </a:rPr>
              <a:t>Voor het VO: </a:t>
            </a:r>
          </a:p>
          <a:p>
            <a:pPr marL="0" indent="0">
              <a:buClr>
                <a:schemeClr val="tx1">
                  <a:lumMod val="75000"/>
                  <a:lumOff val="25000"/>
                </a:schemeClr>
              </a:buClr>
              <a:buNone/>
            </a:pPr>
            <a:r>
              <a:rPr lang="nl-NL" sz="1800" dirty="0">
                <a:solidFill>
                  <a:srgbClr val="F22755"/>
                </a:solidFill>
              </a:rPr>
              <a:t>Ken jij een land waar heel veel mensen gewapend zijn?</a:t>
            </a:r>
            <a:br>
              <a:rPr lang="nl-NL" sz="1800" dirty="0">
                <a:solidFill>
                  <a:srgbClr val="F22755"/>
                </a:solidFill>
              </a:rPr>
            </a:br>
            <a:r>
              <a:rPr lang="nl-NL" sz="1800" dirty="0">
                <a:solidFill>
                  <a:srgbClr val="F22755"/>
                </a:solidFill>
              </a:rPr>
              <a:t>En gaat het daar weleens mis?</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A373E1CD-8A39-FDA8-7108-0A6D94C7A26E}"/>
              </a:ext>
            </a:extLst>
          </p:cNvPr>
          <p:cNvSpPr>
            <a:spLocks noGrp="1" noRot="1" noMove="1" noResize="1" noEditPoints="1" noAdjustHandles="1" noChangeArrowheads="1" noChangeShapeType="1"/>
          </p:cNvSpPr>
          <p:nvPr>
            <p:ph type="title"/>
          </p:nvPr>
        </p:nvSpPr>
        <p:spPr/>
        <p:txBody>
          <a:bodyPr/>
          <a:lstStyle/>
          <a:p>
            <a:r>
              <a:rPr lang="nl-NL" dirty="0"/>
              <a:t>Alleen maar vragen …</a:t>
            </a:r>
            <a:endParaRPr lang="nl-NL" sz="2800" dirty="0"/>
          </a:p>
        </p:txBody>
      </p:sp>
    </p:spTree>
    <p:extLst>
      <p:ext uri="{BB962C8B-B14F-4D97-AF65-F5344CB8AC3E}">
        <p14:creationId xmlns:p14="http://schemas.microsoft.com/office/powerpoint/2010/main" val="2975233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0A6F6-7520-C830-3966-B5202E7C0BD7}"/>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D362F174-4624-D5DF-DE69-4939C738524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01668" y="623103"/>
            <a:ext cx="2695575" cy="1800225"/>
          </a:xfrm>
          <a:prstGeom prst="rect">
            <a:avLst/>
          </a:prstGeom>
        </p:spPr>
      </p:pic>
      <p:pic>
        <p:nvPicPr>
          <p:cNvPr id="9" name="Afbeelding 8">
            <a:extLst>
              <a:ext uri="{FF2B5EF4-FFF2-40B4-BE49-F238E27FC236}">
                <a16:creationId xmlns:a16="http://schemas.microsoft.com/office/drawing/2014/main" id="{786F7499-2E24-E6B4-E713-F11268C1A9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804248" y="2564904"/>
            <a:ext cx="2091539" cy="1401238"/>
          </a:xfrm>
          <a:prstGeom prst="rect">
            <a:avLst/>
          </a:prstGeom>
        </p:spPr>
      </p:pic>
      <p:pic>
        <p:nvPicPr>
          <p:cNvPr id="4" name="Sjabloon 2 afbeeldingen">
            <a:extLst>
              <a:ext uri="{FF2B5EF4-FFF2-40B4-BE49-F238E27FC236}">
                <a16:creationId xmlns:a16="http://schemas.microsoft.com/office/drawing/2014/main" id="{B1351A55-0C31-60BE-62E3-82B586282AF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BAD3E9A-6E27-A82B-9550-31C34855CC8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rgbClr val="F07E26"/>
                </a:solidFill>
              </a:rPr>
              <a:t>Deze twee sheets zijn meer voor het VO</a:t>
            </a:r>
          </a:p>
          <a:p>
            <a:pPr marL="0" indent="0">
              <a:buClr>
                <a:schemeClr val="tx1">
                  <a:lumMod val="75000"/>
                  <a:lumOff val="25000"/>
                </a:schemeClr>
              </a:buClr>
              <a:buNone/>
            </a:pPr>
            <a:r>
              <a:rPr lang="nl-NL" sz="1800" dirty="0">
                <a:solidFill>
                  <a:schemeClr val="tx1"/>
                </a:solidFill>
              </a:rPr>
              <a:t>Stel je voor …</a:t>
            </a:r>
          </a:p>
          <a:p>
            <a:pPr marL="0" indent="0">
              <a:buClr>
                <a:schemeClr val="tx1">
                  <a:lumMod val="75000"/>
                  <a:lumOff val="25000"/>
                </a:schemeClr>
              </a:buClr>
              <a:buNone/>
            </a:pPr>
            <a:r>
              <a:rPr lang="nl-NL" sz="1800" dirty="0">
                <a:solidFill>
                  <a:schemeClr val="tx1"/>
                </a:solidFill>
              </a:rPr>
              <a:t>Je leeft in een vreedzame wereld A, en landen hebben weinig wapens (zoals bijvoorbeeld Nederland en België). </a:t>
            </a:r>
          </a:p>
          <a:p>
            <a:pPr marL="0" indent="0">
              <a:buClr>
                <a:schemeClr val="tx1">
                  <a:lumMod val="75000"/>
                  <a:lumOff val="25000"/>
                </a:schemeClr>
              </a:buClr>
              <a:buNone/>
            </a:pPr>
            <a:r>
              <a:rPr lang="nl-NL" sz="1800" dirty="0">
                <a:solidFill>
                  <a:schemeClr val="tx1"/>
                </a:solidFill>
              </a:rPr>
              <a:t>Die landen “kunnen” ook niet zoveel. Maar ze voelen zich veilig.</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En stel je eens voor …</a:t>
            </a:r>
          </a:p>
          <a:p>
            <a:pPr marL="0" indent="0">
              <a:buClr>
                <a:schemeClr val="tx1">
                  <a:lumMod val="75000"/>
                  <a:lumOff val="25000"/>
                </a:schemeClr>
              </a:buClr>
              <a:buNone/>
            </a:pPr>
            <a:r>
              <a:rPr lang="nl-NL" sz="1800" dirty="0">
                <a:solidFill>
                  <a:schemeClr val="tx1"/>
                </a:solidFill>
              </a:rPr>
              <a:t>Je leeft in een vreedzame wereld B, en alle landen geven miljarden uit aan bewapening!</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In welke wereld, A of B, is de grootste kans op problemen?</a:t>
            </a:r>
          </a:p>
          <a:p>
            <a:pPr marL="0" indent="0">
              <a:buClr>
                <a:schemeClr val="tx1">
                  <a:lumMod val="75000"/>
                  <a:lumOff val="25000"/>
                </a:schemeClr>
              </a:buClr>
              <a:buNone/>
            </a:pPr>
            <a:r>
              <a:rPr lang="nl-NL" sz="1800" dirty="0">
                <a:solidFill>
                  <a:srgbClr val="F22755"/>
                </a:solidFill>
              </a:rPr>
              <a:t>En in welke wereld wil jij wonen?</a:t>
            </a:r>
          </a:p>
        </p:txBody>
      </p:sp>
      <p:sp>
        <p:nvSpPr>
          <p:cNvPr id="2" name="Titel">
            <a:extLst>
              <a:ext uri="{FF2B5EF4-FFF2-40B4-BE49-F238E27FC236}">
                <a16:creationId xmlns:a16="http://schemas.microsoft.com/office/drawing/2014/main" id="{89F32F73-54C6-1CBF-1058-53365055E00B}"/>
              </a:ext>
            </a:extLst>
          </p:cNvPr>
          <p:cNvSpPr>
            <a:spLocks noGrp="1" noRot="1" noMove="1" noResize="1" noEditPoints="1" noAdjustHandles="1" noChangeArrowheads="1" noChangeShapeType="1"/>
          </p:cNvSpPr>
          <p:nvPr>
            <p:ph type="title"/>
          </p:nvPr>
        </p:nvSpPr>
        <p:spPr/>
        <p:txBody>
          <a:bodyPr/>
          <a:lstStyle/>
          <a:p>
            <a:r>
              <a:rPr lang="nl-NL" dirty="0"/>
              <a:t>Nog een stapje groter …</a:t>
            </a:r>
            <a:endParaRPr lang="nl-NL" sz="2800" dirty="0"/>
          </a:p>
        </p:txBody>
      </p:sp>
    </p:spTree>
    <p:extLst>
      <p:ext uri="{BB962C8B-B14F-4D97-AF65-F5344CB8AC3E}">
        <p14:creationId xmlns:p14="http://schemas.microsoft.com/office/powerpoint/2010/main" val="29409743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4F66-BC4A-F8AF-290E-C47593B7D1F8}"/>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E5F3E10F-9805-2C6D-D889-7B8983896B0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01668" y="623103"/>
            <a:ext cx="2695575" cy="1800225"/>
          </a:xfrm>
          <a:prstGeom prst="rect">
            <a:avLst/>
          </a:prstGeom>
        </p:spPr>
      </p:pic>
      <p:pic>
        <p:nvPicPr>
          <p:cNvPr id="9" name="Afbeelding 8">
            <a:extLst>
              <a:ext uri="{FF2B5EF4-FFF2-40B4-BE49-F238E27FC236}">
                <a16:creationId xmlns:a16="http://schemas.microsoft.com/office/drawing/2014/main" id="{E759DF99-EE30-248B-DFD9-F1F2A5154A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804247" y="2564904"/>
            <a:ext cx="2257117" cy="1512168"/>
          </a:xfrm>
          <a:prstGeom prst="rect">
            <a:avLst/>
          </a:prstGeom>
        </p:spPr>
      </p:pic>
      <p:pic>
        <p:nvPicPr>
          <p:cNvPr id="4" name="Sjabloon 2 afbeeldingen">
            <a:extLst>
              <a:ext uri="{FF2B5EF4-FFF2-40B4-BE49-F238E27FC236}">
                <a16:creationId xmlns:a16="http://schemas.microsoft.com/office/drawing/2014/main" id="{AA74503A-3C30-F0C9-F73C-D14A6135997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08FF185-4387-492A-BF5A-91D71CED990E}"/>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En in welke wereld wonen wij? A of B?</a:t>
            </a:r>
          </a:p>
          <a:p>
            <a:pPr marL="0" indent="0">
              <a:buClr>
                <a:schemeClr val="tx1">
                  <a:lumMod val="75000"/>
                  <a:lumOff val="25000"/>
                </a:schemeClr>
              </a:buClr>
              <a:buNone/>
            </a:pPr>
            <a:r>
              <a:rPr lang="nl-NL" sz="1800" dirty="0">
                <a:solidFill>
                  <a:srgbClr val="F22755"/>
                </a:solidFill>
              </a:rPr>
              <a:t>Kunnen we nog terug van B naar A?</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Is dat de schuld van Amerika?</a:t>
            </a:r>
          </a:p>
          <a:p>
            <a:pPr marL="0" indent="0">
              <a:buClr>
                <a:schemeClr val="tx1">
                  <a:lumMod val="75000"/>
                  <a:lumOff val="25000"/>
                </a:schemeClr>
              </a:buClr>
              <a:buNone/>
            </a:pPr>
            <a:r>
              <a:rPr lang="nl-NL" sz="1800" dirty="0">
                <a:solidFill>
                  <a:srgbClr val="F22755"/>
                </a:solidFill>
              </a:rPr>
              <a:t>Of is dat de schuld van Rusland?</a:t>
            </a:r>
          </a:p>
          <a:p>
            <a:pPr marL="0" indent="0">
              <a:buClr>
                <a:schemeClr val="tx1">
                  <a:lumMod val="75000"/>
                  <a:lumOff val="25000"/>
                </a:schemeClr>
              </a:buClr>
              <a:buNone/>
            </a:pPr>
            <a:r>
              <a:rPr lang="nl-NL" sz="1800" dirty="0">
                <a:solidFill>
                  <a:srgbClr val="F22755"/>
                </a:solidFill>
              </a:rPr>
              <a:t>Of is dat de schuld van Israël?</a:t>
            </a:r>
          </a:p>
          <a:p>
            <a:pPr marL="0" indent="0">
              <a:buClr>
                <a:schemeClr val="tx1">
                  <a:lumMod val="75000"/>
                  <a:lumOff val="25000"/>
                </a:schemeClr>
              </a:buClr>
              <a:buNone/>
            </a:pPr>
            <a:r>
              <a:rPr lang="nl-NL" sz="1800" dirty="0">
                <a:solidFill>
                  <a:srgbClr val="F22755"/>
                </a:solidFill>
              </a:rPr>
              <a:t>Of van China?</a:t>
            </a:r>
          </a:p>
          <a:p>
            <a:pPr marL="0" indent="0">
              <a:buClr>
                <a:schemeClr val="tx1">
                  <a:lumMod val="75000"/>
                  <a:lumOff val="25000"/>
                </a:schemeClr>
              </a:buClr>
              <a:buNone/>
            </a:pPr>
            <a:r>
              <a:rPr lang="nl-NL" sz="1800" dirty="0">
                <a:solidFill>
                  <a:srgbClr val="F22755"/>
                </a:solidFill>
              </a:rPr>
              <a:t>Of van iemand anders?</a:t>
            </a:r>
          </a:p>
          <a:p>
            <a:pPr marL="0" indent="0">
              <a:buClr>
                <a:schemeClr val="tx1">
                  <a:lumMod val="75000"/>
                  <a:lumOff val="25000"/>
                </a:schemeClr>
              </a:buClr>
              <a:buNone/>
            </a:pPr>
            <a:r>
              <a:rPr lang="nl-NL" sz="1800" dirty="0">
                <a:solidFill>
                  <a:srgbClr val="F22755"/>
                </a:solidFill>
              </a:rPr>
              <a:t>Of van ons allemaal??</a:t>
            </a:r>
          </a:p>
        </p:txBody>
      </p:sp>
      <p:sp>
        <p:nvSpPr>
          <p:cNvPr id="2" name="Titel">
            <a:extLst>
              <a:ext uri="{FF2B5EF4-FFF2-40B4-BE49-F238E27FC236}">
                <a16:creationId xmlns:a16="http://schemas.microsoft.com/office/drawing/2014/main" id="{E16E1C1B-9B85-F430-0996-DBBB94FE0443}"/>
              </a:ext>
            </a:extLst>
          </p:cNvPr>
          <p:cNvSpPr>
            <a:spLocks noGrp="1" noRot="1" noMove="1" noResize="1" noEditPoints="1" noAdjustHandles="1" noChangeArrowheads="1" noChangeShapeType="1"/>
          </p:cNvSpPr>
          <p:nvPr>
            <p:ph type="title"/>
          </p:nvPr>
        </p:nvSpPr>
        <p:spPr/>
        <p:txBody>
          <a:bodyPr/>
          <a:lstStyle/>
          <a:p>
            <a:r>
              <a:rPr lang="nl-NL" dirty="0"/>
              <a:t>Meer vragen</a:t>
            </a:r>
            <a:br>
              <a:rPr lang="nl-NL" dirty="0"/>
            </a:br>
            <a:r>
              <a:rPr lang="nl-NL" dirty="0"/>
              <a:t>dan antwoorden</a:t>
            </a:r>
            <a:endParaRPr lang="nl-NL" sz="2800" dirty="0"/>
          </a:p>
        </p:txBody>
      </p:sp>
    </p:spTree>
    <p:extLst>
      <p:ext uri="{BB962C8B-B14F-4D97-AF65-F5344CB8AC3E}">
        <p14:creationId xmlns:p14="http://schemas.microsoft.com/office/powerpoint/2010/main" val="1107029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D3B77-1F45-B9B7-8566-562234CB40FD}"/>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FD1094E5-0FBA-544F-7023-4BBF6CD957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pic>
        <p:nvPicPr>
          <p:cNvPr id="5" name="Afbeelding 4">
            <a:extLst>
              <a:ext uri="{FF2B5EF4-FFF2-40B4-BE49-F238E27FC236}">
                <a16:creationId xmlns:a16="http://schemas.microsoft.com/office/drawing/2014/main" id="{A32D3116-C2FA-4D52-96D0-C6ABA9306D4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4167" y="656153"/>
            <a:ext cx="2520281" cy="1917824"/>
          </a:xfrm>
          <a:prstGeom prst="rect">
            <a:avLst/>
          </a:prstGeom>
        </p:spPr>
      </p:pic>
      <p:pic>
        <p:nvPicPr>
          <p:cNvPr id="4" name="Sjabloon 2 afbeeldingen">
            <a:extLst>
              <a:ext uri="{FF2B5EF4-FFF2-40B4-BE49-F238E27FC236}">
                <a16:creationId xmlns:a16="http://schemas.microsoft.com/office/drawing/2014/main" id="{662EA468-EE3D-37EA-C4A1-E557603CBEC8}"/>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8C954C5-0D00-BCBB-19AA-9A6D398CE85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Herken je dit?</a:t>
            </a:r>
          </a:p>
          <a:p>
            <a:pPr>
              <a:buClr>
                <a:schemeClr val="tx1">
                  <a:lumMod val="75000"/>
                  <a:lumOff val="25000"/>
                </a:schemeClr>
              </a:buClr>
            </a:pPr>
            <a:r>
              <a:rPr lang="nl-NL" sz="1800" dirty="0"/>
              <a:t>Je moet je </a:t>
            </a:r>
            <a:r>
              <a:rPr lang="nl-NL" sz="1800" b="1" dirty="0"/>
              <a:t>altijd</a:t>
            </a:r>
            <a:r>
              <a:rPr lang="nl-NL" sz="1800" dirty="0"/>
              <a:t> netjes gedragen.</a:t>
            </a:r>
          </a:p>
          <a:p>
            <a:pPr>
              <a:buClr>
                <a:schemeClr val="tx1">
                  <a:lumMod val="75000"/>
                  <a:lumOff val="25000"/>
                </a:schemeClr>
              </a:buClr>
            </a:pPr>
            <a:r>
              <a:rPr lang="nl-NL" sz="1800" dirty="0"/>
              <a:t>Je moet je </a:t>
            </a:r>
            <a:r>
              <a:rPr lang="nl-NL" sz="1800" b="1" dirty="0"/>
              <a:t>altijd</a:t>
            </a:r>
            <a:r>
              <a:rPr lang="nl-NL" sz="1800" dirty="0"/>
              <a:t> inhouden.</a:t>
            </a:r>
          </a:p>
          <a:p>
            <a:pPr>
              <a:buClr>
                <a:schemeClr val="tx1">
                  <a:lumMod val="75000"/>
                  <a:lumOff val="25000"/>
                </a:schemeClr>
              </a:buClr>
            </a:pPr>
            <a:r>
              <a:rPr lang="nl-NL" sz="1800" dirty="0"/>
              <a:t>Je moet </a:t>
            </a:r>
            <a:r>
              <a:rPr lang="nl-NL" sz="1800" b="1" dirty="0"/>
              <a:t>altijd</a:t>
            </a:r>
            <a:r>
              <a:rPr lang="nl-NL" sz="1800" dirty="0"/>
              <a:t> blijven praten – slaan mag absoluut niet.</a:t>
            </a:r>
          </a:p>
          <a:p>
            <a:pPr>
              <a:buClr>
                <a:schemeClr val="tx1">
                  <a:lumMod val="75000"/>
                  <a:lumOff val="25000"/>
                </a:schemeClr>
              </a:buClr>
            </a:pPr>
            <a:r>
              <a:rPr lang="nl-NL" sz="1800" dirty="0"/>
              <a:t>Maar sommige mensen zijn nu eenmaal beter met woorden </a:t>
            </a:r>
          </a:p>
          <a:p>
            <a:pPr marL="0" indent="0">
              <a:buClr>
                <a:schemeClr val="tx1">
                  <a:lumMod val="75000"/>
                  <a:lumOff val="25000"/>
                </a:schemeClr>
              </a:buClr>
              <a:buNone/>
            </a:pPr>
            <a:r>
              <a:rPr lang="nl-NL" sz="1800" dirty="0"/>
              <a:t>												</a:t>
            </a:r>
            <a:r>
              <a:rPr lang="nl-NL" sz="1800" b="1" dirty="0"/>
              <a:t>dan ik</a:t>
            </a:r>
            <a:r>
              <a:rPr lang="nl-NL" sz="1800" dirty="0"/>
              <a:t>!</a:t>
            </a:r>
          </a:p>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solidFill>
                  <a:srgbClr val="F22755"/>
                </a:solidFill>
              </a:rPr>
              <a:t>Is het dan niet heerlijk om jezelf eens te laten gaan?</a:t>
            </a:r>
          </a:p>
          <a:p>
            <a:pPr marL="0" indent="0">
              <a:buClr>
                <a:schemeClr val="tx1">
                  <a:lumMod val="75000"/>
                  <a:lumOff val="25000"/>
                </a:schemeClr>
              </a:buClr>
              <a:buNone/>
            </a:pPr>
            <a:r>
              <a:rPr lang="nl-NL" sz="1800" dirty="0">
                <a:solidFill>
                  <a:srgbClr val="F22755"/>
                </a:solidFill>
              </a:rPr>
              <a:t>Om die vervelende jongen / meid eens stevig in elkaar te slaan?</a:t>
            </a:r>
          </a:p>
          <a:p>
            <a:pPr marL="0" indent="0">
              <a:buClr>
                <a:schemeClr val="tx1">
                  <a:lumMod val="75000"/>
                  <a:lumOff val="25000"/>
                </a:schemeClr>
              </a:buClr>
              <a:buNone/>
            </a:pPr>
            <a:r>
              <a:rPr lang="nl-NL" sz="1800" dirty="0">
                <a:solidFill>
                  <a:srgbClr val="F22755"/>
                </a:solidFill>
              </a:rPr>
              <a:t>Hoe voelt dat? Mag dat?</a:t>
            </a:r>
          </a:p>
          <a:p>
            <a:pPr marL="0" indent="0">
              <a:buClr>
                <a:schemeClr val="tx1">
                  <a:lumMod val="75000"/>
                  <a:lumOff val="25000"/>
                </a:schemeClr>
              </a:buClr>
              <a:buNone/>
            </a:pPr>
            <a:r>
              <a:rPr lang="nl-NL" sz="1800" dirty="0">
                <a:solidFill>
                  <a:srgbClr val="F22755"/>
                </a:solidFill>
              </a:rPr>
              <a:t>Maakt het uit of je zelf ook een blauw oog krijgt?</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95ACB4A9-9563-A935-DBA8-5D5BD7B03CD2}"/>
              </a:ext>
            </a:extLst>
          </p:cNvPr>
          <p:cNvSpPr>
            <a:spLocks noGrp="1" noRot="1" noMove="1" noResize="1" noEditPoints="1" noAdjustHandles="1" noChangeArrowheads="1" noChangeShapeType="1"/>
          </p:cNvSpPr>
          <p:nvPr>
            <p:ph type="title"/>
          </p:nvPr>
        </p:nvSpPr>
        <p:spPr/>
        <p:txBody>
          <a:bodyPr/>
          <a:lstStyle/>
          <a:p>
            <a:r>
              <a:rPr lang="nl-NL" dirty="0"/>
              <a:t>Uitleven</a:t>
            </a:r>
            <a:endParaRPr lang="nl-NL" sz="2800" dirty="0"/>
          </a:p>
        </p:txBody>
      </p:sp>
    </p:spTree>
    <p:extLst>
      <p:ext uri="{BB962C8B-B14F-4D97-AF65-F5344CB8AC3E}">
        <p14:creationId xmlns:p14="http://schemas.microsoft.com/office/powerpoint/2010/main" val="30624089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4D090-598C-2959-28A7-8FC2CB4BD9ED}"/>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2C57DCCC-9AC1-A588-6D45-F1E8AE8E84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12160" y="620688"/>
            <a:ext cx="2675956" cy="2036285"/>
          </a:xfrm>
          <a:prstGeom prst="rect">
            <a:avLst/>
          </a:prstGeom>
        </p:spPr>
      </p:pic>
      <p:pic>
        <p:nvPicPr>
          <p:cNvPr id="4" name="Sjabloon 2 afbeeldingen">
            <a:extLst>
              <a:ext uri="{FF2B5EF4-FFF2-40B4-BE49-F238E27FC236}">
                <a16:creationId xmlns:a16="http://schemas.microsoft.com/office/drawing/2014/main" id="{E437D6B7-8137-8EC7-347A-6BDD4049A843}"/>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6" name="Afbeelding 5">
            <a:extLst>
              <a:ext uri="{FF2B5EF4-FFF2-40B4-BE49-F238E27FC236}">
                <a16:creationId xmlns:a16="http://schemas.microsoft.com/office/drawing/2014/main" id="{F4E619CB-D6AE-2FFB-7FF1-2671CF1533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4968" y="2526714"/>
            <a:ext cx="1798476" cy="1804572"/>
          </a:xfrm>
          <a:prstGeom prst="rect">
            <a:avLst/>
          </a:prstGeom>
        </p:spPr>
      </p:pic>
      <p:sp>
        <p:nvSpPr>
          <p:cNvPr id="3" name="Tekst">
            <a:extLst>
              <a:ext uri="{FF2B5EF4-FFF2-40B4-BE49-F238E27FC236}">
                <a16:creationId xmlns:a16="http://schemas.microsoft.com/office/drawing/2014/main" id="{28FF3E6A-775D-2014-5A42-A1F506F0F2FA}"/>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t>Ook </a:t>
            </a:r>
            <a:r>
              <a:rPr lang="nl-NL" sz="1800" b="1" dirty="0"/>
              <a:t>landen</a:t>
            </a:r>
            <a:r>
              <a:rPr lang="nl-NL" sz="1800" dirty="0"/>
              <a:t> hebben dat!</a:t>
            </a:r>
          </a:p>
          <a:p>
            <a:pPr>
              <a:buClr>
                <a:schemeClr val="tx1">
                  <a:lumMod val="75000"/>
                  <a:lumOff val="25000"/>
                </a:schemeClr>
              </a:buClr>
            </a:pPr>
            <a:r>
              <a:rPr lang="nl-NL" sz="1800" dirty="0"/>
              <a:t>We moeten ons </a:t>
            </a:r>
            <a:r>
              <a:rPr lang="nl-NL" sz="1800" b="1" dirty="0"/>
              <a:t>altijd</a:t>
            </a:r>
            <a:r>
              <a:rPr lang="nl-NL" sz="1800" dirty="0"/>
              <a:t> netjes gedragen.</a:t>
            </a:r>
          </a:p>
          <a:p>
            <a:pPr>
              <a:buClr>
                <a:schemeClr val="tx1">
                  <a:lumMod val="75000"/>
                  <a:lumOff val="25000"/>
                </a:schemeClr>
              </a:buClr>
            </a:pPr>
            <a:r>
              <a:rPr lang="nl-NL" sz="1800" dirty="0"/>
              <a:t>We moeten ons </a:t>
            </a:r>
            <a:r>
              <a:rPr lang="nl-NL" sz="1800" b="1" dirty="0"/>
              <a:t>altijd</a:t>
            </a:r>
            <a:r>
              <a:rPr lang="nl-NL" sz="1800" dirty="0"/>
              <a:t> inhouden.</a:t>
            </a:r>
          </a:p>
          <a:p>
            <a:pPr>
              <a:buClr>
                <a:schemeClr val="tx1">
                  <a:lumMod val="75000"/>
                  <a:lumOff val="25000"/>
                </a:schemeClr>
              </a:buClr>
            </a:pPr>
            <a:r>
              <a:rPr lang="nl-NL" sz="1800" dirty="0"/>
              <a:t>We moeten </a:t>
            </a:r>
            <a:r>
              <a:rPr lang="nl-NL" sz="1800" b="1" dirty="0"/>
              <a:t>altijd</a:t>
            </a:r>
            <a:r>
              <a:rPr lang="nl-NL" sz="1800" dirty="0"/>
              <a:t> blijven praten – </a:t>
            </a:r>
            <a:r>
              <a:rPr lang="nl-NL" sz="1800" i="1" dirty="0"/>
              <a:t>diplomatie</a:t>
            </a:r>
            <a:r>
              <a:rPr lang="nl-NL" sz="1800" dirty="0"/>
              <a:t>, noemen ze dat.</a:t>
            </a:r>
          </a:p>
          <a:p>
            <a:pPr>
              <a:buClr>
                <a:schemeClr val="tx1">
                  <a:lumMod val="75000"/>
                  <a:lumOff val="25000"/>
                </a:schemeClr>
              </a:buClr>
            </a:pPr>
            <a:r>
              <a:rPr lang="nl-NL" sz="1800" dirty="0"/>
              <a:t>Maar sommige andere landen hebben een betere </a:t>
            </a:r>
            <a:r>
              <a:rPr lang="nl-NL" sz="1800" i="1" dirty="0"/>
              <a:t>propaganda</a:t>
            </a:r>
            <a:r>
              <a:rPr lang="nl-NL" sz="1800" dirty="0"/>
              <a:t> (en krijgen dus meer gelijk in de kranten en op internet)</a:t>
            </a:r>
          </a:p>
          <a:p>
            <a:pPr marL="0" indent="0">
              <a:spcBef>
                <a:spcPts val="0"/>
              </a:spcBef>
              <a:buClr>
                <a:schemeClr val="tx1">
                  <a:lumMod val="75000"/>
                  <a:lumOff val="25000"/>
                </a:schemeClr>
              </a:buClr>
              <a:buNone/>
            </a:pPr>
            <a:r>
              <a:rPr lang="nl-NL" sz="1800" dirty="0"/>
              <a:t>												</a:t>
            </a:r>
            <a:r>
              <a:rPr lang="nl-NL" sz="1800" b="1" dirty="0"/>
              <a:t>dan wij</a:t>
            </a:r>
            <a:r>
              <a:rPr lang="nl-NL" sz="1800" dirty="0"/>
              <a:t>!</a:t>
            </a: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Hoe denk je dat zo’n land zich voelt?</a:t>
            </a:r>
          </a:p>
          <a:p>
            <a:pPr marL="0" indent="0">
              <a:buClr>
                <a:schemeClr val="tx1">
                  <a:lumMod val="75000"/>
                  <a:lumOff val="25000"/>
                </a:schemeClr>
              </a:buClr>
              <a:buNone/>
            </a:pPr>
            <a:r>
              <a:rPr lang="nl-NL" sz="1800" dirty="0">
                <a:solidFill>
                  <a:srgbClr val="F22755"/>
                </a:solidFill>
              </a:rPr>
              <a:t>Willen zij zich niet eens helemaal laten gaan?</a:t>
            </a:r>
          </a:p>
          <a:p>
            <a:pPr marL="0" indent="0">
              <a:buClr>
                <a:schemeClr val="tx1">
                  <a:lumMod val="75000"/>
                  <a:lumOff val="25000"/>
                </a:schemeClr>
              </a:buClr>
              <a:buNone/>
            </a:pPr>
            <a:r>
              <a:rPr lang="nl-NL" sz="1800" dirty="0">
                <a:solidFill>
                  <a:srgbClr val="F22755"/>
                </a:solidFill>
              </a:rPr>
              <a:t>Maakt het dan uit of ze zelf ook slachtoffers (doden) krijgen?</a:t>
            </a:r>
          </a:p>
          <a:p>
            <a:pPr marL="0" indent="0">
              <a:buClr>
                <a:schemeClr val="tx1">
                  <a:lumMod val="75000"/>
                  <a:lumOff val="25000"/>
                </a:schemeClr>
              </a:buClr>
              <a:buNone/>
            </a:pPr>
            <a:r>
              <a:rPr lang="nl-NL" sz="1800" dirty="0">
                <a:solidFill>
                  <a:srgbClr val="F22755"/>
                </a:solidFill>
              </a:rPr>
              <a:t>Hoeveel doden kunnen ze dan nog goed vinden?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51DA8520-2C87-597F-30DA-4D426C6460EF}"/>
              </a:ext>
            </a:extLst>
          </p:cNvPr>
          <p:cNvSpPr>
            <a:spLocks noGrp="1" noRot="1" noMove="1" noResize="1" noEditPoints="1" noAdjustHandles="1" noChangeArrowheads="1" noChangeShapeType="1"/>
          </p:cNvSpPr>
          <p:nvPr>
            <p:ph type="title"/>
          </p:nvPr>
        </p:nvSpPr>
        <p:spPr/>
        <p:txBody>
          <a:bodyPr/>
          <a:lstStyle/>
          <a:p>
            <a:r>
              <a:rPr lang="nl-NL" dirty="0"/>
              <a:t>Uitleven</a:t>
            </a:r>
            <a:endParaRPr lang="nl-NL" sz="2800" dirty="0"/>
          </a:p>
        </p:txBody>
      </p:sp>
    </p:spTree>
    <p:extLst>
      <p:ext uri="{BB962C8B-B14F-4D97-AF65-F5344CB8AC3E}">
        <p14:creationId xmlns:p14="http://schemas.microsoft.com/office/powerpoint/2010/main" val="1504313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3B909-2F36-D770-B6CC-ED82D1235C2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6AEADC34-FD6A-AE3C-8D4A-6DEA9C8B0C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88224" y="921987"/>
            <a:ext cx="1524132" cy="1390008"/>
          </a:xfrm>
          <a:prstGeom prst="rect">
            <a:avLst/>
          </a:prstGeom>
        </p:spPr>
      </p:pic>
      <p:pic>
        <p:nvPicPr>
          <p:cNvPr id="4" name="Sjabloon 1 afbeelding">
            <a:extLst>
              <a:ext uri="{FF2B5EF4-FFF2-40B4-BE49-F238E27FC236}">
                <a16:creationId xmlns:a16="http://schemas.microsoft.com/office/drawing/2014/main" id="{B482ECB6-E00F-7C2F-180A-1203B21F54D1}"/>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287C2103-EFC0-88A4-1B04-BD5153E6E8AB}"/>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lang="nl-NL" sz="1800" dirty="0">
                <a:solidFill>
                  <a:prstClr val="black"/>
                </a:solidFill>
              </a:rPr>
              <a:t>Een bekend spreekwoord (nogmaals):</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lang="nl-NL" sz="2000" b="1" dirty="0">
                <a:solidFill>
                  <a:srgbClr val="002060"/>
                </a:solidFill>
              </a:rPr>
              <a:t>Als je vrede wilt …</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None/>
              <a:tabLst/>
              <a:defRPr/>
            </a:pPr>
            <a:r>
              <a:rPr lang="nl-NL" sz="2000" b="1" dirty="0">
                <a:solidFill>
                  <a:srgbClr val="002060"/>
                </a:solidFill>
              </a:rPr>
              <a:t>				… moet je je voorbereiden op oorlog.</a:t>
            </a:r>
            <a:endParaRPr kumimoji="0" lang="nl-NL" sz="1800" b="0" i="0" u="none" strike="noStrike" kern="1200" cap="none" spc="0" normalizeH="0" baseline="0" noProof="0" dirty="0">
              <a:ln>
                <a:noFill/>
              </a:ln>
              <a:solidFill>
                <a:prstClr val="black"/>
              </a:solidFill>
              <a:effectLst/>
              <a:uLnTx/>
              <a:uFillTx/>
              <a:latin typeface="Urbanist" panose="020B0A04040200000203" pitchFamily="34" charset="77"/>
            </a:endParaRPr>
          </a:p>
          <a:p>
            <a:pPr marL="0" indent="0">
              <a:buClr>
                <a:schemeClr val="tx1">
                  <a:lumMod val="75000"/>
                  <a:lumOff val="25000"/>
                </a:schemeClr>
              </a:buClr>
              <a:buNone/>
            </a:pPr>
            <a:endParaRPr lang="nl-NL" dirty="0"/>
          </a:p>
          <a:p>
            <a:pPr marL="0" indent="0">
              <a:buClr>
                <a:schemeClr val="tx1">
                  <a:lumMod val="75000"/>
                  <a:lumOff val="25000"/>
                </a:schemeClr>
              </a:buClr>
              <a:buNone/>
            </a:pPr>
            <a:endParaRPr lang="nl-NL" dirty="0"/>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031CA600-A8E9-DE3E-E6E6-5FBE36708AFD}"/>
              </a:ext>
            </a:extLst>
          </p:cNvPr>
          <p:cNvSpPr>
            <a:spLocks noGrp="1" noRot="1" noMove="1" noResize="1" noEditPoints="1" noAdjustHandles="1" noChangeArrowheads="1" noChangeShapeType="1"/>
          </p:cNvSpPr>
          <p:nvPr>
            <p:ph type="title"/>
          </p:nvPr>
        </p:nvSpPr>
        <p:spPr/>
        <p:txBody>
          <a:bodyPr/>
          <a:lstStyle/>
          <a:p>
            <a:r>
              <a:rPr lang="nl-NL" dirty="0"/>
              <a:t>Bewapenen?</a:t>
            </a:r>
          </a:p>
        </p:txBody>
      </p:sp>
    </p:spTree>
    <p:extLst>
      <p:ext uri="{BB962C8B-B14F-4D97-AF65-F5344CB8AC3E}">
        <p14:creationId xmlns:p14="http://schemas.microsoft.com/office/powerpoint/2010/main" val="39477141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ADD23-5B7F-B62A-5D97-091973F5B22E}"/>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2CBCBEF3-7D89-47CB-8B97-E06AE0EAA9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7C12F7BA-D24A-210E-0EBA-45289EC759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03C99966-21EC-BAD9-1314-FC2B0F34676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0381D66-3E5D-F14D-B187-2D3DCC0401AF}"/>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 Wat vind je dan? </a:t>
            </a:r>
          </a:p>
          <a:p>
            <a:pPr lvl="1">
              <a:buClr>
                <a:schemeClr val="tx1">
                  <a:lumMod val="75000"/>
                  <a:lumOff val="25000"/>
                </a:schemeClr>
              </a:buClr>
            </a:pPr>
            <a:r>
              <a:rPr lang="nl-NL" sz="1800" dirty="0">
                <a:solidFill>
                  <a:srgbClr val="F22755"/>
                </a:solidFill>
              </a:rPr>
              <a:t> Moeten wij ons bewapenen? (Dan zijn we sterk)</a:t>
            </a:r>
          </a:p>
          <a:p>
            <a:pPr lvl="1">
              <a:buClr>
                <a:schemeClr val="tx1">
                  <a:lumMod val="75000"/>
                  <a:lumOff val="25000"/>
                </a:schemeClr>
              </a:buClr>
            </a:pPr>
            <a:r>
              <a:rPr lang="nl-NL" sz="1800" dirty="0">
                <a:solidFill>
                  <a:srgbClr val="F22755"/>
                </a:solidFill>
              </a:rPr>
              <a:t> Of juist niet? (Maar dan ben je wel kwetsbaar)</a:t>
            </a:r>
          </a:p>
          <a:p>
            <a:pPr lvl="1">
              <a:buClr>
                <a:schemeClr val="tx1">
                  <a:lumMod val="75000"/>
                  <a:lumOff val="25000"/>
                </a:schemeClr>
              </a:buClr>
            </a:pPr>
            <a:r>
              <a:rPr lang="nl-NL" sz="1800" dirty="0">
                <a:solidFill>
                  <a:srgbClr val="F22755"/>
                </a:solidFill>
              </a:rPr>
              <a:t> Weet niet? (handen opsteken)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4E883F36-E695-B753-1902-1BA53EEB556A}"/>
              </a:ext>
            </a:extLst>
          </p:cNvPr>
          <p:cNvSpPr>
            <a:spLocks noGrp="1" noRot="1" noMove="1" noResize="1" noEditPoints="1" noAdjustHandles="1" noChangeArrowheads="1" noChangeShapeType="1"/>
          </p:cNvSpPr>
          <p:nvPr>
            <p:ph type="title"/>
          </p:nvPr>
        </p:nvSpPr>
        <p:spPr/>
        <p:txBody>
          <a:bodyPr/>
          <a:lstStyle/>
          <a:p>
            <a:r>
              <a:rPr lang="nl-NL" dirty="0"/>
              <a:t>Bijna dezelfde</a:t>
            </a:r>
            <a:br>
              <a:rPr lang="nl-NL" dirty="0"/>
            </a:br>
            <a:r>
              <a:rPr lang="nl-NL" dirty="0"/>
              <a:t>oude vraag …</a:t>
            </a:r>
          </a:p>
        </p:txBody>
      </p:sp>
    </p:spTree>
    <p:extLst>
      <p:ext uri="{BB962C8B-B14F-4D97-AF65-F5344CB8AC3E}">
        <p14:creationId xmlns:p14="http://schemas.microsoft.com/office/powerpoint/2010/main" val="39350156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0D3FC-1F24-9B70-6A27-5DA32A9DA1B8}"/>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9DC7F457-BFCC-D845-0B76-E189049D050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76CF2942-7F21-3E79-3744-105D1FCEF9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2FACDBC1-0695-51CA-E2A4-0B4426FE33E8}"/>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007A46E8-8BB3-9099-FAB9-C3AD0FBD21CE}"/>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4103DBC7-06B5-7FE2-EF46-1F0BEEA21C54}"/>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Pacifisme</a:t>
            </a:r>
            <a:endParaRPr lang="en-US" dirty="0"/>
          </a:p>
        </p:txBody>
      </p:sp>
      <p:sp>
        <p:nvSpPr>
          <p:cNvPr id="11" name="Title 2">
            <a:extLst>
              <a:ext uri="{FF2B5EF4-FFF2-40B4-BE49-F238E27FC236}">
                <a16:creationId xmlns:a16="http://schemas.microsoft.com/office/drawing/2014/main" id="{32A64B5B-1095-B737-F69A-9C5B4D151E60}"/>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1B7C1168-9B20-41E9-19F6-0AF694CC8781}"/>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9</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9069135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FBABF-040C-8CE6-EDD0-8564EE1CB6CE}"/>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9EEA4C4-1C77-0863-5A5C-71633130621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04248" y="2377572"/>
            <a:ext cx="2196510" cy="2196510"/>
          </a:xfrm>
          <a:prstGeom prst="rect">
            <a:avLst/>
          </a:prstGeom>
        </p:spPr>
      </p:pic>
      <p:pic>
        <p:nvPicPr>
          <p:cNvPr id="5" name="Afbeelding 4">
            <a:extLst>
              <a:ext uri="{FF2B5EF4-FFF2-40B4-BE49-F238E27FC236}">
                <a16:creationId xmlns:a16="http://schemas.microsoft.com/office/drawing/2014/main" id="{646BE681-F76A-72F6-6EB8-B2BF93E4C7A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12160" y="607140"/>
            <a:ext cx="2743730" cy="2035250"/>
          </a:xfrm>
          <a:prstGeom prst="rect">
            <a:avLst/>
          </a:prstGeom>
        </p:spPr>
      </p:pic>
      <p:pic>
        <p:nvPicPr>
          <p:cNvPr id="4" name="Sjabloon 2 afbeeldingen">
            <a:extLst>
              <a:ext uri="{FF2B5EF4-FFF2-40B4-BE49-F238E27FC236}">
                <a16:creationId xmlns:a16="http://schemas.microsoft.com/office/drawing/2014/main" id="{18E495B4-28D1-B815-7B3D-9A8D31800BA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C325CAE1-6CD4-25B0-6507-C37489BECCAC}"/>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p>
          <a:p>
            <a:pPr marL="0" indent="0">
              <a:buClr>
                <a:schemeClr val="tx1">
                  <a:lumMod val="75000"/>
                  <a:lumOff val="25000"/>
                </a:schemeClr>
              </a:buClr>
              <a:buNone/>
            </a:pPr>
            <a:r>
              <a:rPr lang="nl-NL" sz="1800" dirty="0"/>
              <a:t>Erasmus heeft de </a:t>
            </a:r>
            <a:r>
              <a:rPr lang="nl-NL" sz="2000" b="1" dirty="0">
                <a:solidFill>
                  <a:srgbClr val="002060"/>
                </a:solidFill>
              </a:rPr>
              <a:t>“Klacht van de Vrede” </a:t>
            </a:r>
            <a:r>
              <a:rPr lang="nl-NL" sz="1800" dirty="0"/>
              <a:t>geschreven.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denk je dat hij daarmee bedoelde?</a:t>
            </a:r>
          </a:p>
          <a:p>
            <a:pPr marL="0" indent="0">
              <a:buClr>
                <a:schemeClr val="tx1">
                  <a:lumMod val="75000"/>
                  <a:lumOff val="25000"/>
                </a:schemeClr>
              </a:buClr>
              <a:buNone/>
            </a:pPr>
            <a:endParaRPr lang="nl-NL" dirty="0"/>
          </a:p>
          <a:p>
            <a:pPr marL="0" indent="0">
              <a:buClr>
                <a:schemeClr val="tx1">
                  <a:lumMod val="75000"/>
                  <a:lumOff val="25000"/>
                </a:schemeClr>
              </a:buClr>
              <a:buNone/>
            </a:pPr>
            <a:r>
              <a:rPr lang="nl-NL" dirty="0">
                <a:solidFill>
                  <a:srgbClr val="F07E26"/>
                </a:solidFill>
              </a:rPr>
              <a:t>Hint: </a:t>
            </a:r>
          </a:p>
          <a:p>
            <a:pPr marL="0" indent="0">
              <a:buClr>
                <a:schemeClr val="tx1">
                  <a:lumMod val="75000"/>
                  <a:lumOff val="25000"/>
                </a:schemeClr>
              </a:buClr>
              <a:buNone/>
            </a:pPr>
            <a:r>
              <a:rPr lang="nl-NL" dirty="0">
                <a:solidFill>
                  <a:srgbClr val="F07E26"/>
                </a:solidFill>
              </a:rPr>
              <a:t>Mevrouw Vrede wil het beste voor de wereld.</a:t>
            </a:r>
          </a:p>
          <a:p>
            <a:pPr marL="0" indent="0">
              <a:buClr>
                <a:schemeClr val="tx1">
                  <a:lumMod val="75000"/>
                  <a:lumOff val="25000"/>
                </a:schemeClr>
              </a:buClr>
              <a:buNone/>
            </a:pPr>
            <a:r>
              <a:rPr lang="nl-NL" dirty="0">
                <a:solidFill>
                  <a:srgbClr val="F07E26"/>
                </a:solidFill>
              </a:rPr>
              <a:t>En de Oorlog doet de slechtste dingen voor de wereld.</a:t>
            </a:r>
          </a:p>
          <a:p>
            <a:pPr marL="0" indent="0">
              <a:buClr>
                <a:schemeClr val="tx1">
                  <a:lumMod val="75000"/>
                  <a:lumOff val="25000"/>
                </a:schemeClr>
              </a:buClr>
              <a:buNone/>
            </a:pPr>
            <a:endParaRPr lang="nl-NL" dirty="0"/>
          </a:p>
          <a:p>
            <a:pPr marL="0" indent="0">
              <a:buClr>
                <a:schemeClr val="tx1">
                  <a:lumMod val="75000"/>
                  <a:lumOff val="25000"/>
                </a:schemeClr>
              </a:buClr>
              <a:buNone/>
            </a:pPr>
            <a:r>
              <a:rPr lang="nl-NL" sz="1800" dirty="0">
                <a:solidFill>
                  <a:srgbClr val="F22755"/>
                </a:solidFill>
              </a:rPr>
              <a:t>Wat denk je – wat was de </a:t>
            </a:r>
            <a:r>
              <a:rPr lang="nl-NL" sz="1800" b="1" dirty="0">
                <a:solidFill>
                  <a:srgbClr val="F22755"/>
                </a:solidFill>
              </a:rPr>
              <a:t>klacht</a:t>
            </a:r>
            <a:r>
              <a:rPr lang="nl-NL" sz="1800" dirty="0">
                <a:solidFill>
                  <a:srgbClr val="F22755"/>
                </a:solidFill>
              </a:rPr>
              <a:t> van Mevrouw Vrede?</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99B42C1-EE87-209C-5092-175BC97369EC}"/>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2631525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8A591-EA80-43A9-9207-E31CAC20072E}"/>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A243B43C-C28B-DDA5-C957-99A662A1DDD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148750" y="620688"/>
            <a:ext cx="2624889" cy="1872208"/>
          </a:xfrm>
          <a:prstGeom prst="rect">
            <a:avLst/>
          </a:prstGeom>
        </p:spPr>
      </p:pic>
      <p:pic>
        <p:nvPicPr>
          <p:cNvPr id="6" name="Afbeelding 5">
            <a:extLst>
              <a:ext uri="{FF2B5EF4-FFF2-40B4-BE49-F238E27FC236}">
                <a16:creationId xmlns:a16="http://schemas.microsoft.com/office/drawing/2014/main" id="{F2997667-E8FA-F0FA-E100-95BF2DF98C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04248" y="2371192"/>
            <a:ext cx="2232248" cy="2232248"/>
          </a:xfrm>
          <a:prstGeom prst="rect">
            <a:avLst/>
          </a:prstGeom>
        </p:spPr>
      </p:pic>
      <p:pic>
        <p:nvPicPr>
          <p:cNvPr id="4" name="Sjabloon 2 afbeeldingen">
            <a:extLst>
              <a:ext uri="{FF2B5EF4-FFF2-40B4-BE49-F238E27FC236}">
                <a16:creationId xmlns:a16="http://schemas.microsoft.com/office/drawing/2014/main" id="{53E4180B-A3D3-F5C2-E5B2-F6EBF0D7DC3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3FDF27CC-4EE4-A37D-4CC6-7E5DA562A0EE}"/>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Mevrouw Vrede </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klaagde natuurlijk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dat niemand naar haar luistert,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dat iedereen toch oorlog voert,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terwijl zij veel beter is voor de wereld dan de Oorlog.</a:t>
            </a: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Erasmus was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tegen</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elke vorm van oorlog.</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Misschien was hij wel de eerste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pacifist</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ter wereld! (een pacifist wil niets met oorlog te maken hebben; ook geen wapens hebben)</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B63ECEB3-5251-6F2E-56D4-60FA39249A63}"/>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32891187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06802-3EC4-7B4F-F8B2-7449D52A8994}"/>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92042DEC-D24B-A1BA-FB7D-CCD6576FDE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11575" y="2609568"/>
            <a:ext cx="1225402" cy="1225402"/>
          </a:xfrm>
          <a:prstGeom prst="rect">
            <a:avLst/>
          </a:prstGeom>
        </p:spPr>
      </p:pic>
      <p:pic>
        <p:nvPicPr>
          <p:cNvPr id="5" name="Afbeelding 4">
            <a:extLst>
              <a:ext uri="{FF2B5EF4-FFF2-40B4-BE49-F238E27FC236}">
                <a16:creationId xmlns:a16="http://schemas.microsoft.com/office/drawing/2014/main" id="{9D164B6E-2223-2E2C-0A56-EC529099028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148751" y="620688"/>
            <a:ext cx="2629096" cy="1800200"/>
          </a:xfrm>
          <a:prstGeom prst="rect">
            <a:avLst/>
          </a:prstGeom>
        </p:spPr>
      </p:pic>
      <p:pic>
        <p:nvPicPr>
          <p:cNvPr id="4" name="Sjabloon 2 afbeeldingen">
            <a:extLst>
              <a:ext uri="{FF2B5EF4-FFF2-40B4-BE49-F238E27FC236}">
                <a16:creationId xmlns:a16="http://schemas.microsoft.com/office/drawing/2014/main" id="{7D87B95B-27CC-ACFE-1202-81AE813729F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8F5E3C3-19F4-EA06-C772-95EF4D91B586}"/>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Nog twee beroemde adagia (spreekwoorden) van Erasmus:</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“Beter een onrechtvaardige vrede	</a:t>
            </a:r>
            <a:br>
              <a:rPr lang="nl-NL" sz="2000" b="1" dirty="0">
                <a:solidFill>
                  <a:srgbClr val="002060"/>
                </a:solidFill>
              </a:rPr>
            </a:br>
            <a:r>
              <a:rPr lang="nl-NL" sz="2000" b="1" dirty="0">
                <a:solidFill>
                  <a:srgbClr val="002060"/>
                </a:solidFill>
              </a:rPr>
              <a:t>						dan een rechtvaardige oorlog!”</a:t>
            </a:r>
          </a:p>
          <a:p>
            <a:pPr marL="0" indent="0">
              <a:buClr>
                <a:prstClr val="black">
                  <a:lumMod val="75000"/>
                  <a:lumOff val="25000"/>
                </a:prstClr>
              </a:buClr>
              <a:buNone/>
              <a:defRPr/>
            </a:pPr>
            <a:r>
              <a:rPr lang="nl-NL" sz="1800" dirty="0">
                <a:solidFill>
                  <a:srgbClr val="F07E26"/>
                </a:solidFill>
              </a:rPr>
              <a:t>(die hadden we al gezien) </a:t>
            </a:r>
            <a:r>
              <a:rPr lang="nl-NL" sz="1800" dirty="0">
                <a:solidFill>
                  <a:prstClr val="black">
                    <a:lumMod val="75000"/>
                    <a:lumOff val="25000"/>
                  </a:prstClr>
                </a:solidFill>
              </a:rPr>
              <a:t>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“Oorlog is fijn … voor mensen die hem </a:t>
            </a:r>
            <a:r>
              <a:rPr lang="nl-NL" sz="2000" b="1" u="sng" dirty="0">
                <a:solidFill>
                  <a:srgbClr val="002060"/>
                </a:solidFill>
              </a:rPr>
              <a:t>niet</a:t>
            </a:r>
            <a:r>
              <a:rPr lang="nl-NL" sz="2000" b="1" dirty="0">
                <a:solidFill>
                  <a:srgbClr val="002060"/>
                </a:solidFill>
              </a:rPr>
              <a:t> kennen!</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En een spreekwoord uit de bijbel:</a:t>
            </a:r>
          </a:p>
          <a:p>
            <a:pPr marL="0" marR="0" lvl="0" indent="0" algn="l" defTabSz="180000" rtl="0" eaLnBrk="0" fontAlgn="ctr" latinLnBrk="0" hangingPunct="0">
              <a:lnSpc>
                <a:spcPct val="100000"/>
              </a:lnSpc>
              <a:spcBef>
                <a:spcPts val="1000"/>
              </a:spcBef>
              <a:spcAft>
                <a:spcPct val="0"/>
              </a:spcAft>
              <a:buClr>
                <a:prstClr val="black">
                  <a:lumMod val="75000"/>
                  <a:lumOff val="25000"/>
                </a:prstClr>
              </a:buClr>
              <a:buSzPct val="150000"/>
              <a:buFont typeface="Arial" panose="020B0604020202020204" pitchFamily="34" charset="0"/>
              <a:buNone/>
              <a:tabLst/>
              <a:defRPr/>
            </a:pPr>
            <a:r>
              <a:rPr lang="nl-NL" sz="2000" b="1" dirty="0">
                <a:solidFill>
                  <a:srgbClr val="002060"/>
                </a:solidFill>
              </a:rPr>
              <a:t>“Als iemand je op de </a:t>
            </a:r>
            <a:r>
              <a:rPr lang="nl-NL" sz="2000" b="1" dirty="0" err="1">
                <a:solidFill>
                  <a:srgbClr val="002060"/>
                </a:solidFill>
              </a:rPr>
              <a:t>rechter-wang</a:t>
            </a:r>
            <a:r>
              <a:rPr lang="nl-NL" sz="2000" b="1" dirty="0">
                <a:solidFill>
                  <a:srgbClr val="002060"/>
                </a:solidFill>
              </a:rPr>
              <a:t> slaat, </a:t>
            </a:r>
            <a:br>
              <a:rPr lang="nl-NL" sz="2000" b="1" dirty="0">
                <a:solidFill>
                  <a:srgbClr val="002060"/>
                </a:solidFill>
              </a:rPr>
            </a:br>
            <a:r>
              <a:rPr lang="nl-NL" sz="2000" b="1" dirty="0">
                <a:solidFill>
                  <a:srgbClr val="002060"/>
                </a:solidFill>
              </a:rPr>
              <a:t>			verdedig je dan niet, maar keer je </a:t>
            </a:r>
            <a:r>
              <a:rPr lang="nl-NL" sz="2000" b="1" dirty="0" err="1">
                <a:solidFill>
                  <a:srgbClr val="002060"/>
                </a:solidFill>
              </a:rPr>
              <a:t>linker-wang</a:t>
            </a:r>
            <a:r>
              <a:rPr lang="nl-NL" sz="2000" b="1" dirty="0">
                <a:solidFill>
                  <a:srgbClr val="002060"/>
                </a:solidFill>
              </a:rPr>
              <a:t> toe.”</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Spreekwoorden zijn toch niet dom? </a:t>
            </a:r>
          </a:p>
        </p:txBody>
      </p:sp>
      <p:sp>
        <p:nvSpPr>
          <p:cNvPr id="2" name="Titel">
            <a:extLst>
              <a:ext uri="{FF2B5EF4-FFF2-40B4-BE49-F238E27FC236}">
                <a16:creationId xmlns:a16="http://schemas.microsoft.com/office/drawing/2014/main" id="{16A91102-03B6-1992-F51F-87BEB7B065DB}"/>
              </a:ext>
            </a:extLst>
          </p:cNvPr>
          <p:cNvSpPr>
            <a:spLocks noGrp="1" noRot="1" noMove="1" noResize="1" noEditPoints="1" noAdjustHandles="1" noChangeArrowheads="1" noChangeShapeType="1"/>
          </p:cNvSpPr>
          <p:nvPr>
            <p:ph type="title"/>
          </p:nvPr>
        </p:nvSpPr>
        <p:spPr/>
        <p:txBody>
          <a:bodyPr/>
          <a:lstStyle/>
          <a:p>
            <a:r>
              <a:rPr lang="nl-NL" dirty="0"/>
              <a:t>Erasmus: 500 jaar geleden</a:t>
            </a:r>
            <a:br>
              <a:rPr lang="nl-NL" dirty="0"/>
            </a:br>
            <a:r>
              <a:rPr lang="nl-NL" sz="2800" dirty="0"/>
              <a:t>(En nog steeds is er niets veranderd)</a:t>
            </a:r>
          </a:p>
        </p:txBody>
      </p:sp>
    </p:spTree>
    <p:extLst>
      <p:ext uri="{BB962C8B-B14F-4D97-AF65-F5344CB8AC3E}">
        <p14:creationId xmlns:p14="http://schemas.microsoft.com/office/powerpoint/2010/main" val="32504738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227B2-5E29-5D80-DF9E-DAAA6871F375}"/>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C7A4F0E3-79DC-E7BC-293C-C4716FC72FA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156176" y="288559"/>
            <a:ext cx="2411824" cy="2392839"/>
          </a:xfrm>
          <a:prstGeom prst="rect">
            <a:avLst/>
          </a:prstGeom>
        </p:spPr>
      </p:pic>
      <p:pic>
        <p:nvPicPr>
          <p:cNvPr id="8" name="Afbeelding 7">
            <a:extLst>
              <a:ext uri="{FF2B5EF4-FFF2-40B4-BE49-F238E27FC236}">
                <a16:creationId xmlns:a16="http://schemas.microsoft.com/office/drawing/2014/main" id="{51A8570E-8134-009B-173F-3ABD26475B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96050" y="2547937"/>
            <a:ext cx="2647950" cy="1762125"/>
          </a:xfrm>
          <a:prstGeom prst="rect">
            <a:avLst/>
          </a:prstGeom>
        </p:spPr>
      </p:pic>
      <p:pic>
        <p:nvPicPr>
          <p:cNvPr id="4" name="Sjabloon 2 afbeeldingen">
            <a:extLst>
              <a:ext uri="{FF2B5EF4-FFF2-40B4-BE49-F238E27FC236}">
                <a16:creationId xmlns:a16="http://schemas.microsoft.com/office/drawing/2014/main" id="{0116524C-9640-5A5C-6772-57FBF5DCFE1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1E2580B-640A-7C09-FB1B-44D4D519E354}"/>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Uit het woordenboek:</a:t>
            </a:r>
          </a:p>
          <a:p>
            <a:pPr marL="0" indent="0">
              <a:buClr>
                <a:schemeClr val="tx1">
                  <a:lumMod val="75000"/>
                  <a:lumOff val="25000"/>
                </a:schemeClr>
              </a:buClr>
              <a:buNone/>
            </a:pPr>
            <a:r>
              <a:rPr lang="nl-NL" sz="2000" b="1" dirty="0">
                <a:solidFill>
                  <a:srgbClr val="002060"/>
                </a:solidFill>
              </a:rPr>
              <a:t>Een pacifist is iemand </a:t>
            </a:r>
          </a:p>
          <a:p>
            <a:pPr marL="0" indent="0">
              <a:buClr>
                <a:schemeClr val="tx1">
                  <a:lumMod val="75000"/>
                  <a:lumOff val="25000"/>
                </a:schemeClr>
              </a:buClr>
              <a:buNone/>
            </a:pPr>
            <a:r>
              <a:rPr lang="nl-NL" sz="2000" b="1" dirty="0">
                <a:solidFill>
                  <a:srgbClr val="002060"/>
                </a:solidFill>
              </a:rPr>
              <a:t>				die op het standpunt staat </a:t>
            </a:r>
          </a:p>
          <a:p>
            <a:pPr marL="0" indent="0">
              <a:buClr>
                <a:schemeClr val="tx1">
                  <a:lumMod val="75000"/>
                  <a:lumOff val="25000"/>
                </a:schemeClr>
              </a:buClr>
              <a:buNone/>
            </a:pPr>
            <a:r>
              <a:rPr lang="nl-NL" sz="2000" b="1" dirty="0">
                <a:solidFill>
                  <a:srgbClr val="002060"/>
                </a:solidFill>
              </a:rPr>
              <a:t>								dat geweld geen geschikt middel is </a:t>
            </a:r>
          </a:p>
          <a:p>
            <a:pPr marL="0" indent="0">
              <a:buClr>
                <a:schemeClr val="tx1">
                  <a:lumMod val="75000"/>
                  <a:lumOff val="25000"/>
                </a:schemeClr>
              </a:buClr>
              <a:buNone/>
            </a:pPr>
            <a:r>
              <a:rPr lang="nl-NL" sz="2000" b="1" dirty="0">
                <a:solidFill>
                  <a:srgbClr val="002060"/>
                </a:solidFill>
              </a:rPr>
              <a:t>												om problemen op te lossen.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I</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s dat niet mooi? Is dat niet goed, dan?</a:t>
            </a:r>
          </a:p>
          <a:p>
            <a:pPr marL="0" indent="0">
              <a:buClr>
                <a:schemeClr val="tx1">
                  <a:lumMod val="75000"/>
                  <a:lumOff val="25000"/>
                </a:schemeClr>
              </a:buClr>
              <a:buNone/>
            </a:pPr>
            <a:r>
              <a:rPr lang="nl-NL" sz="1800" dirty="0">
                <a:solidFill>
                  <a:srgbClr val="F22755"/>
                </a:solidFill>
              </a:rPr>
              <a:t>En hoe moeten problemen dan wel opgelost worden?</a:t>
            </a:r>
            <a:endParaRPr lang="nl-NL" dirty="0"/>
          </a:p>
        </p:txBody>
      </p:sp>
      <p:sp>
        <p:nvSpPr>
          <p:cNvPr id="2" name="Titel">
            <a:extLst>
              <a:ext uri="{FF2B5EF4-FFF2-40B4-BE49-F238E27FC236}">
                <a16:creationId xmlns:a16="http://schemas.microsoft.com/office/drawing/2014/main" id="{1E2F6CBC-EFDA-D0D3-D4C0-425CF80A4AA2}"/>
              </a:ext>
            </a:extLst>
          </p:cNvPr>
          <p:cNvSpPr>
            <a:spLocks noGrp="1" noRot="1" noMove="1" noResize="1" noEditPoints="1" noAdjustHandles="1" noChangeArrowheads="1" noChangeShapeType="1"/>
          </p:cNvSpPr>
          <p:nvPr>
            <p:ph type="title"/>
          </p:nvPr>
        </p:nvSpPr>
        <p:spPr/>
        <p:txBody>
          <a:bodyPr/>
          <a:lstStyle/>
          <a:p>
            <a:r>
              <a:rPr lang="nl-NL" dirty="0"/>
              <a:t>Wat is dat, een pacifist?</a:t>
            </a:r>
          </a:p>
        </p:txBody>
      </p:sp>
    </p:spTree>
    <p:extLst>
      <p:ext uri="{BB962C8B-B14F-4D97-AF65-F5344CB8AC3E}">
        <p14:creationId xmlns:p14="http://schemas.microsoft.com/office/powerpoint/2010/main" val="22676360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4BC24-75F0-E678-3B95-FB53C0E6E245}"/>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04DD3DB-5DB1-EF1E-F078-96B9E9731EA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156176" y="288559"/>
            <a:ext cx="2411824" cy="2392839"/>
          </a:xfrm>
          <a:prstGeom prst="rect">
            <a:avLst/>
          </a:prstGeom>
        </p:spPr>
      </p:pic>
      <p:pic>
        <p:nvPicPr>
          <p:cNvPr id="5" name="Afbeelding 4">
            <a:extLst>
              <a:ext uri="{FF2B5EF4-FFF2-40B4-BE49-F238E27FC236}">
                <a16:creationId xmlns:a16="http://schemas.microsoft.com/office/drawing/2014/main" id="{56B9ED6E-D59B-2E41-843D-D846982C1B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04248" y="2422851"/>
            <a:ext cx="2088232" cy="1874460"/>
          </a:xfrm>
          <a:prstGeom prst="rect">
            <a:avLst/>
          </a:prstGeom>
        </p:spPr>
      </p:pic>
      <p:pic>
        <p:nvPicPr>
          <p:cNvPr id="4" name="Sjabloon 2 afbeeldingen">
            <a:extLst>
              <a:ext uri="{FF2B5EF4-FFF2-40B4-BE49-F238E27FC236}">
                <a16:creationId xmlns:a16="http://schemas.microsoft.com/office/drawing/2014/main" id="{183B44B2-13B6-B70A-158A-80F00517C10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B29305E-4CA9-EA90-E1C3-FE028B28B68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Een pacifist is iemand </a:t>
            </a:r>
          </a:p>
          <a:p>
            <a:pPr marL="0" indent="0">
              <a:buClr>
                <a:schemeClr val="tx1">
                  <a:lumMod val="75000"/>
                  <a:lumOff val="25000"/>
                </a:schemeClr>
              </a:buClr>
              <a:buNone/>
            </a:pPr>
            <a:r>
              <a:rPr lang="nl-NL" sz="1800" dirty="0">
                <a:solidFill>
                  <a:schemeClr val="tx1"/>
                </a:solidFill>
              </a:rPr>
              <a:t>				die op het standpunt staat </a:t>
            </a:r>
          </a:p>
          <a:p>
            <a:pPr marL="0" indent="0">
              <a:buClr>
                <a:schemeClr val="tx1">
                  <a:lumMod val="75000"/>
                  <a:lumOff val="25000"/>
                </a:schemeClr>
              </a:buClr>
              <a:buNone/>
            </a:pPr>
            <a:r>
              <a:rPr lang="nl-NL" sz="1800" dirty="0">
                <a:solidFill>
                  <a:schemeClr val="tx1"/>
                </a:solidFill>
              </a:rPr>
              <a:t>								dat geweld geen geschikt middel is </a:t>
            </a:r>
          </a:p>
          <a:p>
            <a:pPr marL="0" indent="0">
              <a:buClr>
                <a:schemeClr val="tx1">
                  <a:lumMod val="75000"/>
                  <a:lumOff val="25000"/>
                </a:schemeClr>
              </a:buClr>
              <a:buNone/>
            </a:pPr>
            <a:r>
              <a:rPr lang="nl-NL" sz="1800" dirty="0">
                <a:solidFill>
                  <a:schemeClr val="tx1"/>
                </a:solidFill>
              </a:rPr>
              <a:t>												om problemen op te lossen.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Maar wat als er ingebroken wordt in je huis?</a:t>
            </a:r>
          </a:p>
          <a:p>
            <a:pPr marL="0" indent="0">
              <a:buClr>
                <a:schemeClr val="tx1">
                  <a:lumMod val="75000"/>
                  <a:lumOff val="25000"/>
                </a:schemeClr>
              </a:buClr>
              <a:buNone/>
            </a:pPr>
            <a:r>
              <a:rPr lang="nl-NL" sz="1800" dirty="0">
                <a:solidFill>
                  <a:srgbClr val="F22755"/>
                </a:solidFill>
              </a:rPr>
              <a:t>Of wat doe je</a:t>
            </a:r>
            <a:r>
              <a:rPr kumimoji="0" lang="nl-NL" sz="1800" b="0" i="0" u="none" strike="noStrike" kern="1200" cap="none" spc="0" normalizeH="0" baseline="0" noProof="0" dirty="0">
                <a:ln>
                  <a:noFill/>
                </a:ln>
                <a:solidFill>
                  <a:srgbClr val="F22755"/>
                </a:solidFill>
                <a:effectLst/>
                <a:uLnTx/>
                <a:uFillTx/>
                <a:latin typeface="Urbanist" panose="020B0A04040200000203" pitchFamily="34" charset="77"/>
              </a:rPr>
              <a:t> als je op straat overvallen wordt?</a:t>
            </a:r>
          </a:p>
          <a:p>
            <a:pPr marL="0" indent="0">
              <a:buClr>
                <a:schemeClr val="tx1">
                  <a:lumMod val="75000"/>
                  <a:lumOff val="25000"/>
                </a:schemeClr>
              </a:buClr>
              <a:buNone/>
            </a:pPr>
            <a:r>
              <a:rPr lang="nl-NL" sz="1800" dirty="0">
                <a:solidFill>
                  <a:srgbClr val="F22755"/>
                </a:solidFill>
              </a:rPr>
              <a:t>Praten, praten, praten, totdat die overvaller je loslaat?</a:t>
            </a:r>
            <a:endParaRPr lang="nl-NL" dirty="0"/>
          </a:p>
        </p:txBody>
      </p:sp>
      <p:sp>
        <p:nvSpPr>
          <p:cNvPr id="2" name="Titel">
            <a:extLst>
              <a:ext uri="{FF2B5EF4-FFF2-40B4-BE49-F238E27FC236}">
                <a16:creationId xmlns:a16="http://schemas.microsoft.com/office/drawing/2014/main" id="{CF9FC235-EBC8-9C8E-FAE0-8640213AB78C}"/>
              </a:ext>
            </a:extLst>
          </p:cNvPr>
          <p:cNvSpPr>
            <a:spLocks noGrp="1" noRot="1" noMove="1" noResize="1" noEditPoints="1" noAdjustHandles="1" noChangeArrowheads="1" noChangeShapeType="1"/>
          </p:cNvSpPr>
          <p:nvPr>
            <p:ph type="title"/>
          </p:nvPr>
        </p:nvSpPr>
        <p:spPr/>
        <p:txBody>
          <a:bodyPr/>
          <a:lstStyle/>
          <a:p>
            <a:r>
              <a:rPr lang="nl-NL" dirty="0"/>
              <a:t>Nog een keer…</a:t>
            </a:r>
          </a:p>
        </p:txBody>
      </p:sp>
    </p:spTree>
    <p:extLst>
      <p:ext uri="{BB962C8B-B14F-4D97-AF65-F5344CB8AC3E}">
        <p14:creationId xmlns:p14="http://schemas.microsoft.com/office/powerpoint/2010/main" val="18464319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8D9D0-8C5C-FF03-65DF-6EA508F6E0BA}"/>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31297C96-59F1-8017-655B-FC8BB94F37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75075" y="21364"/>
            <a:ext cx="3468925" cy="2487384"/>
          </a:xfrm>
          <a:prstGeom prst="rect">
            <a:avLst/>
          </a:prstGeom>
        </p:spPr>
      </p:pic>
      <p:pic>
        <p:nvPicPr>
          <p:cNvPr id="5" name="Afbeelding 4">
            <a:extLst>
              <a:ext uri="{FF2B5EF4-FFF2-40B4-BE49-F238E27FC236}">
                <a16:creationId xmlns:a16="http://schemas.microsoft.com/office/drawing/2014/main" id="{41B4720F-A96E-E6C7-CBEB-E83CC259D44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04248" y="2132856"/>
            <a:ext cx="2160240" cy="1997199"/>
          </a:xfrm>
          <a:prstGeom prst="rect">
            <a:avLst/>
          </a:prstGeom>
        </p:spPr>
      </p:pic>
      <p:pic>
        <p:nvPicPr>
          <p:cNvPr id="4" name="Sjabloon 2 afbeeldingen">
            <a:extLst>
              <a:ext uri="{FF2B5EF4-FFF2-40B4-BE49-F238E27FC236}">
                <a16:creationId xmlns:a16="http://schemas.microsoft.com/office/drawing/2014/main" id="{835527CE-58D9-0462-DDDE-363F6B034148}"/>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462DF23-1A05-86E9-3985-0756FEEEDB1C}"/>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Een pacifistisch land </a:t>
            </a:r>
          </a:p>
          <a:p>
            <a:pPr marL="0" indent="0">
              <a:buClr>
                <a:schemeClr val="tx1">
                  <a:lumMod val="75000"/>
                  <a:lumOff val="25000"/>
                </a:schemeClr>
              </a:buClr>
              <a:buNone/>
            </a:pPr>
            <a:r>
              <a:rPr lang="nl-NL" sz="1800" dirty="0">
                <a:solidFill>
                  <a:schemeClr val="tx1"/>
                </a:solidFill>
              </a:rPr>
              <a:t>				staat op het standpunt</a:t>
            </a:r>
          </a:p>
          <a:p>
            <a:pPr marL="0" indent="0">
              <a:buClr>
                <a:schemeClr val="tx1">
                  <a:lumMod val="75000"/>
                  <a:lumOff val="25000"/>
                </a:schemeClr>
              </a:buClr>
              <a:buNone/>
            </a:pPr>
            <a:r>
              <a:rPr lang="nl-NL" sz="1800" dirty="0">
                <a:solidFill>
                  <a:schemeClr val="tx1"/>
                </a:solidFill>
              </a:rPr>
              <a:t>								dat geweld geen geschikt middel is </a:t>
            </a:r>
          </a:p>
          <a:p>
            <a:pPr marL="0" indent="0">
              <a:buClr>
                <a:schemeClr val="tx1">
                  <a:lumMod val="75000"/>
                  <a:lumOff val="25000"/>
                </a:schemeClr>
              </a:buClr>
              <a:buNone/>
            </a:pPr>
            <a:r>
              <a:rPr lang="nl-NL" sz="1800" dirty="0">
                <a:solidFill>
                  <a:schemeClr val="tx1"/>
                </a:solidFill>
              </a:rPr>
              <a:t>												om problemen tussen landen</a:t>
            </a:r>
          </a:p>
          <a:p>
            <a:pPr marL="0" indent="0">
              <a:buClr>
                <a:schemeClr val="tx1">
                  <a:lumMod val="75000"/>
                  <a:lumOff val="25000"/>
                </a:schemeClr>
              </a:buClr>
              <a:buNone/>
            </a:pPr>
            <a:r>
              <a:rPr lang="nl-NL" sz="1800" dirty="0">
                <a:solidFill>
                  <a:schemeClr val="tx1"/>
                </a:solidFill>
              </a:rPr>
              <a:t>																op te lossen.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Dat klopt toch? We hebben toch gezien dat bewapening de wereld alleen maar gevaarlijker maakt?</a:t>
            </a:r>
          </a:p>
          <a:p>
            <a:pPr marL="0" indent="0">
              <a:buClr>
                <a:schemeClr val="tx1">
                  <a:lumMod val="75000"/>
                  <a:lumOff val="25000"/>
                </a:schemeClr>
              </a:buClr>
              <a:buNone/>
            </a:pPr>
            <a:r>
              <a:rPr lang="nl-NL" sz="1800" dirty="0">
                <a:solidFill>
                  <a:srgbClr val="F22755"/>
                </a:solidFill>
              </a:rPr>
              <a:t>Praten (</a:t>
            </a:r>
            <a:r>
              <a:rPr lang="nl-NL" sz="1800" i="1" dirty="0">
                <a:solidFill>
                  <a:srgbClr val="F22755"/>
                </a:solidFill>
              </a:rPr>
              <a:t>diplomatie</a:t>
            </a:r>
            <a:r>
              <a:rPr lang="nl-NL" sz="1800" dirty="0">
                <a:solidFill>
                  <a:srgbClr val="F22755"/>
                </a:solidFill>
              </a:rPr>
              <a:t>) is toch altijd beter?</a:t>
            </a:r>
          </a:p>
          <a:p>
            <a:pPr marL="0" indent="0">
              <a:buClr>
                <a:schemeClr val="tx1">
                  <a:lumMod val="75000"/>
                  <a:lumOff val="25000"/>
                </a:schemeClr>
              </a:buClr>
              <a:buNone/>
            </a:pPr>
            <a:r>
              <a:rPr lang="nl-NL" sz="1800" dirty="0">
                <a:solidFill>
                  <a:srgbClr val="F22755"/>
                </a:solidFill>
              </a:rPr>
              <a:t>En waarom zou een ander land ons aanvallen??</a:t>
            </a:r>
          </a:p>
        </p:txBody>
      </p:sp>
      <p:sp>
        <p:nvSpPr>
          <p:cNvPr id="2" name="Titel">
            <a:extLst>
              <a:ext uri="{FF2B5EF4-FFF2-40B4-BE49-F238E27FC236}">
                <a16:creationId xmlns:a16="http://schemas.microsoft.com/office/drawing/2014/main" id="{275052A7-ECBB-75A6-22E7-0586D202CE25}"/>
              </a:ext>
            </a:extLst>
          </p:cNvPr>
          <p:cNvSpPr>
            <a:spLocks noGrp="1" noRot="1" noMove="1" noResize="1" noEditPoints="1" noAdjustHandles="1" noChangeArrowheads="1" noChangeShapeType="1"/>
          </p:cNvSpPr>
          <p:nvPr>
            <p:ph type="title"/>
          </p:nvPr>
        </p:nvSpPr>
        <p:spPr/>
        <p:txBody>
          <a:bodyPr/>
          <a:lstStyle/>
          <a:p>
            <a:r>
              <a:rPr lang="nl-NL" dirty="0"/>
              <a:t>Hoe doen landen dat?</a:t>
            </a:r>
          </a:p>
        </p:txBody>
      </p:sp>
    </p:spTree>
    <p:extLst>
      <p:ext uri="{BB962C8B-B14F-4D97-AF65-F5344CB8AC3E}">
        <p14:creationId xmlns:p14="http://schemas.microsoft.com/office/powerpoint/2010/main" val="2115709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54220-5526-6F8A-A6D0-6F441336B0D7}"/>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AEE5A9B-F7E7-9ECB-2842-E2775DA4A45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12160" y="452488"/>
            <a:ext cx="2736304" cy="2141455"/>
          </a:xfrm>
          <a:prstGeom prst="rect">
            <a:avLst/>
          </a:prstGeom>
        </p:spPr>
      </p:pic>
      <p:pic>
        <p:nvPicPr>
          <p:cNvPr id="7" name="Afbeelding 6">
            <a:extLst>
              <a:ext uri="{FF2B5EF4-FFF2-40B4-BE49-F238E27FC236}">
                <a16:creationId xmlns:a16="http://schemas.microsoft.com/office/drawing/2014/main" id="{F635590B-5015-BE89-9B12-9EAF85285A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74818" y="2442123"/>
            <a:ext cx="2117662" cy="2141455"/>
          </a:xfrm>
          <a:prstGeom prst="rect">
            <a:avLst/>
          </a:prstGeom>
        </p:spPr>
      </p:pic>
      <p:pic>
        <p:nvPicPr>
          <p:cNvPr id="4" name="Sjabloon 2 afbeeldingen">
            <a:extLst>
              <a:ext uri="{FF2B5EF4-FFF2-40B4-BE49-F238E27FC236}">
                <a16:creationId xmlns:a16="http://schemas.microsoft.com/office/drawing/2014/main" id="{E958B669-3B80-A918-D7C1-0B9152003579}"/>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5FA6F422-B4FC-F9EE-ADBC-3193FDCB6B26}"/>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Zijn er voorbeelden uit het verleden van pacifisme?</a:t>
            </a:r>
          </a:p>
          <a:p>
            <a:pPr marL="0" indent="0">
              <a:buClr>
                <a:schemeClr val="tx1">
                  <a:lumMod val="75000"/>
                  <a:lumOff val="25000"/>
                </a:schemeClr>
              </a:buClr>
              <a:buNone/>
            </a:pPr>
            <a:r>
              <a:rPr lang="nl-NL" sz="1800" dirty="0">
                <a:solidFill>
                  <a:schemeClr val="tx1"/>
                </a:solidFill>
              </a:rPr>
              <a:t>Jazeker! Kort voor de tweede wereldoorlog (WO2)hadden we de beweging “Het gebroken geweertje”. </a:t>
            </a:r>
          </a:p>
          <a:p>
            <a:pPr marL="0" indent="0">
              <a:buClr>
                <a:schemeClr val="tx1">
                  <a:lumMod val="75000"/>
                  <a:lumOff val="25000"/>
                </a:schemeClr>
              </a:buClr>
              <a:buNone/>
            </a:pPr>
            <a:r>
              <a:rPr lang="nl-NL" sz="1800" dirty="0">
                <a:solidFill>
                  <a:schemeClr val="tx1"/>
                </a:solidFill>
              </a:rPr>
              <a:t>Natuurlijk! Want we waren in WO1 toch ook neutraal gebleven?</a:t>
            </a: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Heeft dat gewerkt?</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En de Britse premier </a:t>
            </a:r>
            <a:r>
              <a:rPr lang="nl-NL" sz="1800" dirty="0" err="1">
                <a:solidFill>
                  <a:schemeClr val="tx1"/>
                </a:solidFill>
              </a:rPr>
              <a:t>Chamberlain</a:t>
            </a:r>
            <a:r>
              <a:rPr lang="nl-NL" sz="1800" dirty="0">
                <a:solidFill>
                  <a:schemeClr val="tx1"/>
                </a:solidFill>
              </a:rPr>
              <a:t> had de </a:t>
            </a:r>
            <a:r>
              <a:rPr lang="nl-NL" sz="1800" i="1" dirty="0" err="1">
                <a:solidFill>
                  <a:schemeClr val="tx1"/>
                </a:solidFill>
              </a:rPr>
              <a:t>appeasement</a:t>
            </a:r>
            <a:r>
              <a:rPr lang="nl-NL" sz="1800" dirty="0">
                <a:solidFill>
                  <a:schemeClr val="tx1"/>
                </a:solidFill>
              </a:rPr>
              <a:t> (verzoening), om Hitler </a:t>
            </a:r>
            <a:r>
              <a:rPr lang="nl-NL" sz="1800" dirty="0">
                <a:solidFill>
                  <a:srgbClr val="F22755"/>
                </a:solidFill>
              </a:rPr>
              <a:t>(wie was dat?) </a:t>
            </a:r>
            <a:r>
              <a:rPr lang="nl-NL" sz="1800" dirty="0">
                <a:solidFill>
                  <a:schemeClr val="tx1"/>
                </a:solidFill>
              </a:rPr>
              <a:t>tot bedaren te brengen.</a:t>
            </a: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Wie doen dat nu - </a:t>
            </a:r>
            <a:r>
              <a:rPr lang="nl-NL" sz="1800" i="1" dirty="0" err="1">
                <a:solidFill>
                  <a:srgbClr val="F22755"/>
                </a:solidFill>
              </a:rPr>
              <a:t>appeasement</a:t>
            </a:r>
            <a:r>
              <a:rPr lang="nl-NL" sz="1800" dirty="0">
                <a:solidFill>
                  <a:srgbClr val="F22755"/>
                </a:solidFill>
              </a:rPr>
              <a:t>? En werkt dat? Hoe lang?</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En nu is er een beweging “No </a:t>
            </a:r>
            <a:r>
              <a:rPr lang="nl-NL" sz="1800" dirty="0" err="1">
                <a:solidFill>
                  <a:schemeClr val="tx1"/>
                </a:solidFill>
              </a:rPr>
              <a:t>to</a:t>
            </a:r>
            <a:r>
              <a:rPr lang="nl-NL" sz="1800" dirty="0">
                <a:solidFill>
                  <a:schemeClr val="tx1"/>
                </a:solidFill>
              </a:rPr>
              <a:t> NATO”, </a:t>
            </a:r>
          </a:p>
          <a:p>
            <a:pPr marL="0" indent="0">
              <a:buClr>
                <a:schemeClr val="tx1">
                  <a:lumMod val="75000"/>
                  <a:lumOff val="25000"/>
                </a:schemeClr>
              </a:buClr>
              <a:buNone/>
            </a:pPr>
            <a:r>
              <a:rPr lang="nl-NL" sz="1800" dirty="0">
                <a:solidFill>
                  <a:schemeClr val="tx1"/>
                </a:solidFill>
              </a:rPr>
              <a:t>		die wil de hele NAVO </a:t>
            </a:r>
            <a:r>
              <a:rPr lang="nl-NL" sz="1800" dirty="0">
                <a:solidFill>
                  <a:srgbClr val="F22755"/>
                </a:solidFill>
              </a:rPr>
              <a:t>(wat is dat?) </a:t>
            </a:r>
            <a:r>
              <a:rPr lang="nl-NL" sz="1800" dirty="0">
                <a:solidFill>
                  <a:schemeClr val="tx1"/>
                </a:solidFill>
              </a:rPr>
              <a:t>opheffen</a:t>
            </a:r>
          </a:p>
          <a:p>
            <a:pPr marL="0" indent="0">
              <a:buClr>
                <a:schemeClr val="tx1">
                  <a:lumMod val="75000"/>
                  <a:lumOff val="25000"/>
                </a:schemeClr>
              </a:buClr>
              <a:buNone/>
            </a:pPr>
            <a:endParaRPr lang="nl-NL" sz="1800" dirty="0">
              <a:solidFill>
                <a:srgbClr val="F22755"/>
              </a:solidFill>
            </a:endParaRPr>
          </a:p>
        </p:txBody>
      </p:sp>
      <p:sp>
        <p:nvSpPr>
          <p:cNvPr id="2" name="Titel">
            <a:extLst>
              <a:ext uri="{FF2B5EF4-FFF2-40B4-BE49-F238E27FC236}">
                <a16:creationId xmlns:a16="http://schemas.microsoft.com/office/drawing/2014/main" id="{EBD8892E-C52C-6B0E-2F66-2ED43193CE30}"/>
              </a:ext>
            </a:extLst>
          </p:cNvPr>
          <p:cNvSpPr>
            <a:spLocks noGrp="1" noRot="1" noMove="1" noResize="1" noEditPoints="1" noAdjustHandles="1" noChangeArrowheads="1" noChangeShapeType="1"/>
          </p:cNvSpPr>
          <p:nvPr>
            <p:ph type="title"/>
          </p:nvPr>
        </p:nvSpPr>
        <p:spPr/>
        <p:txBody>
          <a:bodyPr/>
          <a:lstStyle/>
          <a:p>
            <a:r>
              <a:rPr lang="nl-NL" dirty="0"/>
              <a:t>Wat deden ze in het verleden?</a:t>
            </a:r>
          </a:p>
        </p:txBody>
      </p:sp>
    </p:spTree>
    <p:extLst>
      <p:ext uri="{BB962C8B-B14F-4D97-AF65-F5344CB8AC3E}">
        <p14:creationId xmlns:p14="http://schemas.microsoft.com/office/powerpoint/2010/main" val="5760019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EC04C-1F16-5D84-ACFE-F1F63F7B823A}"/>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ABC29A61-FBF7-987D-0C70-DFDE5DE61C6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156176" y="288559"/>
            <a:ext cx="2411824" cy="2392839"/>
          </a:xfrm>
          <a:prstGeom prst="rect">
            <a:avLst/>
          </a:prstGeom>
        </p:spPr>
      </p:pic>
      <p:pic>
        <p:nvPicPr>
          <p:cNvPr id="8" name="Afbeelding 7">
            <a:extLst>
              <a:ext uri="{FF2B5EF4-FFF2-40B4-BE49-F238E27FC236}">
                <a16:creationId xmlns:a16="http://schemas.microsoft.com/office/drawing/2014/main" id="{B8389BC1-4E89-1FA3-971B-3A12FDD4C60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96050" y="2547937"/>
            <a:ext cx="2647950" cy="1762125"/>
          </a:xfrm>
          <a:prstGeom prst="rect">
            <a:avLst/>
          </a:prstGeom>
        </p:spPr>
      </p:pic>
      <p:pic>
        <p:nvPicPr>
          <p:cNvPr id="4" name="Sjabloon 2 afbeeldingen">
            <a:extLst>
              <a:ext uri="{FF2B5EF4-FFF2-40B4-BE49-F238E27FC236}">
                <a16:creationId xmlns:a16="http://schemas.microsoft.com/office/drawing/2014/main" id="{F7404B4B-F2C9-A683-47D8-CA0262AE5D3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0331DE54-B2EC-E2E2-A0BB-7FF043484D9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Heeft een pacifist gelijk? Bewapening is toch slecht?</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Of is een pacifist dom? </a:t>
            </a:r>
          </a:p>
          <a:p>
            <a:pPr marL="0" indent="0">
              <a:buClr>
                <a:schemeClr val="tx1">
                  <a:lumMod val="75000"/>
                  <a:lumOff val="25000"/>
                </a:schemeClr>
              </a:buClr>
              <a:buNone/>
            </a:pPr>
            <a:r>
              <a:rPr lang="nl-NL" sz="1800" dirty="0">
                <a:solidFill>
                  <a:srgbClr val="F22755"/>
                </a:solidFill>
              </a:rPr>
              <a:t>Of </a:t>
            </a:r>
            <a:r>
              <a:rPr lang="nl-NL" sz="1800" i="1" dirty="0">
                <a:solidFill>
                  <a:srgbClr val="F22755"/>
                </a:solidFill>
              </a:rPr>
              <a:t>naïef?</a:t>
            </a:r>
            <a:r>
              <a:rPr lang="nl-NL" sz="1800" dirty="0">
                <a:solidFill>
                  <a:srgbClr val="F22755"/>
                </a:solidFill>
              </a:rPr>
              <a:t> (weet niet hoe de wereld werkt)</a:t>
            </a:r>
          </a:p>
          <a:p>
            <a:pPr marL="0" indent="0">
              <a:buClr>
                <a:schemeClr val="tx1">
                  <a:lumMod val="75000"/>
                  <a:lumOff val="25000"/>
                </a:schemeClr>
              </a:buClr>
              <a:buNone/>
            </a:pPr>
            <a:r>
              <a:rPr lang="nl-NL" sz="1800" dirty="0">
                <a:solidFill>
                  <a:srgbClr val="F22755"/>
                </a:solidFill>
              </a:rPr>
              <a:t>Is het goed dat er ook pacifisten zijn?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Kan dat echt niet? een wereld zonder oorlog?</a:t>
            </a:r>
          </a:p>
        </p:txBody>
      </p:sp>
      <p:sp>
        <p:nvSpPr>
          <p:cNvPr id="2" name="Titel">
            <a:extLst>
              <a:ext uri="{FF2B5EF4-FFF2-40B4-BE49-F238E27FC236}">
                <a16:creationId xmlns:a16="http://schemas.microsoft.com/office/drawing/2014/main" id="{DF8D53A2-904F-5D59-B4C0-5C688610BCFA}"/>
              </a:ext>
            </a:extLst>
          </p:cNvPr>
          <p:cNvSpPr>
            <a:spLocks noGrp="1" noRot="1" noMove="1" noResize="1" noEditPoints="1" noAdjustHandles="1" noChangeArrowheads="1" noChangeShapeType="1"/>
          </p:cNvSpPr>
          <p:nvPr>
            <p:ph type="title"/>
          </p:nvPr>
        </p:nvSpPr>
        <p:spPr/>
        <p:txBody>
          <a:bodyPr/>
          <a:lstStyle/>
          <a:p>
            <a:r>
              <a:rPr lang="nl-NL" dirty="0"/>
              <a:t>En nu de </a:t>
            </a:r>
            <a:r>
              <a:rPr lang="nl-NL" dirty="0" err="1"/>
              <a:t>kern-vraag</a:t>
            </a:r>
            <a:endParaRPr lang="nl-NL" dirty="0"/>
          </a:p>
        </p:txBody>
      </p:sp>
    </p:spTree>
    <p:extLst>
      <p:ext uri="{BB962C8B-B14F-4D97-AF65-F5344CB8AC3E}">
        <p14:creationId xmlns:p14="http://schemas.microsoft.com/office/powerpoint/2010/main" val="5916312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14D6C-3CF3-3842-A6E7-179305B204F3}"/>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45657E2B-1940-F7BC-A9C1-E71F14AD27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DB57A818-B231-B7A9-279B-AAEFF42F0B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58E2F97A-4DD0-C308-A54F-CF2299DC537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A4FBED8-53DE-B988-4A2A-2112C6DFFF0B}"/>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 Wat vind je dan? </a:t>
            </a:r>
          </a:p>
          <a:p>
            <a:pPr lvl="1">
              <a:buClr>
                <a:schemeClr val="tx1">
                  <a:lumMod val="75000"/>
                  <a:lumOff val="25000"/>
                </a:schemeClr>
              </a:buClr>
            </a:pPr>
            <a:r>
              <a:rPr lang="nl-NL" sz="1800" dirty="0">
                <a:solidFill>
                  <a:srgbClr val="F22755"/>
                </a:solidFill>
              </a:rPr>
              <a:t> Moeten wij ons bewapenen en oorlog voeren? </a:t>
            </a:r>
          </a:p>
          <a:p>
            <a:pPr lvl="1">
              <a:buClr>
                <a:schemeClr val="tx1">
                  <a:lumMod val="75000"/>
                  <a:lumOff val="25000"/>
                </a:schemeClr>
              </a:buClr>
            </a:pPr>
            <a:r>
              <a:rPr lang="nl-NL" sz="1800" dirty="0">
                <a:solidFill>
                  <a:srgbClr val="F22755"/>
                </a:solidFill>
              </a:rPr>
              <a:t> Of moeten we pacifistisch zijn?</a:t>
            </a:r>
          </a:p>
          <a:p>
            <a:pPr lvl="1">
              <a:buClr>
                <a:schemeClr val="tx1">
                  <a:lumMod val="75000"/>
                  <a:lumOff val="25000"/>
                </a:schemeClr>
              </a:buClr>
            </a:pPr>
            <a:r>
              <a:rPr lang="nl-NL" sz="1800" dirty="0">
                <a:solidFill>
                  <a:srgbClr val="F22755"/>
                </a:solidFill>
              </a:rPr>
              <a:t> Weet niet? (handen opsteken)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D832EB1C-3666-1A29-6FCF-406A4A291CAF}"/>
              </a:ext>
            </a:extLst>
          </p:cNvPr>
          <p:cNvSpPr>
            <a:spLocks noGrp="1" noRot="1" noMove="1" noResize="1" noEditPoints="1" noAdjustHandles="1" noChangeArrowheads="1" noChangeShapeType="1"/>
          </p:cNvSpPr>
          <p:nvPr>
            <p:ph type="title"/>
          </p:nvPr>
        </p:nvSpPr>
        <p:spPr/>
        <p:txBody>
          <a:bodyPr/>
          <a:lstStyle/>
          <a:p>
            <a:r>
              <a:rPr lang="nl-NL" dirty="0"/>
              <a:t>Bijna dezelfde</a:t>
            </a:r>
            <a:br>
              <a:rPr lang="nl-NL" dirty="0"/>
            </a:br>
            <a:r>
              <a:rPr lang="nl-NL" dirty="0"/>
              <a:t>oude vraag…</a:t>
            </a:r>
          </a:p>
        </p:txBody>
      </p:sp>
    </p:spTree>
    <p:extLst>
      <p:ext uri="{BB962C8B-B14F-4D97-AF65-F5344CB8AC3E}">
        <p14:creationId xmlns:p14="http://schemas.microsoft.com/office/powerpoint/2010/main" val="40032553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C3B0-F52E-E6F0-A0F9-CC2687A17A23}"/>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3DC8F441-206F-F47D-168C-41B89242CB7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68AE1B5F-F8F4-D81E-0C37-AF00558D3E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2BD2E92F-3E80-01D0-4C9A-2C318588BC2F}"/>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A2155F2D-870A-715A-4BBE-E4084CB0024A}"/>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7749B271-C866-8D4A-539E-46B65DBC6199}"/>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Religieuze oorlogen</a:t>
            </a:r>
            <a:endParaRPr lang="en-US" dirty="0"/>
          </a:p>
        </p:txBody>
      </p:sp>
      <p:sp>
        <p:nvSpPr>
          <p:cNvPr id="11" name="Title 2">
            <a:extLst>
              <a:ext uri="{FF2B5EF4-FFF2-40B4-BE49-F238E27FC236}">
                <a16:creationId xmlns:a16="http://schemas.microsoft.com/office/drawing/2014/main" id="{A5C9719F-6464-359A-115C-B1C118FFBE61}"/>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9DF5391E-3A14-52FE-7E53-461680DB578B}"/>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10</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8696380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A1E2B-7162-CB34-1FBA-7109B5ADD259}"/>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6B398619-0860-3F70-7345-39BFB5CD09C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92389" y="2571358"/>
            <a:ext cx="2057400" cy="2057400"/>
          </a:xfrm>
          <a:prstGeom prst="rect">
            <a:avLst/>
          </a:prstGeom>
        </p:spPr>
      </p:pic>
      <p:pic>
        <p:nvPicPr>
          <p:cNvPr id="8" name="Afbeelding 7">
            <a:extLst>
              <a:ext uri="{FF2B5EF4-FFF2-40B4-BE49-F238E27FC236}">
                <a16:creationId xmlns:a16="http://schemas.microsoft.com/office/drawing/2014/main" id="{390A56C9-C962-CE7B-0C89-093AE2D64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4168" y="646916"/>
            <a:ext cx="2628900" cy="1752600"/>
          </a:xfrm>
          <a:prstGeom prst="rect">
            <a:avLst/>
          </a:prstGeom>
        </p:spPr>
      </p:pic>
      <p:pic>
        <p:nvPicPr>
          <p:cNvPr id="4" name="Sjabloon 2 afbeeldingen">
            <a:extLst>
              <a:ext uri="{FF2B5EF4-FFF2-40B4-BE49-F238E27FC236}">
                <a16:creationId xmlns:a16="http://schemas.microsoft.com/office/drawing/2014/main" id="{EA38F726-285E-EAD1-A015-154E4AEC008E}"/>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el">
            <a:extLst>
              <a:ext uri="{FF2B5EF4-FFF2-40B4-BE49-F238E27FC236}">
                <a16:creationId xmlns:a16="http://schemas.microsoft.com/office/drawing/2014/main" id="{8432AB69-44E3-2F6D-AF54-141AA3B7EEBC}"/>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endParaRPr lang="nl-NL" sz="2800" dirty="0"/>
          </a:p>
        </p:txBody>
      </p:sp>
      <p:sp>
        <p:nvSpPr>
          <p:cNvPr id="3" name="Tekst">
            <a:extLst>
              <a:ext uri="{FF2B5EF4-FFF2-40B4-BE49-F238E27FC236}">
                <a16:creationId xmlns:a16="http://schemas.microsoft.com/office/drawing/2014/main" id="{AC045FEF-48C5-BCB7-D86C-CC36A8C7D59A}"/>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500 jaar geleden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had je in Europa </a:t>
            </a: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alleen maar de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Katholieke</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Kerk.</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Andere Christelijke stromingen </a:t>
            </a:r>
            <a:b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b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(Protestants, Hervormd, en vele andere)</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waren er nog niet.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En van de Islam hadden we alleen maar gehoord!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We hadden wel gehoord van de oude Griekse en Romeinse goden.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ja, dat was </a:t>
            </a:r>
            <a:r>
              <a:rPr lang="nl-NL" sz="1800" b="1" dirty="0">
                <a:solidFill>
                  <a:prstClr val="black">
                    <a:lumMod val="75000"/>
                    <a:lumOff val="25000"/>
                  </a:prstClr>
                </a:solidFill>
              </a:rPr>
              <a:t>bijgeloof </a:t>
            </a:r>
            <a:r>
              <a:rPr lang="nl-NL" sz="1800" dirty="0">
                <a:solidFill>
                  <a:prstClr val="black">
                    <a:lumMod val="75000"/>
                    <a:lumOff val="25000"/>
                  </a:prstClr>
                </a:solidFill>
              </a:rPr>
              <a:t>…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(net zoals 3x niezen geeft mooi weer)</a:t>
            </a: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																</a:t>
            </a:r>
            <a:r>
              <a:rPr lang="nl-NL" sz="1800" dirty="0">
                <a:solidFill>
                  <a:srgbClr val="F07E26"/>
                </a:solidFill>
              </a:rPr>
              <a:t>(Wie gelooft dat?)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rgbClr val="F07E26"/>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Eén godsdienst in heel Europa! Dat is toch prachtig?</a:t>
            </a:r>
          </a:p>
        </p:txBody>
      </p:sp>
    </p:spTree>
    <p:extLst>
      <p:ext uri="{BB962C8B-B14F-4D97-AF65-F5344CB8AC3E}">
        <p14:creationId xmlns:p14="http://schemas.microsoft.com/office/powerpoint/2010/main" val="39477498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4B6C9-366D-C7B7-42B7-738BFC036C09}"/>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BD46DDCF-B8D1-3BCA-B99C-686528734A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16396" y="2380466"/>
            <a:ext cx="2627604" cy="1755800"/>
          </a:xfrm>
          <a:prstGeom prst="rect">
            <a:avLst/>
          </a:prstGeom>
        </p:spPr>
      </p:pic>
      <p:pic>
        <p:nvPicPr>
          <p:cNvPr id="7" name="Afbeelding 6">
            <a:extLst>
              <a:ext uri="{FF2B5EF4-FFF2-40B4-BE49-F238E27FC236}">
                <a16:creationId xmlns:a16="http://schemas.microsoft.com/office/drawing/2014/main" id="{792427A5-F834-5182-772B-E5D7DBADF75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12160" y="665966"/>
            <a:ext cx="2762250" cy="1714500"/>
          </a:xfrm>
          <a:prstGeom prst="rect">
            <a:avLst/>
          </a:prstGeom>
        </p:spPr>
      </p:pic>
      <p:pic>
        <p:nvPicPr>
          <p:cNvPr id="4" name="Sjabloon 2 afbeeldingen">
            <a:extLst>
              <a:ext uri="{FF2B5EF4-FFF2-40B4-BE49-F238E27FC236}">
                <a16:creationId xmlns:a16="http://schemas.microsoft.com/office/drawing/2014/main" id="{087423CD-8DD0-6D78-744F-3B842A13D03B}"/>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825B198-4C80-ECB3-32CF-2AD86F322195}"/>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Alle koningen waren dus ook Katholiek.</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de </a:t>
            </a:r>
            <a:r>
              <a:rPr lang="nl-NL" sz="1800" b="1" dirty="0">
                <a:solidFill>
                  <a:prstClr val="black">
                    <a:lumMod val="75000"/>
                    <a:lumOff val="25000"/>
                  </a:prstClr>
                </a:solidFill>
              </a:rPr>
              <a:t>kerk</a:t>
            </a:r>
            <a:r>
              <a:rPr lang="nl-NL" sz="1800" dirty="0">
                <a:solidFill>
                  <a:prstClr val="black">
                    <a:lumMod val="75000"/>
                    <a:lumOff val="25000"/>
                  </a:prstClr>
                </a:solidFill>
              </a:rPr>
              <a:t> was onderdeel van de </a:t>
            </a:r>
            <a:r>
              <a:rPr lang="nl-NL" sz="1800" b="1" dirty="0">
                <a:solidFill>
                  <a:prstClr val="black">
                    <a:lumMod val="75000"/>
                    <a:lumOff val="25000"/>
                  </a:prstClr>
                </a:solidFill>
              </a:rPr>
              <a:t>staat</a:t>
            </a:r>
            <a:r>
              <a:rPr lang="nl-NL" sz="1800" dirty="0">
                <a:solidFill>
                  <a:prstClr val="black">
                    <a:lumMod val="75000"/>
                    <a:lumOff val="25000"/>
                  </a:prstClr>
                </a:solidFill>
              </a:rPr>
              <a:t> (het land).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indent="0">
              <a:spcBef>
                <a:spcPts val="0"/>
              </a:spcBef>
              <a:buClr>
                <a:prstClr val="black">
                  <a:lumMod val="75000"/>
                  <a:lumOff val="25000"/>
                </a:prstClr>
              </a:buClr>
              <a:buNone/>
              <a:defRPr/>
            </a:pPr>
            <a:r>
              <a:rPr lang="nl-NL" sz="1800" dirty="0">
                <a:solidFill>
                  <a:prstClr val="black">
                    <a:lumMod val="75000"/>
                    <a:lumOff val="25000"/>
                  </a:prstClr>
                </a:solidFill>
              </a:rPr>
              <a:t>De Paus (het hoofd van de Katholieke kerk) </a:t>
            </a:r>
          </a:p>
          <a:p>
            <a:pPr marL="0" indent="0">
              <a:spcBef>
                <a:spcPts val="0"/>
              </a:spcBef>
              <a:buClr>
                <a:prstClr val="black">
                  <a:lumMod val="75000"/>
                  <a:lumOff val="25000"/>
                </a:prstClr>
              </a:buClr>
              <a:buNone/>
              <a:defRPr/>
            </a:pPr>
            <a:r>
              <a:rPr lang="nl-NL" sz="1800" dirty="0">
                <a:solidFill>
                  <a:prstClr val="black">
                    <a:lumMod val="75000"/>
                    <a:lumOff val="25000"/>
                  </a:prstClr>
                </a:solidFill>
              </a:rPr>
              <a:t>			had zelfs een groot leger!</a:t>
            </a:r>
          </a:p>
          <a:p>
            <a:pPr marL="0" indent="0">
              <a:spcBef>
                <a:spcPts val="0"/>
              </a:spcBef>
              <a:buClr>
                <a:prstClr val="black">
                  <a:lumMod val="75000"/>
                  <a:lumOff val="25000"/>
                </a:prstClr>
              </a:buClr>
              <a:buNone/>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Nu is dat in Europa niet meer zo – kerk en staat zijn </a:t>
            </a:r>
            <a:r>
              <a:rPr lang="nl-NL" sz="1800" b="1" dirty="0">
                <a:solidFill>
                  <a:prstClr val="black">
                    <a:lumMod val="75000"/>
                    <a:lumOff val="25000"/>
                  </a:prstClr>
                </a:solidFill>
              </a:rPr>
              <a:t>gescheiden.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in heel veel andere landen is die koppeling er </a:t>
            </a:r>
            <a:r>
              <a:rPr lang="nl-NL" sz="1800" i="1" dirty="0">
                <a:solidFill>
                  <a:prstClr val="black">
                    <a:lumMod val="75000"/>
                    <a:lumOff val="25000"/>
                  </a:prstClr>
                </a:solidFill>
              </a:rPr>
              <a:t>wel</a:t>
            </a:r>
            <a:br>
              <a:rPr lang="nl-NL" sz="1800" dirty="0">
                <a:solidFill>
                  <a:prstClr val="black">
                    <a:lumMod val="75000"/>
                    <a:lumOff val="25000"/>
                  </a:prstClr>
                </a:solidFill>
              </a:rPr>
            </a:br>
            <a:r>
              <a:rPr lang="nl-NL" sz="1800" dirty="0">
                <a:solidFill>
                  <a:prstClr val="black">
                    <a:lumMod val="75000"/>
                    <a:lumOff val="25000"/>
                  </a:prstClr>
                </a:solidFill>
              </a:rPr>
              <a:t>			… dat is wel zo duidelijk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Wat vind je: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Is het beter als er </a:t>
            </a:r>
            <a:r>
              <a:rPr lang="nl-NL" sz="1800" dirty="0">
                <a:solidFill>
                  <a:srgbClr val="F22755"/>
                </a:solidFill>
                <a:latin typeface="Trebuchet MS" panose="020B0603020202020204" pitchFamily="34" charset="0"/>
              </a:rPr>
              <a:t>één</a:t>
            </a:r>
            <a:r>
              <a:rPr lang="nl-NL" sz="1800" dirty="0">
                <a:solidFill>
                  <a:srgbClr val="F22755"/>
                </a:solidFill>
              </a:rPr>
              <a:t> </a:t>
            </a:r>
            <a:r>
              <a:rPr lang="nl-NL" sz="1800" b="1" dirty="0">
                <a:solidFill>
                  <a:srgbClr val="F22755"/>
                </a:solidFill>
              </a:rPr>
              <a:t>geloof</a:t>
            </a:r>
            <a:r>
              <a:rPr lang="nl-NL" sz="1800" dirty="0">
                <a:solidFill>
                  <a:srgbClr val="F22755"/>
                </a:solidFill>
              </a:rPr>
              <a:t> is in een land?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rgbClr val="F22755"/>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200" dirty="0">
                <a:solidFill>
                  <a:srgbClr val="F07E26"/>
                </a:solidFill>
              </a:rPr>
              <a:t>Optioneel: Er </a:t>
            </a:r>
            <a:r>
              <a:rPr lang="nl-NL" sz="1200" i="1" dirty="0">
                <a:solidFill>
                  <a:srgbClr val="F07E26"/>
                </a:solidFill>
              </a:rPr>
              <a:t>is</a:t>
            </a:r>
            <a:r>
              <a:rPr lang="nl-NL" sz="1200" dirty="0">
                <a:solidFill>
                  <a:srgbClr val="F07E26"/>
                </a:solidFill>
              </a:rPr>
              <a:t> toch maar 1 geloof?</a:t>
            </a:r>
          </a:p>
        </p:txBody>
      </p:sp>
      <p:sp>
        <p:nvSpPr>
          <p:cNvPr id="2" name="Titel">
            <a:extLst>
              <a:ext uri="{FF2B5EF4-FFF2-40B4-BE49-F238E27FC236}">
                <a16:creationId xmlns:a16="http://schemas.microsoft.com/office/drawing/2014/main" id="{B8D9CC9C-4BD1-A477-28EC-2C452CAE728A}"/>
              </a:ext>
            </a:extLst>
          </p:cNvPr>
          <p:cNvSpPr>
            <a:spLocks noGrp="1" noRot="1" noMove="1" noResize="1" noEditPoints="1" noAdjustHandles="1" noChangeArrowheads="1" noChangeShapeType="1"/>
          </p:cNvSpPr>
          <p:nvPr>
            <p:ph type="title"/>
          </p:nvPr>
        </p:nvSpPr>
        <p:spPr/>
        <p:txBody>
          <a:bodyPr/>
          <a:lstStyle/>
          <a:p>
            <a:r>
              <a:rPr lang="nl-NL" dirty="0"/>
              <a:t>500 jaar geleden</a:t>
            </a:r>
            <a:endParaRPr lang="nl-NL" sz="2800" dirty="0"/>
          </a:p>
        </p:txBody>
      </p:sp>
    </p:spTree>
    <p:extLst>
      <p:ext uri="{BB962C8B-B14F-4D97-AF65-F5344CB8AC3E}">
        <p14:creationId xmlns:p14="http://schemas.microsoft.com/office/powerpoint/2010/main" val="29204193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58A7-44E9-A71C-ED02-6C38112CE2F3}"/>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A17012DA-9328-A845-4F56-787D2BC485D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22702" y="548680"/>
            <a:ext cx="2320258" cy="2088232"/>
          </a:xfrm>
          <a:prstGeom prst="rect">
            <a:avLst/>
          </a:prstGeom>
        </p:spPr>
      </p:pic>
      <p:pic>
        <p:nvPicPr>
          <p:cNvPr id="9" name="Afbeelding 8">
            <a:extLst>
              <a:ext uri="{FF2B5EF4-FFF2-40B4-BE49-F238E27FC236}">
                <a16:creationId xmlns:a16="http://schemas.microsoft.com/office/drawing/2014/main" id="{18C38087-F558-3A58-4F87-1DA367FA8D2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5928" y="2571750"/>
            <a:ext cx="2581275" cy="1714500"/>
          </a:xfrm>
          <a:prstGeom prst="rect">
            <a:avLst/>
          </a:prstGeom>
        </p:spPr>
      </p:pic>
      <p:pic>
        <p:nvPicPr>
          <p:cNvPr id="4" name="Sjabloon 2 afbeeldingen">
            <a:extLst>
              <a:ext uri="{FF2B5EF4-FFF2-40B4-BE49-F238E27FC236}">
                <a16:creationId xmlns:a16="http://schemas.microsoft.com/office/drawing/2014/main" id="{151F8ECF-54A1-7059-9B47-5135CF755B8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5FF09B9-A869-9DE2-CDEA-6536610F7CC9}"/>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De kerk was heel rijk.</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Ze spraken alleen maar Latijn.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t>
            </a:r>
            <a:r>
              <a:rPr lang="nl-NL" sz="1800" dirty="0">
                <a:solidFill>
                  <a:prstClr val="black">
                    <a:lumMod val="75000"/>
                    <a:lumOff val="25000"/>
                  </a:prstClr>
                </a:solidFill>
              </a:rPr>
              <a:t>Als je genoeg geld gaf, dan kwam je vanzelf in de hemel!</a:t>
            </a: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Er waren mensen,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die wilden van de Katholieke kerk af</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hun eigen geloof volgen – alleen volgens de bijbel.</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Dat waren de “Protestanten”,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zoals Luther </a:t>
            </a:r>
            <a:r>
              <a:rPr lang="nl-NL" sz="1200" dirty="0">
                <a:solidFill>
                  <a:srgbClr val="F07E26"/>
                </a:solidFill>
              </a:rPr>
              <a:t>in Duitsland </a:t>
            </a:r>
            <a:r>
              <a:rPr lang="nl-NL" sz="1800" dirty="0">
                <a:solidFill>
                  <a:prstClr val="black">
                    <a:lumMod val="75000"/>
                    <a:lumOff val="25000"/>
                  </a:prstClr>
                </a:solidFill>
              </a:rPr>
              <a:t>en Calvijn </a:t>
            </a:r>
            <a:r>
              <a:rPr lang="nl-NL" sz="1200" dirty="0">
                <a:solidFill>
                  <a:srgbClr val="F07E26"/>
                </a:solidFill>
              </a:rPr>
              <a:t>in Frankrijk en NL.</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07E26"/>
                </a:solidFill>
              </a:rPr>
              <a:t>					</a:t>
            </a:r>
            <a:r>
              <a:rPr lang="nl-NL" sz="1200" dirty="0">
                <a:solidFill>
                  <a:srgbClr val="F07E26"/>
                </a:solidFill>
              </a:rPr>
              <a:t>(en </a:t>
            </a:r>
            <a:r>
              <a:rPr lang="nl-NL" sz="1200" dirty="0" err="1">
                <a:solidFill>
                  <a:srgbClr val="F07E26"/>
                </a:solidFill>
              </a:rPr>
              <a:t>Savonarola</a:t>
            </a:r>
            <a:r>
              <a:rPr lang="nl-NL" sz="1200" dirty="0">
                <a:solidFill>
                  <a:srgbClr val="F07E26"/>
                </a:solidFill>
              </a:rPr>
              <a:t> in Italië en Zwingli in Zwitserland en Hendrik VIII in Engeland)</a:t>
            </a:r>
            <a:endParaRPr lang="nl-NL" sz="1800" dirty="0">
              <a:solidFill>
                <a:srgbClr val="F22755"/>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chemeClr val="tx1"/>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chemeClr val="tx1"/>
                </a:solidFill>
              </a:rPr>
              <a:t>Zij hebben allemaal hun eigen religie (geloof) opgericht.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rgbClr val="F22755"/>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Is dat goed? Al die verschillende geloven?</a:t>
            </a:r>
          </a:p>
        </p:txBody>
      </p:sp>
      <p:sp>
        <p:nvSpPr>
          <p:cNvPr id="2" name="Titel">
            <a:extLst>
              <a:ext uri="{FF2B5EF4-FFF2-40B4-BE49-F238E27FC236}">
                <a16:creationId xmlns:a16="http://schemas.microsoft.com/office/drawing/2014/main" id="{08B37CC4-5DD0-26E5-1A7B-E63BEF0221CD}"/>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r>
              <a:rPr lang="nl-NL" sz="2800" dirty="0"/>
              <a:t>(En nog steeds is er niets veranderd)</a:t>
            </a:r>
          </a:p>
        </p:txBody>
      </p:sp>
    </p:spTree>
    <p:extLst>
      <p:ext uri="{BB962C8B-B14F-4D97-AF65-F5344CB8AC3E}">
        <p14:creationId xmlns:p14="http://schemas.microsoft.com/office/powerpoint/2010/main" val="10988031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FCA7E-44E3-1FCF-5678-0DB87043B844}"/>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BF047ADA-C389-1EDC-AA8F-947D65F74A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84168" y="586408"/>
            <a:ext cx="2627604" cy="1798476"/>
          </a:xfrm>
          <a:prstGeom prst="rect">
            <a:avLst/>
          </a:prstGeom>
        </p:spPr>
      </p:pic>
      <p:pic>
        <p:nvPicPr>
          <p:cNvPr id="6" name="Afbeelding 5">
            <a:extLst>
              <a:ext uri="{FF2B5EF4-FFF2-40B4-BE49-F238E27FC236}">
                <a16:creationId xmlns:a16="http://schemas.microsoft.com/office/drawing/2014/main" id="{140BD949-48EC-6D7A-6104-F7D71D4A67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82631" y="2533210"/>
            <a:ext cx="2320258" cy="2088232"/>
          </a:xfrm>
          <a:prstGeom prst="rect">
            <a:avLst/>
          </a:prstGeom>
        </p:spPr>
      </p:pic>
      <p:pic>
        <p:nvPicPr>
          <p:cNvPr id="4" name="Sjabloon 2 afbeeldingen">
            <a:extLst>
              <a:ext uri="{FF2B5EF4-FFF2-40B4-BE49-F238E27FC236}">
                <a16:creationId xmlns:a16="http://schemas.microsoft.com/office/drawing/2014/main" id="{1B946DB5-DCC0-9600-E8EC-E541043B54F6}"/>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6D2B66E3-8CD4-8260-5F95-E2A0580989A4}"/>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Erasmus vond dat vreselijk</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probeerde het geloof te veranderen,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maar wel binnen de Katholieke kerk.</a:t>
            </a: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Is dat beter, van binnenuit?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Hoe zien ze jou dan?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srgbClr val="F22755"/>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En wat doe je als de hoge bazen daar niet aan willen meedoen?</a:t>
            </a:r>
          </a:p>
        </p:txBody>
      </p:sp>
      <p:sp>
        <p:nvSpPr>
          <p:cNvPr id="2" name="Titel">
            <a:extLst>
              <a:ext uri="{FF2B5EF4-FFF2-40B4-BE49-F238E27FC236}">
                <a16:creationId xmlns:a16="http://schemas.microsoft.com/office/drawing/2014/main" id="{976C2CFD-E8D5-C203-B369-7C01DBFB4FB9}"/>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r>
              <a:rPr lang="nl-NL" sz="2800" dirty="0"/>
              <a:t>(En nog steeds is er niets veranderd)</a:t>
            </a:r>
          </a:p>
        </p:txBody>
      </p:sp>
    </p:spTree>
    <p:extLst>
      <p:ext uri="{BB962C8B-B14F-4D97-AF65-F5344CB8AC3E}">
        <p14:creationId xmlns:p14="http://schemas.microsoft.com/office/powerpoint/2010/main" val="27430379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6F36-E516-5FA9-CD1E-07599676B118}"/>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CAF3934C-1332-CAC8-D1E3-F1EB2DAE4BB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514969" y="2562691"/>
            <a:ext cx="2521528" cy="1713124"/>
          </a:xfrm>
          <a:prstGeom prst="rect">
            <a:avLst/>
          </a:prstGeom>
        </p:spPr>
      </p:pic>
      <p:pic>
        <p:nvPicPr>
          <p:cNvPr id="5" name="Afbeelding 4">
            <a:extLst>
              <a:ext uri="{FF2B5EF4-FFF2-40B4-BE49-F238E27FC236}">
                <a16:creationId xmlns:a16="http://schemas.microsoft.com/office/drawing/2014/main" id="{07991902-FF4B-AB30-5488-274C496AD06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6569" y="548680"/>
            <a:ext cx="2920681" cy="1831786"/>
          </a:xfrm>
          <a:prstGeom prst="rect">
            <a:avLst/>
          </a:prstGeom>
        </p:spPr>
      </p:pic>
      <p:pic>
        <p:nvPicPr>
          <p:cNvPr id="4" name="Sjabloon 2 afbeeldingen">
            <a:extLst>
              <a:ext uri="{FF2B5EF4-FFF2-40B4-BE49-F238E27FC236}">
                <a16:creationId xmlns:a16="http://schemas.microsoft.com/office/drawing/2014/main" id="{FD3B94FC-8D11-EC05-4CB5-571390A3ADB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034B5ED-98EA-F409-C930-0E4639C6D372}"/>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De hoge bazen van de Katholieke kerk wilden geen verandering.</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iedereen vond nog steeds dat je in </a:t>
            </a:r>
            <a:r>
              <a:rPr lang="nl-NL" sz="1800" dirty="0">
                <a:solidFill>
                  <a:prstClr val="black">
                    <a:lumMod val="75000"/>
                    <a:lumOff val="25000"/>
                  </a:prstClr>
                </a:solidFill>
                <a:latin typeface="Trebuchet MS" panose="020B0603020202020204" pitchFamily="34" charset="0"/>
              </a:rPr>
              <a:t>één</a:t>
            </a:r>
            <a:r>
              <a:rPr lang="nl-NL" sz="1800" dirty="0">
                <a:solidFill>
                  <a:prstClr val="black">
                    <a:lumMod val="75000"/>
                    <a:lumOff val="25000"/>
                  </a:prstClr>
                </a:solidFill>
              </a:rPr>
              <a:t> land </a:t>
            </a:r>
            <a:r>
              <a:rPr lang="nl-NL" sz="1800" dirty="0">
                <a:solidFill>
                  <a:prstClr val="black">
                    <a:lumMod val="75000"/>
                    <a:lumOff val="25000"/>
                  </a:prstClr>
                </a:solidFill>
                <a:latin typeface="Trebuchet MS" panose="020B0603020202020204" pitchFamily="34" charset="0"/>
              </a:rPr>
              <a:t>één </a:t>
            </a:r>
            <a:r>
              <a:rPr lang="nl-NL" sz="1800" dirty="0">
                <a:solidFill>
                  <a:prstClr val="black">
                    <a:lumMod val="75000"/>
                    <a:lumOff val="25000"/>
                  </a:prstClr>
                </a:solidFill>
              </a:rPr>
              <a:t>geloof moest hebben.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Dus een koning </a:t>
            </a:r>
            <a:r>
              <a:rPr lang="nl-NL" sz="1800" b="1" dirty="0">
                <a:solidFill>
                  <a:prstClr val="black">
                    <a:lumMod val="75000"/>
                    <a:lumOff val="25000"/>
                  </a:prstClr>
                </a:solidFill>
              </a:rPr>
              <a:t>moest</a:t>
            </a:r>
            <a:r>
              <a:rPr lang="nl-NL" sz="1800" dirty="0">
                <a:solidFill>
                  <a:prstClr val="black">
                    <a:lumMod val="75000"/>
                    <a:lumOff val="25000"/>
                  </a:prstClr>
                </a:solidFill>
              </a:rPr>
              <a:t> een keuze maken: Katholiek of Protestants.</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Sommige koningen vonden het best moeilijk om te kiezen.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Uiteindelijk heeft dat geleid tot </a:t>
            </a:r>
            <a:r>
              <a:rPr kumimoji="0" lang="nl-NL" sz="1800" b="1"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100 jaar religieuze oorlogen</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a:t>
            </a:r>
          </a:p>
          <a:p>
            <a:pPr>
              <a:spcBef>
                <a:spcPts val="0"/>
              </a:spcBef>
              <a:buClr>
                <a:prstClr val="black">
                  <a:lumMod val="75000"/>
                  <a:lumOff val="25000"/>
                </a:prstClr>
              </a:buClr>
              <a:defRPr/>
            </a:pPr>
            <a:r>
              <a:rPr lang="nl-NL" sz="1800" dirty="0">
                <a:solidFill>
                  <a:prstClr val="black">
                    <a:lumMod val="75000"/>
                    <a:lumOff val="25000"/>
                  </a:prstClr>
                </a:solidFill>
              </a:rPr>
              <a:t>Burgeroorlogen (binnen een land)</a:t>
            </a:r>
          </a:p>
          <a:p>
            <a:pPr>
              <a:spcBef>
                <a:spcPts val="0"/>
              </a:spcBef>
              <a:buClr>
                <a:prstClr val="black">
                  <a:lumMod val="75000"/>
                  <a:lumOff val="25000"/>
                </a:prstClr>
              </a:buClr>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En oorlogen tussen landen onderling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p:txBody>
      </p:sp>
      <p:sp>
        <p:nvSpPr>
          <p:cNvPr id="2" name="Titel">
            <a:extLst>
              <a:ext uri="{FF2B5EF4-FFF2-40B4-BE49-F238E27FC236}">
                <a16:creationId xmlns:a16="http://schemas.microsoft.com/office/drawing/2014/main" id="{F0DC928B-A726-0B37-3772-1FEEF45F3B0B}"/>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r>
              <a:rPr lang="nl-NL" sz="2800" dirty="0"/>
              <a:t>(En nog steeds is er niets veranderd)</a:t>
            </a:r>
          </a:p>
        </p:txBody>
      </p:sp>
    </p:spTree>
    <p:extLst>
      <p:ext uri="{BB962C8B-B14F-4D97-AF65-F5344CB8AC3E}">
        <p14:creationId xmlns:p14="http://schemas.microsoft.com/office/powerpoint/2010/main" val="30360073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7A7B2-B654-A597-0A4C-F6C5C6EFE506}"/>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70067A6D-6A72-D618-7817-F0AADD00402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55928" y="2571750"/>
            <a:ext cx="2581275" cy="1714500"/>
          </a:xfrm>
          <a:prstGeom prst="rect">
            <a:avLst/>
          </a:prstGeom>
        </p:spPr>
      </p:pic>
      <p:pic>
        <p:nvPicPr>
          <p:cNvPr id="5" name="Afbeelding 4">
            <a:extLst>
              <a:ext uri="{FF2B5EF4-FFF2-40B4-BE49-F238E27FC236}">
                <a16:creationId xmlns:a16="http://schemas.microsoft.com/office/drawing/2014/main" id="{E453A056-6606-04F9-E063-E38C1EE4A4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0152" y="628858"/>
            <a:ext cx="2736304" cy="1894364"/>
          </a:xfrm>
          <a:prstGeom prst="rect">
            <a:avLst/>
          </a:prstGeom>
        </p:spPr>
      </p:pic>
      <p:pic>
        <p:nvPicPr>
          <p:cNvPr id="4" name="Sjabloon 2 afbeeldingen">
            <a:extLst>
              <a:ext uri="{FF2B5EF4-FFF2-40B4-BE49-F238E27FC236}">
                <a16:creationId xmlns:a16="http://schemas.microsoft.com/office/drawing/2014/main" id="{B9653158-6B72-B215-E484-8755C8738F5D}"/>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03419D81-8EF8-B2BD-1D6C-F2C693EABF86}"/>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Een van die oorlogen </a:t>
            </a:r>
            <a:r>
              <a:rPr lang="nl-NL" sz="1800" dirty="0">
                <a:solidFill>
                  <a:prstClr val="black">
                    <a:lumMod val="75000"/>
                    <a:lumOff val="25000"/>
                  </a:prstClr>
                </a:solidFill>
              </a:rPr>
              <a:t>was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de Tachtigjarige Oorlog tussen Nederland en Spanje.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(Spanje was Katholiek, en de baas over Nederland)</a:t>
            </a: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Na 80 jaar was Nederland vrij van Spanje.</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besloot dat er </a:t>
            </a:r>
            <a:r>
              <a:rPr lang="nl-NL" sz="1800" b="1" dirty="0">
                <a:solidFill>
                  <a:prstClr val="black">
                    <a:lumMod val="75000"/>
                    <a:lumOff val="25000"/>
                  </a:prstClr>
                </a:solidFill>
              </a:rPr>
              <a:t>vrijheid van geloof </a:t>
            </a:r>
            <a:r>
              <a:rPr lang="nl-NL" sz="1800" dirty="0">
                <a:solidFill>
                  <a:prstClr val="black">
                    <a:lumMod val="75000"/>
                    <a:lumOff val="25000"/>
                  </a:prstClr>
                </a:solidFill>
              </a:rPr>
              <a:t>moest zijn.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Zo ontstond het eerste land zonder staatsgodsdienst!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Is dat beter, vrijheid van godsdienst?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Of geeft dat alleen maar problemen?</a:t>
            </a:r>
          </a:p>
        </p:txBody>
      </p:sp>
      <p:sp>
        <p:nvSpPr>
          <p:cNvPr id="2" name="Titel">
            <a:extLst>
              <a:ext uri="{FF2B5EF4-FFF2-40B4-BE49-F238E27FC236}">
                <a16:creationId xmlns:a16="http://schemas.microsoft.com/office/drawing/2014/main" id="{A23D01B2-8971-2367-B088-006EA09C3642}"/>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r>
              <a:rPr lang="nl-NL" sz="2800" dirty="0"/>
              <a:t>(En nog steeds is er niets veranderd)</a:t>
            </a:r>
          </a:p>
        </p:txBody>
      </p:sp>
    </p:spTree>
    <p:extLst>
      <p:ext uri="{BB962C8B-B14F-4D97-AF65-F5344CB8AC3E}">
        <p14:creationId xmlns:p14="http://schemas.microsoft.com/office/powerpoint/2010/main" val="41026190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C4A2-43B0-7A6D-3981-444690B0575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E9838A6A-F29E-61CE-2CDB-53FAC641BB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01946" y="548680"/>
            <a:ext cx="3032623" cy="1831786"/>
          </a:xfrm>
          <a:prstGeom prst="rect">
            <a:avLst/>
          </a:prstGeom>
        </p:spPr>
      </p:pic>
      <p:pic>
        <p:nvPicPr>
          <p:cNvPr id="4" name="Sjabloon 2 afbeeldingen">
            <a:extLst>
              <a:ext uri="{FF2B5EF4-FFF2-40B4-BE49-F238E27FC236}">
                <a16:creationId xmlns:a16="http://schemas.microsoft.com/office/drawing/2014/main" id="{843160E8-1AFB-92E9-B5B4-E0AFBBF997B8}"/>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7" name="Afbeelding 6">
            <a:extLst>
              <a:ext uri="{FF2B5EF4-FFF2-40B4-BE49-F238E27FC236}">
                <a16:creationId xmlns:a16="http://schemas.microsoft.com/office/drawing/2014/main" id="{87660872-26FE-9F1E-30D6-2D92E05E08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42598" y="2625257"/>
            <a:ext cx="1225402" cy="1225402"/>
          </a:xfrm>
          <a:prstGeom prst="rect">
            <a:avLst/>
          </a:prstGeom>
        </p:spPr>
      </p:pic>
      <p:sp>
        <p:nvSpPr>
          <p:cNvPr id="3" name="Tekst">
            <a:extLst>
              <a:ext uri="{FF2B5EF4-FFF2-40B4-BE49-F238E27FC236}">
                <a16:creationId xmlns:a16="http://schemas.microsoft.com/office/drawing/2014/main" id="{799819D1-F431-1E17-7365-9122F6BD787B}"/>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Gelukkig zijn al die oorlogen nu beëindigd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Er zijn nu veel landen met vrijheid van godsdienst.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er zijn ook veel landen met een verplichte godsdienst.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Of met een staatsgodsdienst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dan worden de “andere” mensen achtergesteld.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Er zijn veel mensen die dat juist willen! Zo wil hun God het toch?</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Zij zijn zelfs bereid daar oorlog om te voeren.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latin typeface="Trebuchet MS" panose="020B0603020202020204" pitchFamily="34" charset="0"/>
              </a:rPr>
              <a:t> </a:t>
            </a: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Is dat beter, één godsdienst? </a:t>
            </a:r>
            <a:br>
              <a:rPr lang="nl-NL" sz="1800" dirty="0">
                <a:solidFill>
                  <a:srgbClr val="F22755"/>
                </a:solidFill>
              </a:rPr>
            </a:br>
            <a:r>
              <a:rPr lang="nl-NL" sz="1800" dirty="0">
                <a:solidFill>
                  <a:srgbClr val="F22755"/>
                </a:solidFill>
              </a:rPr>
              <a:t>Of toch liever vrijheid? </a:t>
            </a:r>
            <a:br>
              <a:rPr lang="nl-NL" sz="1800" dirty="0">
                <a:solidFill>
                  <a:srgbClr val="F22755"/>
                </a:solidFill>
              </a:rPr>
            </a:br>
            <a:endParaRPr lang="nl-NL" sz="1800" dirty="0">
              <a:solidFill>
                <a:srgbClr val="F22755"/>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200" dirty="0">
                <a:solidFill>
                  <a:srgbClr val="F07E26"/>
                </a:solidFill>
              </a:rPr>
              <a:t>Optionele vraag: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200" dirty="0">
                <a:solidFill>
                  <a:srgbClr val="F07E26"/>
                </a:solidFill>
              </a:rPr>
              <a:t>Wil God dat wel, vrijheid?</a:t>
            </a:r>
          </a:p>
        </p:txBody>
      </p:sp>
      <p:sp>
        <p:nvSpPr>
          <p:cNvPr id="2" name="Titel">
            <a:extLst>
              <a:ext uri="{FF2B5EF4-FFF2-40B4-BE49-F238E27FC236}">
                <a16:creationId xmlns:a16="http://schemas.microsoft.com/office/drawing/2014/main" id="{32E1A99F-4104-362B-1029-2381C011DDD8}"/>
              </a:ext>
            </a:extLst>
          </p:cNvPr>
          <p:cNvSpPr>
            <a:spLocks noGrp="1" noRot="1" noMove="1" noResize="1" noEditPoints="1" noAdjustHandles="1" noChangeArrowheads="1" noChangeShapeType="1"/>
          </p:cNvSpPr>
          <p:nvPr>
            <p:ph type="title"/>
          </p:nvPr>
        </p:nvSpPr>
        <p:spPr/>
        <p:txBody>
          <a:bodyPr/>
          <a:lstStyle/>
          <a:p>
            <a:r>
              <a:rPr lang="nl-NL" dirty="0"/>
              <a:t>500 jaar geleden…</a:t>
            </a:r>
            <a:br>
              <a:rPr lang="nl-NL" dirty="0"/>
            </a:br>
            <a:r>
              <a:rPr lang="nl-NL" dirty="0"/>
              <a:t>En nu naar vandaag</a:t>
            </a:r>
            <a:endParaRPr lang="nl-NL" sz="2800" dirty="0"/>
          </a:p>
        </p:txBody>
      </p:sp>
    </p:spTree>
    <p:extLst>
      <p:ext uri="{BB962C8B-B14F-4D97-AF65-F5344CB8AC3E}">
        <p14:creationId xmlns:p14="http://schemas.microsoft.com/office/powerpoint/2010/main" val="5365566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1DA1-096C-4868-FC35-7002EBC4420F}"/>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86DD8AE3-7082-5DF5-3EEF-17607B5649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803A1569-C1F0-A0CE-DDF6-3568308AD3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E2EF9778-F965-2185-19D6-C1C57B5EC965}"/>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3821DF7-82FF-E81F-8762-81A2331258FC}"/>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a:t>
            </a:r>
          </a:p>
          <a:p>
            <a:pPr lvl="1">
              <a:buClr>
                <a:schemeClr val="tx1">
                  <a:lumMod val="75000"/>
                  <a:lumOff val="25000"/>
                </a:schemeClr>
              </a:buClr>
            </a:pPr>
            <a:r>
              <a:rPr lang="nl-NL" sz="1800" dirty="0">
                <a:solidFill>
                  <a:srgbClr val="F22755"/>
                </a:solidFill>
              </a:rPr>
              <a:t> Moeten wij oorlog voeren over ons geloof? Dat is toch heilig? </a:t>
            </a:r>
          </a:p>
          <a:p>
            <a:pPr lvl="1">
              <a:buClr>
                <a:schemeClr val="tx1">
                  <a:lumMod val="75000"/>
                  <a:lumOff val="25000"/>
                </a:schemeClr>
              </a:buClr>
            </a:pPr>
            <a:r>
              <a:rPr lang="nl-NL" sz="1800" dirty="0">
                <a:solidFill>
                  <a:srgbClr val="F22755"/>
                </a:solidFill>
              </a:rPr>
              <a:t> Of moeten we iedereen zelf laten bepalen wat die gelooft? </a:t>
            </a:r>
          </a:p>
          <a:p>
            <a:pPr lvl="1">
              <a:buClr>
                <a:schemeClr val="tx1">
                  <a:lumMod val="75000"/>
                  <a:lumOff val="25000"/>
                </a:schemeClr>
              </a:buClr>
            </a:pPr>
            <a:r>
              <a:rPr lang="nl-NL" sz="1800" dirty="0">
                <a:solidFill>
                  <a:srgbClr val="F22755"/>
                </a:solidFill>
              </a:rPr>
              <a:t> Weet niet? (handen opsteken)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3DA7D183-23C8-BC54-FF9C-0C36F2CAC98F}"/>
              </a:ext>
            </a:extLst>
          </p:cNvPr>
          <p:cNvSpPr>
            <a:spLocks noGrp="1" noRot="1" noMove="1" noResize="1" noEditPoints="1" noAdjustHandles="1" noChangeArrowheads="1" noChangeShapeType="1"/>
          </p:cNvSpPr>
          <p:nvPr>
            <p:ph type="title"/>
          </p:nvPr>
        </p:nvSpPr>
        <p:spPr/>
        <p:txBody>
          <a:bodyPr/>
          <a:lstStyle/>
          <a:p>
            <a:r>
              <a:rPr lang="nl-NL" dirty="0"/>
              <a:t>Bijna dezelfde</a:t>
            </a:r>
            <a:br>
              <a:rPr lang="nl-NL" dirty="0"/>
            </a:br>
            <a:r>
              <a:rPr lang="nl-NL" dirty="0"/>
              <a:t>oude vraag…</a:t>
            </a:r>
          </a:p>
        </p:txBody>
      </p:sp>
    </p:spTree>
    <p:extLst>
      <p:ext uri="{BB962C8B-B14F-4D97-AF65-F5344CB8AC3E}">
        <p14:creationId xmlns:p14="http://schemas.microsoft.com/office/powerpoint/2010/main" val="39650348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9F97-7B34-6615-61E3-718A0DEBEFD4}"/>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9DCDED19-2174-31B6-2702-DFD9C9271F6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B21006C0-C72A-0DF2-8BCB-18ECA2E334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0A6A2F74-81DD-C8AD-E8EF-21D56FDE68A7}"/>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F100C64F-CF1C-618C-D3E2-B4FB0C4C0338}"/>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30FD6BEE-F5EF-605E-60EC-9B33EE2CA68F}"/>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Oorlog </a:t>
            </a:r>
            <a:r>
              <a:rPr lang="nl-NL" sz="2400" b="1" dirty="0" err="1"/>
              <a:t>by</a:t>
            </a:r>
            <a:r>
              <a:rPr lang="nl-NL" sz="2400" b="1" dirty="0"/>
              <a:t> Proxy</a:t>
            </a:r>
            <a:endParaRPr lang="en-US" dirty="0"/>
          </a:p>
        </p:txBody>
      </p:sp>
      <p:sp>
        <p:nvSpPr>
          <p:cNvPr id="11" name="Title 2">
            <a:extLst>
              <a:ext uri="{FF2B5EF4-FFF2-40B4-BE49-F238E27FC236}">
                <a16:creationId xmlns:a16="http://schemas.microsoft.com/office/drawing/2014/main" id="{2CC4F7FB-A1D2-1C44-63D9-92C7A2C38471}"/>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3B294449-B581-7C8B-08DA-5EE8D3A08E53}"/>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11</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8580360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9784C-B267-981B-8E25-162404813502}"/>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5A4CC6E-060E-F6EE-F214-6C00DA004F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05000" y="665966"/>
            <a:ext cx="2790825" cy="1714500"/>
          </a:xfrm>
          <a:prstGeom prst="rect">
            <a:avLst/>
          </a:prstGeom>
        </p:spPr>
      </p:pic>
      <p:pic>
        <p:nvPicPr>
          <p:cNvPr id="10" name="Afbeelding 9">
            <a:extLst>
              <a:ext uri="{FF2B5EF4-FFF2-40B4-BE49-F238E27FC236}">
                <a16:creationId xmlns:a16="http://schemas.microsoft.com/office/drawing/2014/main" id="{ECCB0637-C303-030F-24B2-62B0F7FD297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32240" y="2564904"/>
            <a:ext cx="2141219" cy="1540307"/>
          </a:xfrm>
          <a:prstGeom prst="rect">
            <a:avLst/>
          </a:prstGeom>
        </p:spPr>
      </p:pic>
      <p:pic>
        <p:nvPicPr>
          <p:cNvPr id="4" name="Sjabloon 2 afbeeldingen">
            <a:extLst>
              <a:ext uri="{FF2B5EF4-FFF2-40B4-BE49-F238E27FC236}">
                <a16:creationId xmlns:a16="http://schemas.microsoft.com/office/drawing/2014/main" id="{C2348AC0-8D28-681B-D2FF-6A6BB2E0C414}"/>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3E44AD8-015A-399D-5873-A171AD4A4FD2}"/>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Rond 1980 werd er een </a:t>
            </a:r>
            <a:r>
              <a:rPr lang="nl-NL" sz="1800" b="1" dirty="0">
                <a:solidFill>
                  <a:prstClr val="black">
                    <a:lumMod val="75000"/>
                    <a:lumOff val="25000"/>
                  </a:prstClr>
                </a:solidFill>
              </a:rPr>
              <a:t>verschrikkelijke</a:t>
            </a:r>
            <a:r>
              <a:rPr lang="nl-NL" sz="1800" dirty="0">
                <a:solidFill>
                  <a:prstClr val="black">
                    <a:lumMod val="75000"/>
                    <a:lumOff val="25000"/>
                  </a:prstClr>
                </a:solidFill>
              </a:rPr>
              <a:t> </a:t>
            </a:r>
            <a:r>
              <a:rPr lang="nl-NL" sz="1800" b="1" dirty="0">
                <a:solidFill>
                  <a:prstClr val="black">
                    <a:lumMod val="75000"/>
                    <a:lumOff val="25000"/>
                  </a:prstClr>
                </a:solidFill>
              </a:rPr>
              <a:t>oorlog</a:t>
            </a:r>
            <a:r>
              <a:rPr lang="nl-NL" sz="1800" dirty="0">
                <a:solidFill>
                  <a:prstClr val="black">
                    <a:lumMod val="75000"/>
                    <a:lumOff val="25000"/>
                  </a:prstClr>
                </a:solidFill>
              </a:rPr>
              <a:t> gevoerd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a:t>
            </a:r>
            <a:r>
              <a:rPr lang="nl-NL" sz="1800" dirty="0">
                <a:solidFill>
                  <a:prstClr val="black">
                    <a:lumMod val="75000"/>
                    <a:lumOff val="25000"/>
                  </a:prstClr>
                </a:solidFill>
              </a:rPr>
              <a:t>tussen</a:t>
            </a:r>
            <a:r>
              <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rPr>
              <a:t> Noord-Vietnam </a:t>
            </a:r>
            <a:r>
              <a:rPr lang="nl-NL" sz="1800" dirty="0">
                <a:solidFill>
                  <a:prstClr val="black">
                    <a:lumMod val="75000"/>
                    <a:lumOff val="25000"/>
                  </a:prstClr>
                </a:solidFill>
              </a:rPr>
              <a:t>	en Zuid-Vietnam.</a:t>
            </a:r>
            <a:endParaRPr kumimoji="0" lang="nl-NL" sz="1800" b="0" i="0" u="none" strike="noStrike" kern="1200" cap="none" spc="0" normalizeH="0" baseline="0" noProof="0" dirty="0">
              <a:ln>
                <a:noFill/>
              </a:ln>
              <a:solidFill>
                <a:prstClr val="black">
                  <a:lumMod val="75000"/>
                  <a:lumOff val="25000"/>
                </a:prstClr>
              </a:solidFill>
              <a:effectLst/>
              <a:uLnTx/>
              <a:uFillTx/>
              <a:latin typeface="Urbanist" panose="020B0A04040200000203" pitchFamily="34" charset="77"/>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eigenlijk was dat een oorlog:</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tussen het </a:t>
            </a:r>
            <a:r>
              <a:rPr lang="nl-NL" sz="1800" b="1" dirty="0">
                <a:solidFill>
                  <a:prstClr val="black">
                    <a:lumMod val="75000"/>
                    <a:lumOff val="25000"/>
                  </a:prstClr>
                </a:solidFill>
              </a:rPr>
              <a:t>kapitalisme</a:t>
            </a:r>
            <a:r>
              <a:rPr lang="nl-NL" sz="1800" dirty="0">
                <a:solidFill>
                  <a:prstClr val="black">
                    <a:lumMod val="75000"/>
                    <a:lumOff val="25000"/>
                  </a:prstClr>
                </a:solidFill>
              </a:rPr>
              <a:t> - met Amerika als sterkste land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en het </a:t>
            </a:r>
            <a:r>
              <a:rPr lang="nl-NL" sz="1800" b="1" dirty="0">
                <a:solidFill>
                  <a:prstClr val="black">
                    <a:lumMod val="75000"/>
                    <a:lumOff val="25000"/>
                  </a:prstClr>
                </a:solidFill>
              </a:rPr>
              <a:t>communisme</a:t>
            </a:r>
            <a:r>
              <a:rPr lang="nl-NL" sz="1800" dirty="0">
                <a:solidFill>
                  <a:prstClr val="black">
                    <a:lumMod val="75000"/>
                    <a:lumOff val="25000"/>
                  </a:prstClr>
                </a:solidFill>
              </a:rPr>
              <a:t> - van de Sovjet-Unie (nu Rusland) en China</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(Dat zijn twee verschillende staatsvormen, </a:t>
            </a:r>
            <a:br>
              <a:rPr lang="nl-NL" sz="1800" dirty="0">
                <a:solidFill>
                  <a:prstClr val="black">
                    <a:lumMod val="75000"/>
                    <a:lumOff val="25000"/>
                  </a:prstClr>
                </a:solidFill>
              </a:rPr>
            </a:br>
            <a:r>
              <a:rPr lang="nl-NL" sz="1800" dirty="0">
                <a:solidFill>
                  <a:prstClr val="black">
                    <a:lumMod val="75000"/>
                    <a:lumOff val="25000"/>
                  </a:prstClr>
                </a:solidFill>
              </a:rPr>
              <a:t>						die bang waren voor elkaar)</a:t>
            </a:r>
            <a:br>
              <a:rPr lang="nl-NL" sz="1800" dirty="0">
                <a:solidFill>
                  <a:prstClr val="black">
                    <a:lumMod val="75000"/>
                    <a:lumOff val="25000"/>
                  </a:prstClr>
                </a:solidFill>
              </a:rPr>
            </a:br>
            <a:r>
              <a:rPr lang="nl-NL" sz="1800" dirty="0">
                <a:solidFill>
                  <a:prstClr val="black">
                    <a:lumMod val="75000"/>
                    <a:lumOff val="25000"/>
                  </a:prstClr>
                </a:solidFill>
              </a:rPr>
              <a:t>									</a:t>
            </a:r>
            <a:r>
              <a:rPr lang="nl-NL" sz="1800" dirty="0">
                <a:solidFill>
                  <a:srgbClr val="F07E26"/>
                </a:solidFill>
              </a:rPr>
              <a:t>We leggen dat hier nu niet verder uit.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Heel Vietnam werd </a:t>
            </a:r>
            <a:r>
              <a:rPr lang="nl-NL" sz="1800" b="1" dirty="0">
                <a:solidFill>
                  <a:prstClr val="black">
                    <a:lumMod val="75000"/>
                    <a:lumOff val="25000"/>
                  </a:prstClr>
                </a:solidFill>
              </a:rPr>
              <a:t>kapot</a:t>
            </a:r>
            <a:r>
              <a:rPr lang="nl-NL" sz="1800" dirty="0">
                <a:solidFill>
                  <a:prstClr val="black">
                    <a:lumMod val="75000"/>
                    <a:lumOff val="25000"/>
                  </a:prstClr>
                </a:solidFill>
              </a:rPr>
              <a:t> geschoten met hulp van die grote landen, terwijl Amerika, Rusland en China zelf </a:t>
            </a:r>
            <a:r>
              <a:rPr lang="nl-NL" sz="1800" b="1" dirty="0">
                <a:solidFill>
                  <a:prstClr val="black">
                    <a:lumMod val="75000"/>
                    <a:lumOff val="25000"/>
                  </a:prstClr>
                </a:solidFill>
              </a:rPr>
              <a:t>niet geraakt </a:t>
            </a:r>
            <a:r>
              <a:rPr lang="nl-NL" sz="1800" dirty="0">
                <a:solidFill>
                  <a:prstClr val="black">
                    <a:lumMod val="75000"/>
                    <a:lumOff val="25000"/>
                  </a:prstClr>
                </a:solidFill>
              </a:rPr>
              <a:t>werden.</a:t>
            </a:r>
            <a:br>
              <a:rPr lang="nl-NL" sz="1800" dirty="0">
                <a:solidFill>
                  <a:prstClr val="black">
                    <a:lumMod val="75000"/>
                    <a:lumOff val="25000"/>
                  </a:prstClr>
                </a:solidFill>
              </a:rPr>
            </a:br>
            <a:r>
              <a:rPr lang="nl-NL" sz="1800" dirty="0">
                <a:solidFill>
                  <a:prstClr val="black">
                    <a:lumMod val="75000"/>
                    <a:lumOff val="25000"/>
                  </a:prstClr>
                </a:solidFill>
              </a:rPr>
              <a:t>			De soldaten vochten wel, maar thuis was het veilig.</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br>
              <a:rPr lang="nl-NL" sz="1800" dirty="0">
                <a:solidFill>
                  <a:srgbClr val="F22755"/>
                </a:solidFill>
              </a:rPr>
            </a:br>
            <a:endParaRPr lang="nl-NL" sz="1800" dirty="0">
              <a:solidFill>
                <a:srgbClr val="F22755"/>
              </a:solidFill>
            </a:endParaRPr>
          </a:p>
        </p:txBody>
      </p:sp>
      <p:sp>
        <p:nvSpPr>
          <p:cNvPr id="2" name="Titel">
            <a:extLst>
              <a:ext uri="{FF2B5EF4-FFF2-40B4-BE49-F238E27FC236}">
                <a16:creationId xmlns:a16="http://schemas.microsoft.com/office/drawing/2014/main" id="{C363D760-CFC6-CB67-3439-D5FFE49D3031}"/>
              </a:ext>
            </a:extLst>
          </p:cNvPr>
          <p:cNvSpPr>
            <a:spLocks noGrp="1" noRot="1" noMove="1" noResize="1" noEditPoints="1" noAdjustHandles="1" noChangeArrowheads="1" noChangeShapeType="1"/>
          </p:cNvSpPr>
          <p:nvPr>
            <p:ph type="title"/>
          </p:nvPr>
        </p:nvSpPr>
        <p:spPr/>
        <p:txBody>
          <a:bodyPr/>
          <a:lstStyle/>
          <a:p>
            <a:r>
              <a:rPr lang="nl-NL" dirty="0"/>
              <a:t>Waarom zelf oorlog voeren?</a:t>
            </a:r>
            <a:endParaRPr lang="nl-NL" sz="2800" dirty="0"/>
          </a:p>
        </p:txBody>
      </p:sp>
    </p:spTree>
    <p:extLst>
      <p:ext uri="{BB962C8B-B14F-4D97-AF65-F5344CB8AC3E}">
        <p14:creationId xmlns:p14="http://schemas.microsoft.com/office/powerpoint/2010/main" val="54826332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B0497-BCCE-3BEC-33D3-95B62B7516CB}"/>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EBE1C7CB-E85E-FAE9-2C96-A4B836C62B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68144" y="665966"/>
            <a:ext cx="3009900" cy="1714500"/>
          </a:xfrm>
          <a:prstGeom prst="rect">
            <a:avLst/>
          </a:prstGeom>
        </p:spPr>
      </p:pic>
      <p:pic>
        <p:nvPicPr>
          <p:cNvPr id="7" name="Afbeelding 6">
            <a:extLst>
              <a:ext uri="{FF2B5EF4-FFF2-40B4-BE49-F238E27FC236}">
                <a16:creationId xmlns:a16="http://schemas.microsoft.com/office/drawing/2014/main" id="{252895C2-19E1-9A78-563F-821371AEF06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8925" y="2571750"/>
            <a:ext cx="2505075" cy="1714500"/>
          </a:xfrm>
          <a:prstGeom prst="rect">
            <a:avLst/>
          </a:prstGeom>
        </p:spPr>
      </p:pic>
      <p:pic>
        <p:nvPicPr>
          <p:cNvPr id="4" name="Sjabloon 2 afbeeldingen">
            <a:extLst>
              <a:ext uri="{FF2B5EF4-FFF2-40B4-BE49-F238E27FC236}">
                <a16:creationId xmlns:a16="http://schemas.microsoft.com/office/drawing/2014/main" id="{82B29000-00AA-6FB7-89DD-7C2CCF7F147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48FA39B4-14E6-E0BE-FA13-1AC17B800E1C}"/>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Die oorlog werd gekker en gekker.</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En veel mensen in de </a:t>
            </a:r>
            <a:r>
              <a:rPr lang="nl-NL" sz="1800" b="1" dirty="0">
                <a:solidFill>
                  <a:prstClr val="black">
                    <a:lumMod val="75000"/>
                    <a:lumOff val="25000"/>
                  </a:prstClr>
                </a:solidFill>
              </a:rPr>
              <a:t>hele wereld,</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maar ook in </a:t>
            </a:r>
            <a:r>
              <a:rPr lang="nl-NL" sz="1800" b="1" dirty="0">
                <a:solidFill>
                  <a:prstClr val="black">
                    <a:lumMod val="75000"/>
                    <a:lumOff val="25000"/>
                  </a:prstClr>
                </a:solidFill>
              </a:rPr>
              <a:t>Amerika</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hebben zich daartegen </a:t>
            </a:r>
            <a:r>
              <a:rPr lang="nl-NL" sz="1800" b="1" dirty="0">
                <a:solidFill>
                  <a:prstClr val="black">
                    <a:lumMod val="75000"/>
                    <a:lumOff val="25000"/>
                  </a:prstClr>
                </a:solidFill>
              </a:rPr>
              <a:t>uitgesproken</a:t>
            </a:r>
            <a:r>
              <a:rPr lang="nl-NL" sz="1800" dirty="0">
                <a:solidFill>
                  <a:prstClr val="black">
                    <a:lumMod val="75000"/>
                    <a:lumOff val="25000"/>
                  </a:prstClr>
                </a:solidFill>
              </a:rPr>
              <a: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Protesteren, noemen we dat.</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Dus dat helpt wel!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Ook al kan het lang duren voordat ze luisteren.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Wil jij ook wel eens protesteren tegen een oorlog?</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br>
              <a:rPr lang="nl-NL" sz="1800" dirty="0">
                <a:solidFill>
                  <a:prstClr val="black">
                    <a:lumMod val="75000"/>
                    <a:lumOff val="25000"/>
                  </a:prstClr>
                </a:solidFill>
              </a:rPr>
            </a:br>
            <a:r>
              <a:rPr lang="nl-NL" sz="1800" dirty="0">
                <a:solidFill>
                  <a:prstClr val="black">
                    <a:lumMod val="75000"/>
                    <a:lumOff val="25000"/>
                  </a:prstClr>
                </a:solidFill>
              </a:rPr>
              <a:t>						</a:t>
            </a:r>
            <a:br>
              <a:rPr lang="nl-NL" sz="1800" dirty="0">
                <a:solidFill>
                  <a:srgbClr val="F22755"/>
                </a:solidFill>
              </a:rPr>
            </a:br>
            <a:endParaRPr lang="nl-NL" sz="1800" dirty="0">
              <a:solidFill>
                <a:srgbClr val="F22755"/>
              </a:solidFill>
            </a:endParaRPr>
          </a:p>
        </p:txBody>
      </p:sp>
      <p:sp>
        <p:nvSpPr>
          <p:cNvPr id="2" name="Titel">
            <a:extLst>
              <a:ext uri="{FF2B5EF4-FFF2-40B4-BE49-F238E27FC236}">
                <a16:creationId xmlns:a16="http://schemas.microsoft.com/office/drawing/2014/main" id="{E18DA6DE-719D-5904-FEDB-72FFA8CAE6AF}"/>
              </a:ext>
            </a:extLst>
          </p:cNvPr>
          <p:cNvSpPr>
            <a:spLocks noGrp="1" noRot="1" noMove="1" noResize="1" noEditPoints="1" noAdjustHandles="1" noChangeArrowheads="1" noChangeShapeType="1"/>
          </p:cNvSpPr>
          <p:nvPr>
            <p:ph type="title"/>
          </p:nvPr>
        </p:nvSpPr>
        <p:spPr/>
        <p:txBody>
          <a:bodyPr/>
          <a:lstStyle/>
          <a:p>
            <a:r>
              <a:rPr lang="nl-NL" dirty="0"/>
              <a:t>Protesteren</a:t>
            </a:r>
            <a:endParaRPr lang="nl-NL" sz="2800" dirty="0"/>
          </a:p>
        </p:txBody>
      </p:sp>
    </p:spTree>
    <p:extLst>
      <p:ext uri="{BB962C8B-B14F-4D97-AF65-F5344CB8AC3E}">
        <p14:creationId xmlns:p14="http://schemas.microsoft.com/office/powerpoint/2010/main" val="21007070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0C65-CF0C-6D41-4D90-131D4288EB3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F44D6456-5C54-C8CD-8B14-B74F771AB9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38527" y="781155"/>
            <a:ext cx="2531251" cy="1484121"/>
          </a:xfrm>
          <a:prstGeom prst="rect">
            <a:avLst/>
          </a:prstGeom>
        </p:spPr>
      </p:pic>
      <p:pic>
        <p:nvPicPr>
          <p:cNvPr id="8" name="Afbeelding 7" descr="Afbeelding met kunst, tekening, verven, schoeisel&#10;&#10;Door AI gegenereerde inhoud is mogelijk onjuist.">
            <a:extLst>
              <a:ext uri="{FF2B5EF4-FFF2-40B4-BE49-F238E27FC236}">
                <a16:creationId xmlns:a16="http://schemas.microsoft.com/office/drawing/2014/main" id="{F10E00E5-C159-0CE5-B730-345AFCE3E1D0}"/>
              </a:ext>
            </a:extLst>
          </p:cNvPr>
          <p:cNvPicPr>
            <a:picLocks noChangeAspect="1"/>
          </p:cNvPicPr>
          <p:nvPr/>
        </p:nvPicPr>
        <p:blipFill>
          <a:blip r:embed="rId3" cstate="email">
            <a:extLst>
              <a:ext uri="{28A0092B-C50C-407E-A947-70E740481C1C}">
                <a14:useLocalDpi xmlns:a14="http://schemas.microsoft.com/office/drawing/2010/main"/>
              </a:ext>
            </a:extLst>
          </a:blip>
          <a:srcRect l="-1651" b="-424"/>
          <a:stretch>
            <a:fillRect/>
          </a:stretch>
        </p:blipFill>
        <p:spPr>
          <a:xfrm>
            <a:off x="6414985" y="2229672"/>
            <a:ext cx="2646793" cy="1703384"/>
          </a:xfrm>
          <a:prstGeom prst="rect">
            <a:avLst/>
          </a:prstGeom>
        </p:spPr>
      </p:pic>
      <p:pic>
        <p:nvPicPr>
          <p:cNvPr id="4" name="Sjabloon 2 afbeeldingen">
            <a:extLst>
              <a:ext uri="{FF2B5EF4-FFF2-40B4-BE49-F238E27FC236}">
                <a16:creationId xmlns:a16="http://schemas.microsoft.com/office/drawing/2014/main" id="{A7B90261-EFEB-5555-DA8F-53545198DFA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7" name="Afbeelding 6">
            <a:extLst>
              <a:ext uri="{FF2B5EF4-FFF2-40B4-BE49-F238E27FC236}">
                <a16:creationId xmlns:a16="http://schemas.microsoft.com/office/drawing/2014/main" id="{0BCBDE21-C1BA-37B9-9B08-1B7FE0EE82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414984" y="5233661"/>
            <a:ext cx="2729015" cy="1624339"/>
          </a:xfrm>
          <a:prstGeom prst="rect">
            <a:avLst/>
          </a:prstGeom>
        </p:spPr>
      </p:pic>
      <p:sp>
        <p:nvSpPr>
          <p:cNvPr id="3" name="Tekst">
            <a:extLst>
              <a:ext uri="{FF2B5EF4-FFF2-40B4-BE49-F238E27FC236}">
                <a16:creationId xmlns:a16="http://schemas.microsoft.com/office/drawing/2014/main" id="{34771701-7710-90CF-FED4-FBC1BE3C3546}"/>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In 2022 viel Rusland Oekraïne binnen.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Rusland was </a:t>
            </a:r>
            <a:r>
              <a:rPr lang="nl-NL" sz="1800" b="1" dirty="0">
                <a:solidFill>
                  <a:prstClr val="black">
                    <a:lumMod val="75000"/>
                    <a:lumOff val="25000"/>
                  </a:prstClr>
                </a:solidFill>
              </a:rPr>
              <a:t>veel sterker,</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maar de Oekraïners vochten dapper terug.</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br>
              <a:rPr lang="nl-NL" sz="1800" dirty="0">
                <a:solidFill>
                  <a:prstClr val="black">
                    <a:lumMod val="75000"/>
                    <a:lumOff val="25000"/>
                  </a:prstClr>
                </a:solidFill>
              </a:rPr>
            </a:br>
            <a:r>
              <a:rPr lang="nl-NL" sz="1800" dirty="0">
                <a:solidFill>
                  <a:prstClr val="black">
                    <a:lumMod val="75000"/>
                    <a:lumOff val="25000"/>
                  </a:prstClr>
                </a:solidFill>
              </a:rPr>
              <a:t>En wij gingen ze </a:t>
            </a:r>
            <a:r>
              <a:rPr lang="nl-NL" sz="1800" b="1" dirty="0">
                <a:solidFill>
                  <a:prstClr val="black">
                    <a:lumMod val="75000"/>
                    <a:lumOff val="25000"/>
                  </a:prstClr>
                </a:solidFill>
              </a:rPr>
              <a:t>helpen</a:t>
            </a:r>
            <a:r>
              <a:rPr lang="nl-NL" sz="1800" dirty="0">
                <a:solidFill>
                  <a:prstClr val="black">
                    <a:lumMod val="75000"/>
                    <a:lumOff val="25000"/>
                  </a:prstClr>
                </a:solidFill>
              </a:rPr>
              <a:t>, met geld en met oorlogsmaterieel</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Want we waren bang dat Rusland,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na Oekraïne, </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naar </a:t>
            </a:r>
            <a:r>
              <a:rPr lang="nl-NL" sz="1800" b="1" dirty="0">
                <a:solidFill>
                  <a:prstClr val="black">
                    <a:lumMod val="75000"/>
                    <a:lumOff val="25000"/>
                  </a:prstClr>
                </a:solidFill>
              </a:rPr>
              <a:t>ons</a:t>
            </a:r>
            <a:r>
              <a:rPr lang="nl-NL" sz="1800" dirty="0">
                <a:solidFill>
                  <a:prstClr val="black">
                    <a:lumMod val="75000"/>
                    <a:lumOff val="25000"/>
                  </a:prstClr>
                </a:solidFill>
              </a:rPr>
              <a:t> zou komen.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Maar we gingen </a:t>
            </a:r>
            <a:r>
              <a:rPr lang="nl-NL" sz="1800" b="1" dirty="0">
                <a:solidFill>
                  <a:prstClr val="black">
                    <a:lumMod val="75000"/>
                    <a:lumOff val="25000"/>
                  </a:prstClr>
                </a:solidFill>
              </a:rPr>
              <a:t>niet meevechten </a:t>
            </a:r>
            <a:r>
              <a:rPr lang="nl-NL" sz="1800" dirty="0">
                <a:solidFill>
                  <a:prstClr val="black">
                    <a:lumMod val="75000"/>
                    <a:lumOff val="25000"/>
                  </a:prstClr>
                </a:solidFill>
              </a:rPr>
              <a:t>– we stuurden geen soldaten.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srgbClr val="F22755"/>
                </a:solidFill>
              </a:rPr>
              <a:t>Wat vind je – is dat eerlijk?</a:t>
            </a:r>
            <a:br>
              <a:rPr lang="nl-NL" sz="1800" dirty="0">
                <a:solidFill>
                  <a:srgbClr val="F22755"/>
                </a:solidFill>
              </a:rPr>
            </a:br>
            <a:endParaRPr lang="nl-NL" sz="1800" dirty="0">
              <a:solidFill>
                <a:srgbClr val="F22755"/>
              </a:solidFill>
            </a:endParaRPr>
          </a:p>
        </p:txBody>
      </p:sp>
      <p:sp>
        <p:nvSpPr>
          <p:cNvPr id="2" name="Titel">
            <a:extLst>
              <a:ext uri="{FF2B5EF4-FFF2-40B4-BE49-F238E27FC236}">
                <a16:creationId xmlns:a16="http://schemas.microsoft.com/office/drawing/2014/main" id="{9ABC1B05-6ED0-863F-A299-C0900F1023B1}"/>
              </a:ext>
            </a:extLst>
          </p:cNvPr>
          <p:cNvSpPr>
            <a:spLocks noGrp="1" noRot="1" noMove="1" noResize="1" noEditPoints="1" noAdjustHandles="1" noChangeArrowheads="1" noChangeShapeType="1"/>
          </p:cNvSpPr>
          <p:nvPr>
            <p:ph type="title"/>
          </p:nvPr>
        </p:nvSpPr>
        <p:spPr/>
        <p:txBody>
          <a:bodyPr/>
          <a:lstStyle/>
          <a:p>
            <a:r>
              <a:rPr lang="nl-NL" dirty="0"/>
              <a:t>Waarom zelf oorlog voeren?</a:t>
            </a:r>
            <a:endParaRPr lang="nl-NL" sz="2800" dirty="0"/>
          </a:p>
        </p:txBody>
      </p:sp>
      <p:sp>
        <p:nvSpPr>
          <p:cNvPr id="11" name="Tekstvak 10">
            <a:extLst>
              <a:ext uri="{FF2B5EF4-FFF2-40B4-BE49-F238E27FC236}">
                <a16:creationId xmlns:a16="http://schemas.microsoft.com/office/drawing/2014/main" id="{5EB61591-77D7-1589-8EFA-A98D75992BE5}"/>
              </a:ext>
            </a:extLst>
          </p:cNvPr>
          <p:cNvSpPr txBox="1"/>
          <p:nvPr/>
        </p:nvSpPr>
        <p:spPr>
          <a:xfrm>
            <a:off x="7844375" y="3904096"/>
            <a:ext cx="723625" cy="276999"/>
          </a:xfrm>
          <a:prstGeom prst="rect">
            <a:avLst/>
          </a:prstGeom>
          <a:noFill/>
        </p:spPr>
        <p:txBody>
          <a:bodyPr wrap="square">
            <a:spAutoFit/>
          </a:bodyPr>
          <a:lstStyle/>
          <a:p>
            <a:r>
              <a:rPr kumimoji="0" lang="nl-NL" sz="1200" b="0" i="0" u="none" strike="noStrike" kern="1200" cap="none" spc="0" normalizeH="0" baseline="0" noProof="0" dirty="0">
                <a:ln>
                  <a:noFill/>
                </a:ln>
                <a:solidFill>
                  <a:srgbClr val="F07E26"/>
                </a:solidFill>
                <a:effectLst/>
                <a:uLnTx/>
                <a:uFillTx/>
                <a:latin typeface="Urbanist" panose="020B0A04040200000203" pitchFamily="34" charset="77"/>
              </a:rPr>
              <a:t>Banksy</a:t>
            </a:r>
            <a:endParaRPr lang="nl-NL" dirty="0"/>
          </a:p>
        </p:txBody>
      </p:sp>
    </p:spTree>
    <p:extLst>
      <p:ext uri="{BB962C8B-B14F-4D97-AF65-F5344CB8AC3E}">
        <p14:creationId xmlns:p14="http://schemas.microsoft.com/office/powerpoint/2010/main" val="32991795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931DD-043C-C9F8-FEDA-14D91D9F4529}"/>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101F2950-4B86-C0C3-A451-D42AF7D5DF4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16216" y="2492896"/>
            <a:ext cx="2714625" cy="1714500"/>
          </a:xfrm>
          <a:prstGeom prst="rect">
            <a:avLst/>
          </a:prstGeom>
        </p:spPr>
      </p:pic>
      <p:pic>
        <p:nvPicPr>
          <p:cNvPr id="7" name="Afbeelding 6">
            <a:extLst>
              <a:ext uri="{FF2B5EF4-FFF2-40B4-BE49-F238E27FC236}">
                <a16:creationId xmlns:a16="http://schemas.microsoft.com/office/drawing/2014/main" id="{68D46BE7-5859-BFA4-765B-51FC858391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7242" y="781972"/>
            <a:ext cx="2567988" cy="1566908"/>
          </a:xfrm>
          <a:prstGeom prst="rect">
            <a:avLst/>
          </a:prstGeom>
        </p:spPr>
      </p:pic>
      <p:pic>
        <p:nvPicPr>
          <p:cNvPr id="4" name="Sjabloon 2 afbeeldingen">
            <a:extLst>
              <a:ext uri="{FF2B5EF4-FFF2-40B4-BE49-F238E27FC236}">
                <a16:creationId xmlns:a16="http://schemas.microsoft.com/office/drawing/2014/main" id="{30AF3E5C-5C41-567F-CA78-4C7452AD8448}"/>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3649CCC-BFEF-C542-625F-6E18A135B253}"/>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Dat noemen we een </a:t>
            </a:r>
            <a:r>
              <a:rPr lang="nl-NL" sz="1800" b="1" dirty="0">
                <a:solidFill>
                  <a:prstClr val="black">
                    <a:lumMod val="75000"/>
                    <a:lumOff val="25000"/>
                  </a:prstClr>
                </a:solidFill>
              </a:rPr>
              <a:t>“Oorlog </a:t>
            </a:r>
            <a:r>
              <a:rPr lang="nl-NL" sz="1800" b="1" dirty="0" err="1">
                <a:solidFill>
                  <a:prstClr val="black">
                    <a:lumMod val="75000"/>
                    <a:lumOff val="25000"/>
                  </a:prstClr>
                </a:solidFill>
              </a:rPr>
              <a:t>by</a:t>
            </a:r>
            <a:r>
              <a:rPr lang="nl-NL" sz="1800" b="1" dirty="0">
                <a:solidFill>
                  <a:prstClr val="black">
                    <a:lumMod val="75000"/>
                    <a:lumOff val="25000"/>
                  </a:prstClr>
                </a:solidFill>
              </a:rPr>
              <a:t> Proxy”:</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r>
              <a:rPr lang="nl-NL" sz="1800" dirty="0">
                <a:solidFill>
                  <a:prstClr val="black">
                    <a:lumMod val="75000"/>
                    <a:lumOff val="25000"/>
                  </a:prstClr>
                </a:solidFill>
              </a:rPr>
              <a:t>			Een ander land jouw oorlog laten uitvechten.</a:t>
            </a:r>
          </a:p>
          <a:p>
            <a:pPr marL="0" marR="0" lvl="0" indent="0" algn="l" defTabSz="180000" rtl="0" eaLnBrk="0" fontAlgn="ctr" latinLnBrk="0" hangingPunct="0">
              <a:lnSpc>
                <a:spcPct val="100000"/>
              </a:lnSpc>
              <a:spcBef>
                <a:spcPts val="0"/>
              </a:spcBef>
              <a:spcAft>
                <a:spcPct val="0"/>
              </a:spcAft>
              <a:buClr>
                <a:prstClr val="black">
                  <a:lumMod val="75000"/>
                  <a:lumOff val="25000"/>
                </a:prstClr>
              </a:buClr>
              <a:buSzPct val="150000"/>
              <a:buFont typeface="Arial" panose="020B0604020202020204" pitchFamily="34" charset="0"/>
              <a:buNone/>
              <a:tabLst/>
              <a:defRPr/>
            </a:pPr>
            <a:endParaRPr lang="nl-NL" sz="1800" dirty="0">
              <a:solidFill>
                <a:prstClr val="black">
                  <a:lumMod val="75000"/>
                  <a:lumOff val="25000"/>
                </a:prstClr>
              </a:solidFill>
            </a:endParaRPr>
          </a:p>
          <a:p>
            <a:pPr marL="0" lvl="0" indent="0">
              <a:spcBef>
                <a:spcPts val="0"/>
              </a:spcBef>
              <a:buClr>
                <a:prstClr val="black">
                  <a:lumMod val="75000"/>
                  <a:lumOff val="25000"/>
                </a:prstClr>
              </a:buClr>
              <a:buNone/>
              <a:defRPr/>
            </a:pPr>
            <a:r>
              <a:rPr lang="nl-NL" sz="1800" dirty="0">
                <a:solidFill>
                  <a:prstClr val="black">
                    <a:lumMod val="75000"/>
                    <a:lumOff val="25000"/>
                  </a:prstClr>
                </a:solidFill>
              </a:rPr>
              <a:t>Er zijn nu </a:t>
            </a:r>
            <a:r>
              <a:rPr lang="nl-NL" sz="1800" b="1" dirty="0">
                <a:solidFill>
                  <a:prstClr val="black">
                    <a:lumMod val="75000"/>
                    <a:lumOff val="25000"/>
                  </a:prstClr>
                </a:solidFill>
              </a:rPr>
              <a:t>meer</a:t>
            </a:r>
            <a:r>
              <a:rPr lang="nl-NL" sz="1800" dirty="0">
                <a:solidFill>
                  <a:prstClr val="black">
                    <a:lumMod val="75000"/>
                    <a:lumOff val="25000"/>
                  </a:prstClr>
                </a:solidFill>
              </a:rPr>
              <a:t> Oekraïners </a:t>
            </a:r>
            <a:r>
              <a:rPr lang="nl-NL" sz="1800" b="1" dirty="0">
                <a:solidFill>
                  <a:prstClr val="black">
                    <a:lumMod val="75000"/>
                    <a:lumOff val="25000"/>
                  </a:prstClr>
                </a:solidFill>
              </a:rPr>
              <a:t>doodgegaan</a:t>
            </a:r>
          </a:p>
          <a:p>
            <a:pPr marL="0" lvl="0" indent="0">
              <a:spcBef>
                <a:spcPts val="0"/>
              </a:spcBef>
              <a:buClr>
                <a:prstClr val="black">
                  <a:lumMod val="75000"/>
                  <a:lumOff val="25000"/>
                </a:prstClr>
              </a:buClr>
              <a:buNone/>
              <a:defRPr/>
            </a:pPr>
            <a:r>
              <a:rPr lang="nl-NL" sz="1800" dirty="0">
                <a:solidFill>
                  <a:prstClr val="black">
                    <a:lumMod val="75000"/>
                    <a:lumOff val="25000"/>
                  </a:prstClr>
                </a:solidFill>
              </a:rPr>
              <a:t>			dan als we Rusland hadden laten winnen.</a:t>
            </a:r>
          </a:p>
          <a:p>
            <a:pPr marL="0" lvl="0" indent="0">
              <a:spcBef>
                <a:spcPts val="0"/>
              </a:spcBef>
              <a:buClr>
                <a:prstClr val="black">
                  <a:lumMod val="75000"/>
                  <a:lumOff val="25000"/>
                </a:prstClr>
              </a:buClr>
              <a:buNone/>
              <a:defRPr/>
            </a:pPr>
            <a:r>
              <a:rPr lang="nl-NL" sz="1800" dirty="0">
                <a:solidFill>
                  <a:prstClr val="black">
                    <a:lumMod val="75000"/>
                    <a:lumOff val="25000"/>
                  </a:prstClr>
                </a:solidFill>
              </a:rPr>
              <a:t>						Dan was de oorlog snel voorbij geweest.</a:t>
            </a:r>
          </a:p>
          <a:p>
            <a:pPr marL="0" indent="0">
              <a:spcBef>
                <a:spcPts val="0"/>
              </a:spcBef>
              <a:buClr>
                <a:prstClr val="black">
                  <a:lumMod val="75000"/>
                  <a:lumOff val="25000"/>
                </a:prstClr>
              </a:buClr>
              <a:buNone/>
              <a:defRPr/>
            </a:pPr>
            <a:r>
              <a:rPr lang="nl-NL" sz="1800" dirty="0">
                <a:solidFill>
                  <a:prstClr val="black">
                    <a:lumMod val="75000"/>
                    <a:lumOff val="25000"/>
                  </a:prstClr>
                </a:solidFill>
              </a:rPr>
              <a:t>Erasmus zei toch: </a:t>
            </a:r>
            <a:r>
              <a:rPr lang="nl-NL" sz="1800" b="1" dirty="0">
                <a:solidFill>
                  <a:srgbClr val="002060"/>
                </a:solidFill>
              </a:rPr>
              <a:t>“Beter een onrechtvaardige vrede	</a:t>
            </a:r>
            <a:br>
              <a:rPr lang="nl-NL" sz="1800" b="1" dirty="0">
                <a:solidFill>
                  <a:srgbClr val="002060"/>
                </a:solidFill>
              </a:rPr>
            </a:br>
            <a:r>
              <a:rPr lang="nl-NL" sz="1800" b="1" dirty="0">
                <a:solidFill>
                  <a:srgbClr val="002060"/>
                </a:solidFill>
              </a:rPr>
              <a:t>										dan een rechtvaardige oorlog”</a:t>
            </a:r>
            <a:r>
              <a:rPr lang="nl-NL" sz="1800" dirty="0">
                <a:solidFill>
                  <a:prstClr val="black">
                    <a:lumMod val="75000"/>
                    <a:lumOff val="25000"/>
                  </a:prstClr>
                </a:solidFill>
              </a:rPr>
              <a:t>?</a:t>
            </a:r>
          </a:p>
          <a:p>
            <a:pPr marL="0" lvl="0" indent="0">
              <a:spcBef>
                <a:spcPts val="0"/>
              </a:spcBef>
              <a:buClr>
                <a:prstClr val="black">
                  <a:lumMod val="75000"/>
                  <a:lumOff val="25000"/>
                </a:prstClr>
              </a:buClr>
              <a:buNone/>
              <a:defRPr/>
            </a:pPr>
            <a:endParaRPr lang="nl-NL" sz="1800" dirty="0">
              <a:solidFill>
                <a:prstClr val="black">
                  <a:lumMod val="75000"/>
                  <a:lumOff val="25000"/>
                </a:prstClr>
              </a:solidFill>
            </a:endParaRPr>
          </a:p>
          <a:p>
            <a:pPr marL="0" lvl="0" indent="0">
              <a:spcBef>
                <a:spcPts val="0"/>
              </a:spcBef>
              <a:buClr>
                <a:prstClr val="black">
                  <a:lumMod val="75000"/>
                  <a:lumOff val="25000"/>
                </a:prstClr>
              </a:buClr>
              <a:buNone/>
              <a:defRPr/>
            </a:pPr>
            <a:r>
              <a:rPr lang="nl-NL" sz="1800" dirty="0">
                <a:solidFill>
                  <a:prstClr val="black">
                    <a:lumMod val="75000"/>
                    <a:lumOff val="25000"/>
                  </a:prstClr>
                </a:solidFill>
              </a:rPr>
              <a:t>Maar dan waren de Oekraïners nu niet meer </a:t>
            </a:r>
            <a:r>
              <a:rPr lang="nl-NL" sz="1800" b="1" dirty="0">
                <a:solidFill>
                  <a:prstClr val="black">
                    <a:lumMod val="75000"/>
                    <a:lumOff val="25000"/>
                  </a:prstClr>
                </a:solidFill>
              </a:rPr>
              <a:t>vrij</a:t>
            </a:r>
            <a:r>
              <a:rPr lang="nl-NL" sz="1800" dirty="0">
                <a:solidFill>
                  <a:prstClr val="black">
                    <a:lumMod val="75000"/>
                    <a:lumOff val="25000"/>
                  </a:prstClr>
                </a:solidFill>
              </a:rPr>
              <a:t> geweest.</a:t>
            </a:r>
          </a:p>
          <a:p>
            <a:pPr marL="0" lvl="0" indent="0">
              <a:spcBef>
                <a:spcPts val="0"/>
              </a:spcBef>
              <a:buClr>
                <a:prstClr val="black">
                  <a:lumMod val="75000"/>
                  <a:lumOff val="25000"/>
                </a:prstClr>
              </a:buClr>
              <a:buNone/>
              <a:defRPr/>
            </a:pPr>
            <a:r>
              <a:rPr lang="nl-NL" sz="1800" dirty="0">
                <a:solidFill>
                  <a:prstClr val="black">
                    <a:lumMod val="75000"/>
                    <a:lumOff val="25000"/>
                  </a:prstClr>
                </a:solidFill>
              </a:rPr>
              <a:t>En dan hadden we misschien </a:t>
            </a:r>
            <a:r>
              <a:rPr lang="nl-NL" sz="1800" b="1" dirty="0">
                <a:solidFill>
                  <a:prstClr val="black">
                    <a:lumMod val="75000"/>
                    <a:lumOff val="25000"/>
                  </a:prstClr>
                </a:solidFill>
              </a:rPr>
              <a:t>zelf</a:t>
            </a:r>
            <a:r>
              <a:rPr lang="nl-NL" sz="1800" dirty="0">
                <a:solidFill>
                  <a:prstClr val="black">
                    <a:lumMod val="75000"/>
                    <a:lumOff val="25000"/>
                  </a:prstClr>
                </a:solidFill>
              </a:rPr>
              <a:t> moeten gaan vechten!</a:t>
            </a:r>
          </a:p>
          <a:p>
            <a:pPr marL="0" lvl="0" indent="0">
              <a:spcBef>
                <a:spcPts val="0"/>
              </a:spcBef>
              <a:buClr>
                <a:prstClr val="black">
                  <a:lumMod val="75000"/>
                  <a:lumOff val="25000"/>
                </a:prstClr>
              </a:buClr>
              <a:buNone/>
              <a:defRPr/>
            </a:pPr>
            <a:endParaRPr lang="nl-NL" sz="1800" dirty="0">
              <a:solidFill>
                <a:prstClr val="black">
                  <a:lumMod val="75000"/>
                  <a:lumOff val="25000"/>
                </a:prstClr>
              </a:solidFill>
            </a:endParaRPr>
          </a:p>
          <a:p>
            <a:pPr marL="0" lvl="0" indent="0">
              <a:spcBef>
                <a:spcPts val="0"/>
              </a:spcBef>
              <a:buClr>
                <a:prstClr val="black">
                  <a:lumMod val="75000"/>
                  <a:lumOff val="25000"/>
                </a:prstClr>
              </a:buClr>
              <a:buNone/>
              <a:defRPr/>
            </a:pPr>
            <a:r>
              <a:rPr lang="nl-NL" sz="1800" dirty="0">
                <a:solidFill>
                  <a:srgbClr val="F22755"/>
                </a:solidFill>
              </a:rPr>
              <a:t>Wat vind je – is dat eerlijk?</a:t>
            </a:r>
          </a:p>
          <a:p>
            <a:pPr marL="0" lvl="0" indent="0">
              <a:spcBef>
                <a:spcPts val="0"/>
              </a:spcBef>
              <a:buClr>
                <a:prstClr val="black">
                  <a:lumMod val="75000"/>
                  <a:lumOff val="25000"/>
                </a:prstClr>
              </a:buClr>
              <a:buNone/>
              <a:defRPr/>
            </a:pPr>
            <a:r>
              <a:rPr lang="nl-NL" sz="1800" dirty="0">
                <a:solidFill>
                  <a:srgbClr val="F22755"/>
                </a:solidFill>
              </a:rPr>
              <a:t>Hadden we een keuze om het anders te doen?</a:t>
            </a:r>
          </a:p>
          <a:p>
            <a:pPr marL="0" lvl="0" indent="0">
              <a:spcBef>
                <a:spcPts val="0"/>
              </a:spcBef>
              <a:buClr>
                <a:prstClr val="black">
                  <a:lumMod val="75000"/>
                  <a:lumOff val="25000"/>
                </a:prstClr>
              </a:buClr>
              <a:buNone/>
              <a:defRPr/>
            </a:pPr>
            <a:r>
              <a:rPr lang="nl-NL" sz="1800" i="1" dirty="0">
                <a:solidFill>
                  <a:srgbClr val="F07E26"/>
                </a:solidFill>
              </a:rPr>
              <a:t>Is</a:t>
            </a:r>
            <a:r>
              <a:rPr lang="nl-NL" sz="1800" dirty="0">
                <a:solidFill>
                  <a:srgbClr val="F07E26"/>
                </a:solidFill>
              </a:rPr>
              <a:t> er eigenlijk wel een antwoord op deze vragen??</a:t>
            </a:r>
            <a:br>
              <a:rPr lang="nl-NL" sz="1800" dirty="0">
                <a:solidFill>
                  <a:srgbClr val="F22755"/>
                </a:solidFill>
              </a:rPr>
            </a:br>
            <a:br>
              <a:rPr lang="nl-NL" sz="1800" dirty="0">
                <a:solidFill>
                  <a:srgbClr val="F22755"/>
                </a:solidFill>
              </a:rPr>
            </a:br>
            <a:endParaRPr lang="nl-NL" sz="1800" dirty="0">
              <a:solidFill>
                <a:srgbClr val="F22755"/>
              </a:solidFill>
            </a:endParaRPr>
          </a:p>
        </p:txBody>
      </p:sp>
      <p:sp>
        <p:nvSpPr>
          <p:cNvPr id="2" name="Titel">
            <a:extLst>
              <a:ext uri="{FF2B5EF4-FFF2-40B4-BE49-F238E27FC236}">
                <a16:creationId xmlns:a16="http://schemas.microsoft.com/office/drawing/2014/main" id="{CD0F14D4-077E-2DA2-6E29-5123A23456BA}"/>
              </a:ext>
            </a:extLst>
          </p:cNvPr>
          <p:cNvSpPr>
            <a:spLocks noGrp="1" noRot="1" noMove="1" noResize="1" noEditPoints="1" noAdjustHandles="1" noChangeArrowheads="1" noChangeShapeType="1"/>
          </p:cNvSpPr>
          <p:nvPr>
            <p:ph type="title"/>
          </p:nvPr>
        </p:nvSpPr>
        <p:spPr/>
        <p:txBody>
          <a:bodyPr/>
          <a:lstStyle/>
          <a:p>
            <a:r>
              <a:rPr lang="nl-NL" dirty="0"/>
              <a:t>Waarom zelf oorlog voeren?</a:t>
            </a:r>
            <a:endParaRPr lang="nl-NL" sz="2800" dirty="0"/>
          </a:p>
        </p:txBody>
      </p:sp>
    </p:spTree>
    <p:extLst>
      <p:ext uri="{BB962C8B-B14F-4D97-AF65-F5344CB8AC3E}">
        <p14:creationId xmlns:p14="http://schemas.microsoft.com/office/powerpoint/2010/main" val="21951641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AC1EA-9D8B-602D-49AC-AD07AA2BDAC3}"/>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740416D8-17BF-3CD5-5B29-E6DEC73A62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pic>
        <p:nvPicPr>
          <p:cNvPr id="6" name="Afbeelding 5">
            <a:extLst>
              <a:ext uri="{FF2B5EF4-FFF2-40B4-BE49-F238E27FC236}">
                <a16:creationId xmlns:a16="http://schemas.microsoft.com/office/drawing/2014/main" id="{580C6C3E-314A-67C2-A37F-B6157BDFB0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E7A08CEB-05C4-4503-2EBD-8BD56380515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1EEA2AF-7FF0-5CA1-336A-A6621DA3541F}"/>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 </a:t>
            </a:r>
          </a:p>
          <a:p>
            <a:pPr lvl="1">
              <a:buClr>
                <a:schemeClr val="tx1">
                  <a:lumMod val="75000"/>
                  <a:lumOff val="25000"/>
                </a:schemeClr>
              </a:buClr>
            </a:pPr>
            <a:r>
              <a:rPr lang="nl-NL" sz="1800" dirty="0">
                <a:solidFill>
                  <a:srgbClr val="F22755"/>
                </a:solidFill>
              </a:rPr>
              <a:t> Moeten wij oorlog laten voeren door iemand anders? </a:t>
            </a:r>
          </a:p>
          <a:p>
            <a:pPr lvl="1">
              <a:buClr>
                <a:schemeClr val="tx1">
                  <a:lumMod val="75000"/>
                  <a:lumOff val="25000"/>
                </a:schemeClr>
              </a:buClr>
            </a:pPr>
            <a:r>
              <a:rPr lang="nl-NL" sz="1800" dirty="0">
                <a:solidFill>
                  <a:srgbClr val="F22755"/>
                </a:solidFill>
              </a:rPr>
              <a:t> Of moeten we zelf gaan vechten? </a:t>
            </a:r>
          </a:p>
          <a:p>
            <a:pPr lvl="1">
              <a:buClr>
                <a:schemeClr val="tx1">
                  <a:lumMod val="75000"/>
                  <a:lumOff val="25000"/>
                </a:schemeClr>
              </a:buClr>
            </a:pPr>
            <a:r>
              <a:rPr lang="nl-NL" sz="1800" dirty="0">
                <a:solidFill>
                  <a:srgbClr val="F22755"/>
                </a:solidFill>
              </a:rPr>
              <a:t> Weet niet? (handen opsteken)</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B006172E-3CDC-DFE7-A925-630D0B6568FD}"/>
              </a:ext>
            </a:extLst>
          </p:cNvPr>
          <p:cNvSpPr>
            <a:spLocks noGrp="1" noRot="1" noMove="1" noResize="1" noEditPoints="1" noAdjustHandles="1" noChangeArrowheads="1" noChangeShapeType="1"/>
          </p:cNvSpPr>
          <p:nvPr>
            <p:ph type="title"/>
          </p:nvPr>
        </p:nvSpPr>
        <p:spPr/>
        <p:txBody>
          <a:bodyPr/>
          <a:lstStyle/>
          <a:p>
            <a:r>
              <a:rPr lang="nl-NL" dirty="0"/>
              <a:t>Bijna dezelfde</a:t>
            </a:r>
            <a:br>
              <a:rPr lang="nl-NL" dirty="0"/>
            </a:br>
            <a:r>
              <a:rPr lang="nl-NL" dirty="0"/>
              <a:t>oude vraag…</a:t>
            </a:r>
          </a:p>
        </p:txBody>
      </p:sp>
    </p:spTree>
    <p:extLst>
      <p:ext uri="{BB962C8B-B14F-4D97-AF65-F5344CB8AC3E}">
        <p14:creationId xmlns:p14="http://schemas.microsoft.com/office/powerpoint/2010/main" val="19902975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72954-CD52-DFCF-D082-E49ACF39957B}"/>
            </a:ext>
          </a:extLst>
        </p:cNvPr>
        <p:cNvGrpSpPr/>
        <p:nvPr/>
      </p:nvGrpSpPr>
      <p:grpSpPr>
        <a:xfrm>
          <a:off x="0" y="0"/>
          <a:ext cx="0" cy="0"/>
          <a:chOff x="0" y="0"/>
          <a:chExt cx="0" cy="0"/>
        </a:xfrm>
      </p:grpSpPr>
      <p:pic>
        <p:nvPicPr>
          <p:cNvPr id="2" name="Afbeelding 1" descr="Afbeelding met schets, tekening, verven, zoogdier&#10;&#10;Door AI gegenereerde inhoud is mogelijk onjuist.">
            <a:extLst>
              <a:ext uri="{FF2B5EF4-FFF2-40B4-BE49-F238E27FC236}">
                <a16:creationId xmlns:a16="http://schemas.microsoft.com/office/drawing/2014/main" id="{26F983BC-85A8-4967-0D6C-EAFD9E35FE5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2723446" y="1605033"/>
            <a:ext cx="3429000" cy="5143500"/>
          </a:xfrm>
          <a:prstGeom prst="rect">
            <a:avLst/>
          </a:prstGeom>
        </p:spPr>
      </p:pic>
      <p:pic>
        <p:nvPicPr>
          <p:cNvPr id="3" name="Afbeelding 2" descr="Afbeelding met Graphics, ontwerp&#10;&#10;Door AI gegenereerde inhoud is mogelijk onjuist.">
            <a:extLst>
              <a:ext uri="{FF2B5EF4-FFF2-40B4-BE49-F238E27FC236}">
                <a16:creationId xmlns:a16="http://schemas.microsoft.com/office/drawing/2014/main" id="{5EE16F58-7CEC-DA4A-13BC-970B910109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Afbeelding" descr="Afbeelding met tekst, illustratie&#10;&#10;Automatisch gegenereerde beschrijving">
            <a:extLst>
              <a:ext uri="{FF2B5EF4-FFF2-40B4-BE49-F238E27FC236}">
                <a16:creationId xmlns:a16="http://schemas.microsoft.com/office/drawing/2014/main" id="{CB7E252F-8874-0C4F-9B63-FFE96B18FDC7}"/>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43963"/>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men">
            <a:extLst>
              <a:ext uri="{FF2B5EF4-FFF2-40B4-BE49-F238E27FC236}">
                <a16:creationId xmlns:a16="http://schemas.microsoft.com/office/drawing/2014/main" id="{8562BC81-50DC-9021-EC94-6FB6C72E1D20}"/>
              </a:ext>
            </a:extLst>
          </p:cNvPr>
          <p:cNvSpPr txBox="1">
            <a:spLocks noGrp="1" noRot="1" noMove="1" noResize="1" noEditPoints="1" noAdjustHandles="1" noChangeArrowheads="1" noChangeShapeType="1"/>
          </p:cNvSpPr>
          <p:nvPr/>
        </p:nvSpPr>
        <p:spPr>
          <a:xfrm>
            <a:off x="4644607" y="5964592"/>
            <a:ext cx="2088232" cy="506064"/>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nl-NL" sz="1200" b="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St. </a:t>
            </a:r>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Erasmushuis: </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Sander van Reedt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Dortland</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Levendig Uitgever:</a:t>
            </a:r>
          </a:p>
          <a:p>
            <a:pPr algn="l"/>
            <a:r>
              <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Jeroen </a:t>
            </a:r>
            <a:r>
              <a:rPr lang="nl-NL" sz="1200" b="0" i="0" dirty="0" err="1">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rPr>
              <a:t>Hoogerwerf</a:t>
            </a:r>
            <a:endParaRPr lang="nl-NL" sz="1200" b="0" i="0" dirty="0">
              <a:solidFill>
                <a:schemeClr val="tx1">
                  <a:lumMod val="50000"/>
                  <a:lumOff val="50000"/>
                </a:schemeClr>
              </a:solidFill>
              <a:latin typeface="Urbanist Medium" panose="020B0A04040200000203" pitchFamily="34" charset="77"/>
              <a:ea typeface="Urbanist Medium" panose="020B0A04040200000203" pitchFamily="34" charset="77"/>
              <a:cs typeface="Urbanist Medium" panose="020B0A04040200000203" pitchFamily="34" charset="77"/>
            </a:endParaRPr>
          </a:p>
        </p:txBody>
      </p:sp>
      <p:sp>
        <p:nvSpPr>
          <p:cNvPr id="12" name="Title 3">
            <a:extLst>
              <a:ext uri="{FF2B5EF4-FFF2-40B4-BE49-F238E27FC236}">
                <a16:creationId xmlns:a16="http://schemas.microsoft.com/office/drawing/2014/main" id="{FC68D4F0-4394-C588-D537-4007FE8B8837}"/>
              </a:ext>
            </a:extLst>
          </p:cNvPr>
          <p:cNvSpPr txBox="1">
            <a:spLocks noGrp="1" noRot="1" noMove="1" noResize="1" noEditPoints="1" noAdjustHandles="1" noChangeArrowheads="1" noChangeShapeType="1"/>
          </p:cNvSpPr>
          <p:nvPr/>
        </p:nvSpPr>
        <p:spPr>
          <a:xfrm>
            <a:off x="-2" y="1880656"/>
            <a:ext cx="9144000" cy="360000"/>
          </a:xfrm>
          <a:prstGeom prst="rect">
            <a:avLst/>
          </a:prstGeom>
        </p:spPr>
        <p:txBody>
          <a:bodyPr lIns="90000" rIns="90000" anchor="ctr"/>
          <a:lstStyle>
            <a:lvl1pPr algn="ctr" defTabSz="457200" rtl="0" eaLnBrk="0" fontAlgn="base" hangingPunct="0">
              <a:spcBef>
                <a:spcPct val="0"/>
              </a:spcBef>
              <a:spcAft>
                <a:spcPct val="0"/>
              </a:spcAft>
              <a:defRPr sz="1800" b="0"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b="1" dirty="0"/>
              <a:t>Hoe stop je een oorlog</a:t>
            </a:r>
            <a:endParaRPr lang="en-US" dirty="0"/>
          </a:p>
        </p:txBody>
      </p:sp>
      <p:sp>
        <p:nvSpPr>
          <p:cNvPr id="11" name="Title 2">
            <a:extLst>
              <a:ext uri="{FF2B5EF4-FFF2-40B4-BE49-F238E27FC236}">
                <a16:creationId xmlns:a16="http://schemas.microsoft.com/office/drawing/2014/main" id="{172C1FBE-9443-1F92-6175-3C2BEEC88FED}"/>
              </a:ext>
            </a:extLst>
          </p:cNvPr>
          <p:cNvSpPr txBox="1">
            <a:spLocks noGrp="1" noRot="1" noMove="1" noResize="1" noEditPoints="1" noAdjustHandles="1" noChangeArrowheads="1" noChangeShapeType="1"/>
          </p:cNvSpPr>
          <p:nvPr/>
        </p:nvSpPr>
        <p:spPr>
          <a:xfrm>
            <a:off x="0" y="1171456"/>
            <a:ext cx="9144000" cy="55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3000" b="1" i="0" dirty="0">
                <a:latin typeface="Urbanist SemiBold" panose="020B0A04040200000203" pitchFamily="34" charset="77"/>
                <a:ea typeface="Urbanist SemiBold" panose="020B0A04040200000203" pitchFamily="34" charset="77"/>
                <a:cs typeface="Urbanist SemiBold" panose="020B0A04040200000203" pitchFamily="34" charset="77"/>
              </a:rPr>
              <a:t>Oorlog en Vrede</a:t>
            </a:r>
            <a:endParaRPr lang="en-US" sz="3000" b="1" i="0" dirty="0">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10" name="Title 1">
            <a:extLst>
              <a:ext uri="{FF2B5EF4-FFF2-40B4-BE49-F238E27FC236}">
                <a16:creationId xmlns:a16="http://schemas.microsoft.com/office/drawing/2014/main" id="{02DD09F7-811B-B018-BBAB-1159531DF4EB}"/>
              </a:ext>
            </a:extLst>
          </p:cNvPr>
          <p:cNvSpPr txBox="1">
            <a:spLocks noGrp="1" noRot="1" noMove="1" noResize="1" noEditPoints="1" noAdjustHandles="1" noChangeArrowheads="1" noChangeShapeType="1"/>
          </p:cNvSpPr>
          <p:nvPr/>
        </p:nvSpPr>
        <p:spPr>
          <a:xfrm>
            <a:off x="0" y="332656"/>
            <a:ext cx="9144000" cy="1008000"/>
          </a:xfrm>
          <a:prstGeom prst="rect">
            <a:avLst/>
          </a:prstGeom>
        </p:spPr>
        <p:txBody>
          <a:bodyPr lIns="90000" rIns="90000" anchor="ctr"/>
          <a:lstStyle>
            <a:lvl1pPr algn="ctr" defTabSz="457200" rtl="0" eaLnBrk="0" fontAlgn="base" hangingPunct="0">
              <a:spcBef>
                <a:spcPct val="0"/>
              </a:spcBef>
              <a:spcAft>
                <a:spcPct val="0"/>
              </a:spcAft>
              <a:defRPr sz="6000" b="1" i="0" kern="1200">
                <a:solidFill>
                  <a:schemeClr val="bg1"/>
                </a:solidFill>
                <a:latin typeface="Urbanist" panose="020B0A04040200000203" pitchFamily="34" charset="77"/>
                <a:ea typeface="Urbanist" panose="020B0A04040200000203" pitchFamily="34" charset="77"/>
                <a:cs typeface="Urbanist" panose="020B0A04040200000203" pitchFamily="34" charset="77"/>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6000" b="1" i="0" spc="0" dirty="0">
                <a:latin typeface="Urbanist" panose="020B0A04040200000203" pitchFamily="34" charset="77"/>
                <a:ea typeface="Urbanist" panose="020B0A04040200000203" pitchFamily="34" charset="77"/>
                <a:cs typeface="Urbanist" panose="020B0A04040200000203" pitchFamily="34" charset="77"/>
              </a:rPr>
              <a:t>Deel 1</a:t>
            </a:r>
            <a:r>
              <a:rPr lang="nl-NL" dirty="0"/>
              <a:t>2</a:t>
            </a:r>
            <a:endParaRPr lang="en-US" sz="6000" b="1" i="0" spc="0" dirty="0">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034032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899E-3E11-1F22-DD7A-506FE904BF8D}"/>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978C198E-3620-B0F6-FDCE-8B57190BFA7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39943" y="2393247"/>
            <a:ext cx="2705100" cy="1800225"/>
          </a:xfrm>
          <a:prstGeom prst="rect">
            <a:avLst/>
          </a:prstGeom>
        </p:spPr>
      </p:pic>
      <p:pic>
        <p:nvPicPr>
          <p:cNvPr id="5" name="Afbeelding 4">
            <a:extLst>
              <a:ext uri="{FF2B5EF4-FFF2-40B4-BE49-F238E27FC236}">
                <a16:creationId xmlns:a16="http://schemas.microsoft.com/office/drawing/2014/main" id="{C81E585D-E736-854C-B667-973D5CF464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0152" y="481526"/>
            <a:ext cx="2986178" cy="2083380"/>
          </a:xfrm>
          <a:prstGeom prst="rect">
            <a:avLst/>
          </a:prstGeom>
        </p:spPr>
      </p:pic>
      <p:pic>
        <p:nvPicPr>
          <p:cNvPr id="4" name="Sjabloon 2 afbeeldingen">
            <a:extLst>
              <a:ext uri="{FF2B5EF4-FFF2-40B4-BE49-F238E27FC236}">
                <a16:creationId xmlns:a16="http://schemas.microsoft.com/office/drawing/2014/main" id="{89B18361-88A8-6375-5EB1-DB4C6C15E20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7F45FED7-1003-C7D9-8E8F-CFEE8C88A9DC}"/>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chemeClr val="tx1"/>
                </a:solidFill>
              </a:rPr>
              <a:t>Alles is kapot geschoten.</a:t>
            </a:r>
          </a:p>
          <a:p>
            <a:pPr marL="0" indent="0">
              <a:buClr>
                <a:schemeClr val="tx1">
                  <a:lumMod val="75000"/>
                  <a:lumOff val="25000"/>
                </a:schemeClr>
              </a:buClr>
              <a:buNone/>
            </a:pPr>
            <a:r>
              <a:rPr lang="nl-NL" sz="1800" dirty="0">
                <a:solidFill>
                  <a:schemeClr val="tx1"/>
                </a:solidFill>
              </a:rPr>
              <a:t>	Er zijn veel doden.</a:t>
            </a:r>
          </a:p>
          <a:p>
            <a:pPr marL="0" indent="0">
              <a:buClr>
                <a:schemeClr val="tx1">
                  <a:lumMod val="75000"/>
                  <a:lumOff val="25000"/>
                </a:schemeClr>
              </a:buClr>
              <a:buNone/>
            </a:pPr>
            <a:r>
              <a:rPr lang="nl-NL" sz="1800" dirty="0">
                <a:solidFill>
                  <a:schemeClr val="tx1"/>
                </a:solidFill>
              </a:rPr>
              <a:t>		Het is niet gegaan zoals je gehoopt had.</a:t>
            </a:r>
          </a:p>
          <a:p>
            <a:pPr marL="0" indent="0">
              <a:buClr>
                <a:schemeClr val="tx1">
                  <a:lumMod val="75000"/>
                  <a:lumOff val="25000"/>
                </a:schemeClr>
              </a:buClr>
              <a:buNone/>
            </a:pPr>
            <a:r>
              <a:rPr lang="nl-NL" sz="1800" dirty="0">
                <a:solidFill>
                  <a:schemeClr val="tx1"/>
                </a:solidFill>
              </a:rPr>
              <a:t>			Iedereen is moe van die oorlog.</a:t>
            </a:r>
          </a:p>
          <a:p>
            <a:pPr marL="0" indent="0">
              <a:buClr>
                <a:schemeClr val="tx1">
                  <a:lumMod val="75000"/>
                  <a:lumOff val="25000"/>
                </a:schemeClr>
              </a:buClr>
              <a:buNone/>
            </a:pPr>
            <a:r>
              <a:rPr lang="nl-NL" sz="1800" dirty="0">
                <a:solidFill>
                  <a:schemeClr val="tx1"/>
                </a:solidFill>
              </a:rPr>
              <a:t>				En niemand wil doorgaan …</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rgbClr val="F22755"/>
                </a:solidFill>
              </a:rPr>
              <a:t>Kan je dan gewoon stoppen met die #@$% oorlog?</a:t>
            </a:r>
          </a:p>
          <a:p>
            <a:pPr marL="0" indent="0">
              <a:buClr>
                <a:schemeClr val="tx1">
                  <a:lumMod val="75000"/>
                  <a:lumOff val="25000"/>
                </a:schemeClr>
              </a:buClr>
              <a:buNone/>
            </a:pPr>
            <a:endParaRPr lang="nl-NL" dirty="0"/>
          </a:p>
        </p:txBody>
      </p:sp>
      <p:sp>
        <p:nvSpPr>
          <p:cNvPr id="2" name="Titel">
            <a:extLst>
              <a:ext uri="{FF2B5EF4-FFF2-40B4-BE49-F238E27FC236}">
                <a16:creationId xmlns:a16="http://schemas.microsoft.com/office/drawing/2014/main" id="{64E57D00-2D29-C528-474C-A1FDAA64B09A}"/>
              </a:ext>
            </a:extLst>
          </p:cNvPr>
          <p:cNvSpPr>
            <a:spLocks noGrp="1" noRot="1" noMove="1" noResize="1" noEditPoints="1" noAdjustHandles="1" noChangeArrowheads="1" noChangeShapeType="1"/>
          </p:cNvSpPr>
          <p:nvPr>
            <p:ph type="title"/>
          </p:nvPr>
        </p:nvSpPr>
        <p:spPr/>
        <p:txBody>
          <a:bodyPr/>
          <a:lstStyle/>
          <a:p>
            <a:r>
              <a:rPr lang="nl-NL" dirty="0"/>
              <a:t>Tja…</a:t>
            </a:r>
          </a:p>
        </p:txBody>
      </p:sp>
    </p:spTree>
    <p:extLst>
      <p:ext uri="{BB962C8B-B14F-4D97-AF65-F5344CB8AC3E}">
        <p14:creationId xmlns:p14="http://schemas.microsoft.com/office/powerpoint/2010/main" val="31416006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F712-3690-CD56-2903-4913519E227C}"/>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47AFC461-4DB1-A4AF-9C92-71EB3C6D26A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796136" y="595772"/>
            <a:ext cx="3101025" cy="1897124"/>
          </a:xfrm>
          <a:prstGeom prst="rect">
            <a:avLst/>
          </a:prstGeom>
        </p:spPr>
      </p:pic>
      <p:pic>
        <p:nvPicPr>
          <p:cNvPr id="8" name="Afbeelding 7">
            <a:extLst>
              <a:ext uri="{FF2B5EF4-FFF2-40B4-BE49-F238E27FC236}">
                <a16:creationId xmlns:a16="http://schemas.microsoft.com/office/drawing/2014/main" id="{E3260542-D914-A5BE-97F5-D1C3C1DD278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804248" y="2554953"/>
            <a:ext cx="2321189" cy="1748093"/>
          </a:xfrm>
          <a:prstGeom prst="rect">
            <a:avLst/>
          </a:prstGeom>
        </p:spPr>
      </p:pic>
      <p:pic>
        <p:nvPicPr>
          <p:cNvPr id="4" name="Sjabloon 2 afbeeldingen">
            <a:extLst>
              <a:ext uri="{FF2B5EF4-FFF2-40B4-BE49-F238E27FC236}">
                <a16:creationId xmlns:a16="http://schemas.microsoft.com/office/drawing/2014/main" id="{90779A85-C34F-AB2E-D16F-976626377290}"/>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FD11EC63-D30D-1204-6EA9-C39C5E13891E}"/>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Bij een wedstrijd kickboksen is het duidelijk.</a:t>
            </a:r>
          </a:p>
          <a:p>
            <a:pPr marL="0" indent="0">
              <a:buClr>
                <a:schemeClr val="tx1">
                  <a:lumMod val="75000"/>
                  <a:lumOff val="25000"/>
                </a:schemeClr>
              </a:buClr>
              <a:buNone/>
            </a:pPr>
            <a:r>
              <a:rPr lang="nl-NL" sz="1800" dirty="0">
                <a:solidFill>
                  <a:schemeClr val="tx1"/>
                </a:solidFill>
              </a:rPr>
              <a:t>	Na zoveel ronden van zoveel minuten is het voorbij.</a:t>
            </a:r>
          </a:p>
          <a:p>
            <a:pPr marL="0" indent="0">
              <a:buClr>
                <a:schemeClr val="tx1">
                  <a:lumMod val="75000"/>
                  <a:lumOff val="25000"/>
                </a:schemeClr>
              </a:buClr>
              <a:buNone/>
            </a:pPr>
            <a:r>
              <a:rPr lang="nl-NL" sz="1800" dirty="0">
                <a:solidFill>
                  <a:schemeClr val="tx1"/>
                </a:solidFill>
              </a:rPr>
              <a:t>		De scheidsrechter zegt wie de winnaar is.</a:t>
            </a:r>
          </a:p>
          <a:p>
            <a:pPr marL="0" indent="0">
              <a:buClr>
                <a:schemeClr val="tx1">
                  <a:lumMod val="75000"/>
                  <a:lumOff val="25000"/>
                </a:schemeClr>
              </a:buClr>
              <a:buNone/>
            </a:pPr>
            <a:r>
              <a:rPr lang="nl-NL" sz="1800" dirty="0">
                <a:solidFill>
                  <a:schemeClr val="tx1"/>
                </a:solidFill>
              </a:rPr>
              <a:t>			Je geeft elkaar een hand, en het gevecht is voorbij.</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Hoe zit dat bij een vechtpartij op straat?</a:t>
            </a:r>
          </a:p>
          <a:p>
            <a:pPr marL="0" indent="0">
              <a:buClr>
                <a:schemeClr val="tx1">
                  <a:lumMod val="75000"/>
                  <a:lumOff val="25000"/>
                </a:schemeClr>
              </a:buClr>
              <a:buNone/>
            </a:pPr>
            <a:r>
              <a:rPr lang="nl-NL" sz="1800" dirty="0">
                <a:solidFill>
                  <a:srgbClr val="F22755"/>
                </a:solidFill>
              </a:rPr>
              <a:t>Waar geen scheidsrechter bij is?</a:t>
            </a:r>
          </a:p>
          <a:p>
            <a:pPr marL="0" indent="0">
              <a:buClr>
                <a:schemeClr val="tx1">
                  <a:lumMod val="75000"/>
                  <a:lumOff val="25000"/>
                </a:schemeClr>
              </a:buClr>
              <a:buNone/>
            </a:pPr>
            <a:r>
              <a:rPr lang="nl-NL" sz="1800" dirty="0">
                <a:solidFill>
                  <a:srgbClr val="F22755"/>
                </a:solidFill>
              </a:rPr>
              <a:t>Worden dan de regels gevolgd?</a:t>
            </a:r>
          </a:p>
          <a:p>
            <a:pPr marL="0" indent="0">
              <a:buClr>
                <a:schemeClr val="tx1">
                  <a:lumMod val="75000"/>
                  <a:lumOff val="25000"/>
                </a:schemeClr>
              </a:buClr>
              <a:buNone/>
            </a:pPr>
            <a:r>
              <a:rPr lang="nl-NL" sz="1800" dirty="0">
                <a:solidFill>
                  <a:srgbClr val="F22755"/>
                </a:solidFill>
              </a:rPr>
              <a:t>En is er dan een winnaar? En een verliezer? </a:t>
            </a:r>
          </a:p>
          <a:p>
            <a:pPr marL="0" indent="0">
              <a:buClr>
                <a:schemeClr val="tx1">
                  <a:lumMod val="75000"/>
                  <a:lumOff val="25000"/>
                </a:schemeClr>
              </a:buClr>
              <a:buNone/>
            </a:pPr>
            <a:r>
              <a:rPr lang="nl-NL" sz="1800" dirty="0">
                <a:solidFill>
                  <a:srgbClr val="F22755"/>
                </a:solidFill>
              </a:rPr>
              <a:t>Kan je elkaar een hand geven en stoppen?</a:t>
            </a:r>
          </a:p>
        </p:txBody>
      </p:sp>
      <p:sp>
        <p:nvSpPr>
          <p:cNvPr id="2" name="Titel">
            <a:extLst>
              <a:ext uri="{FF2B5EF4-FFF2-40B4-BE49-F238E27FC236}">
                <a16:creationId xmlns:a16="http://schemas.microsoft.com/office/drawing/2014/main" id="{9AD97F54-D875-75EE-2292-AB44BE35EFF4}"/>
              </a:ext>
            </a:extLst>
          </p:cNvPr>
          <p:cNvSpPr>
            <a:spLocks noGrp="1" noRot="1" noMove="1" noResize="1" noEditPoints="1" noAdjustHandles="1" noChangeArrowheads="1" noChangeShapeType="1"/>
          </p:cNvSpPr>
          <p:nvPr>
            <p:ph type="title"/>
          </p:nvPr>
        </p:nvSpPr>
        <p:spPr/>
        <p:txBody>
          <a:bodyPr/>
          <a:lstStyle/>
          <a:p>
            <a:r>
              <a:rPr lang="nl-NL" dirty="0"/>
              <a:t>Op straat</a:t>
            </a:r>
          </a:p>
        </p:txBody>
      </p:sp>
    </p:spTree>
    <p:extLst>
      <p:ext uri="{BB962C8B-B14F-4D97-AF65-F5344CB8AC3E}">
        <p14:creationId xmlns:p14="http://schemas.microsoft.com/office/powerpoint/2010/main" val="26679557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05E49-FFCC-D57F-4BCE-04CB5A30DA27}"/>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ED18BE65-2D01-6F46-6E85-7DAF89B5689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39943" y="2393247"/>
            <a:ext cx="2705100" cy="1800225"/>
          </a:xfrm>
          <a:prstGeom prst="rect">
            <a:avLst/>
          </a:prstGeom>
        </p:spPr>
      </p:pic>
      <p:pic>
        <p:nvPicPr>
          <p:cNvPr id="5" name="Afbeelding 4">
            <a:extLst>
              <a:ext uri="{FF2B5EF4-FFF2-40B4-BE49-F238E27FC236}">
                <a16:creationId xmlns:a16="http://schemas.microsoft.com/office/drawing/2014/main" id="{08E7ACE7-D062-82F5-C9BD-7C12D996CA0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0152" y="481526"/>
            <a:ext cx="2986178" cy="2083380"/>
          </a:xfrm>
          <a:prstGeom prst="rect">
            <a:avLst/>
          </a:prstGeom>
        </p:spPr>
      </p:pic>
      <p:pic>
        <p:nvPicPr>
          <p:cNvPr id="4" name="Sjabloon 2 afbeeldingen">
            <a:extLst>
              <a:ext uri="{FF2B5EF4-FFF2-40B4-BE49-F238E27FC236}">
                <a16:creationId xmlns:a16="http://schemas.microsoft.com/office/drawing/2014/main" id="{A5931E36-57C0-64A9-BDE4-11B54C09DD8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026DA7E-EC86-3F83-2F5E-556C9B584DAE}"/>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denk je: lijkt een oorlog meer op een wedstrijd kickboksen,</a:t>
            </a:r>
          </a:p>
          <a:p>
            <a:pPr marL="0" indent="0">
              <a:buClr>
                <a:schemeClr val="tx1">
                  <a:lumMod val="75000"/>
                  <a:lumOff val="25000"/>
                </a:schemeClr>
              </a:buClr>
              <a:buNone/>
            </a:pPr>
            <a:r>
              <a:rPr lang="nl-NL" sz="1800" dirty="0">
                <a:solidFill>
                  <a:srgbClr val="F22755"/>
                </a:solidFill>
              </a:rPr>
              <a:t>of meer op een straatgevecht? </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Het sterkste land heeft gewonnen als de ander niet meer verder kan vechten. </a:t>
            </a:r>
          </a:p>
          <a:p>
            <a:pPr marL="0" indent="0">
              <a:buClr>
                <a:schemeClr val="tx1">
                  <a:lumMod val="75000"/>
                  <a:lumOff val="25000"/>
                </a:schemeClr>
              </a:buClr>
              <a:buNone/>
            </a:pPr>
            <a:r>
              <a:rPr lang="nl-NL" sz="1800" dirty="0">
                <a:solidFill>
                  <a:schemeClr val="tx1"/>
                </a:solidFill>
              </a:rPr>
              <a:t>De sterkste kan alles bepalen, bijvoorbeeld:</a:t>
            </a:r>
          </a:p>
          <a:p>
            <a:pPr>
              <a:buClr>
                <a:schemeClr val="tx1">
                  <a:lumMod val="75000"/>
                  <a:lumOff val="25000"/>
                </a:schemeClr>
              </a:buClr>
            </a:pPr>
            <a:r>
              <a:rPr lang="nl-NL" sz="1800" dirty="0">
                <a:solidFill>
                  <a:schemeClr val="tx1"/>
                </a:solidFill>
              </a:rPr>
              <a:t>De ander moet land weggeven.</a:t>
            </a:r>
          </a:p>
          <a:p>
            <a:pPr>
              <a:buClr>
                <a:schemeClr val="tx1">
                  <a:lumMod val="75000"/>
                  <a:lumOff val="25000"/>
                </a:schemeClr>
              </a:buClr>
            </a:pPr>
            <a:r>
              <a:rPr lang="nl-NL" sz="1800" dirty="0">
                <a:solidFill>
                  <a:schemeClr val="tx1"/>
                </a:solidFill>
              </a:rPr>
              <a:t>De ander moet geld betalen om alles weer op te bouwen.</a:t>
            </a:r>
          </a:p>
          <a:p>
            <a:pPr>
              <a:buClr>
                <a:schemeClr val="tx1">
                  <a:lumMod val="75000"/>
                  <a:lumOff val="25000"/>
                </a:schemeClr>
              </a:buClr>
            </a:pPr>
            <a:r>
              <a:rPr lang="nl-NL" sz="1800" dirty="0">
                <a:solidFill>
                  <a:schemeClr val="tx1"/>
                </a:solidFill>
              </a:rPr>
              <a:t>De ander mag geen leger meer hebben.</a:t>
            </a:r>
          </a:p>
          <a:p>
            <a:pPr marL="0" indent="0">
              <a:buClr>
                <a:schemeClr val="tx1">
                  <a:lumMod val="75000"/>
                  <a:lumOff val="25000"/>
                </a:schemeClr>
              </a:buClr>
              <a:buNone/>
            </a:pPr>
            <a:r>
              <a:rPr lang="nl-NL" sz="1800" dirty="0">
                <a:solidFill>
                  <a:srgbClr val="F22755"/>
                </a:solidFill>
              </a:rPr>
              <a:t>Is dat eerlijk?</a:t>
            </a:r>
          </a:p>
        </p:txBody>
      </p:sp>
      <p:sp>
        <p:nvSpPr>
          <p:cNvPr id="2" name="Titel">
            <a:extLst>
              <a:ext uri="{FF2B5EF4-FFF2-40B4-BE49-F238E27FC236}">
                <a16:creationId xmlns:a16="http://schemas.microsoft.com/office/drawing/2014/main" id="{DC9E8218-96B6-6B36-4248-0E4F2F7A89C5}"/>
              </a:ext>
            </a:extLst>
          </p:cNvPr>
          <p:cNvSpPr>
            <a:spLocks noGrp="1" noRot="1" noMove="1" noResize="1" noEditPoints="1" noAdjustHandles="1" noChangeArrowheads="1" noChangeShapeType="1"/>
          </p:cNvSpPr>
          <p:nvPr>
            <p:ph type="title"/>
          </p:nvPr>
        </p:nvSpPr>
        <p:spPr/>
        <p:txBody>
          <a:bodyPr/>
          <a:lstStyle/>
          <a:p>
            <a:r>
              <a:rPr lang="nl-NL" dirty="0"/>
              <a:t>Gelden de regels?</a:t>
            </a:r>
          </a:p>
        </p:txBody>
      </p:sp>
    </p:spTree>
    <p:extLst>
      <p:ext uri="{BB962C8B-B14F-4D97-AF65-F5344CB8AC3E}">
        <p14:creationId xmlns:p14="http://schemas.microsoft.com/office/powerpoint/2010/main" val="6851143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1044C-5ABB-D82D-1C03-670C919EBA07}"/>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F1C5BCD-EB59-CFAF-131E-0C41321E89A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516216" y="2502615"/>
            <a:ext cx="2627784" cy="1680398"/>
          </a:xfrm>
          <a:prstGeom prst="rect">
            <a:avLst/>
          </a:prstGeom>
        </p:spPr>
      </p:pic>
      <p:pic>
        <p:nvPicPr>
          <p:cNvPr id="9" name="Afbeelding 8">
            <a:extLst>
              <a:ext uri="{FF2B5EF4-FFF2-40B4-BE49-F238E27FC236}">
                <a16:creationId xmlns:a16="http://schemas.microsoft.com/office/drawing/2014/main" id="{FB24008E-DC16-F251-3D82-0F827A55E8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85963" y="646916"/>
            <a:ext cx="2628900" cy="1752600"/>
          </a:xfrm>
          <a:prstGeom prst="rect">
            <a:avLst/>
          </a:prstGeom>
        </p:spPr>
      </p:pic>
      <p:pic>
        <p:nvPicPr>
          <p:cNvPr id="4" name="Sjabloon 2 afbeeldingen">
            <a:extLst>
              <a:ext uri="{FF2B5EF4-FFF2-40B4-BE49-F238E27FC236}">
                <a16:creationId xmlns:a16="http://schemas.microsoft.com/office/drawing/2014/main" id="{D968395C-1279-EA3D-4274-7A59870ECC0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DFC9EA5B-D462-7A8A-E8B6-C5D9ECDFFDD3}"/>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De Eerste Wereldoorlog (1914 – 1918) begon met </a:t>
            </a:r>
            <a:r>
              <a:rPr lang="nl-NL" sz="1800" b="1" dirty="0">
                <a:solidFill>
                  <a:schemeClr val="tx1"/>
                </a:solidFill>
              </a:rPr>
              <a:t>iedereen</a:t>
            </a:r>
            <a:r>
              <a:rPr lang="nl-NL" sz="1800" dirty="0">
                <a:solidFill>
                  <a:schemeClr val="tx1"/>
                </a:solidFill>
              </a:rPr>
              <a:t> tegen iedereen. Alle landen hadden wel een hekel aan een ander land. En er was veel </a:t>
            </a:r>
            <a:r>
              <a:rPr lang="nl-NL" sz="1800" b="1" dirty="0">
                <a:solidFill>
                  <a:schemeClr val="tx1"/>
                </a:solidFill>
              </a:rPr>
              <a:t>propaganda</a:t>
            </a:r>
            <a:r>
              <a:rPr lang="nl-NL" sz="1800" dirty="0">
                <a:solidFill>
                  <a:schemeClr val="tx1"/>
                </a:solidFill>
              </a:rPr>
              <a:t> (zie hoofdstuk 6). </a:t>
            </a:r>
          </a:p>
          <a:p>
            <a:pPr marL="0" indent="0">
              <a:buClr>
                <a:schemeClr val="tx1">
                  <a:lumMod val="75000"/>
                  <a:lumOff val="25000"/>
                </a:schemeClr>
              </a:buClr>
              <a:buNone/>
            </a:pPr>
            <a:r>
              <a:rPr lang="nl-NL" sz="1800" dirty="0">
                <a:solidFill>
                  <a:schemeClr val="tx1"/>
                </a:solidFill>
              </a:rPr>
              <a:t>Dus de meeste landen wilden graag oorlog voeren.</a:t>
            </a:r>
          </a:p>
          <a:p>
            <a:pPr marL="0" indent="0">
              <a:buClr>
                <a:schemeClr val="tx1">
                  <a:lumMod val="75000"/>
                  <a:lumOff val="25000"/>
                </a:schemeClr>
              </a:buClr>
              <a:buNone/>
            </a:pPr>
            <a:r>
              <a:rPr lang="nl-NL" sz="1800" dirty="0">
                <a:solidFill>
                  <a:schemeClr val="tx1"/>
                </a:solidFill>
              </a:rPr>
              <a:t>Uiteindelijk werd de oorlog vooral uitgevochten, in België en Frankrijk, tussen </a:t>
            </a:r>
            <a:r>
              <a:rPr lang="nl-NL" sz="1800" b="1" dirty="0">
                <a:solidFill>
                  <a:schemeClr val="tx1"/>
                </a:solidFill>
              </a:rPr>
              <a:t>Duitsland</a:t>
            </a:r>
            <a:r>
              <a:rPr lang="nl-NL" sz="1800" dirty="0">
                <a:solidFill>
                  <a:schemeClr val="tx1"/>
                </a:solidFill>
              </a:rPr>
              <a:t> en </a:t>
            </a:r>
            <a:r>
              <a:rPr lang="nl-NL" sz="1800" b="1" dirty="0">
                <a:solidFill>
                  <a:schemeClr val="tx1"/>
                </a:solidFill>
              </a:rPr>
              <a:t>Engeland</a:t>
            </a:r>
            <a:r>
              <a:rPr lang="nl-NL" sz="1800" dirty="0">
                <a:solidFill>
                  <a:schemeClr val="tx1"/>
                </a:solidFill>
              </a:rPr>
              <a:t> (het Verenigd Koninkrijk). </a:t>
            </a:r>
          </a:p>
          <a:p>
            <a:pPr marL="0" indent="0">
              <a:buClr>
                <a:schemeClr val="tx1">
                  <a:lumMod val="75000"/>
                  <a:lumOff val="25000"/>
                </a:schemeClr>
              </a:buClr>
              <a:buNone/>
            </a:pPr>
            <a:r>
              <a:rPr lang="nl-NL" sz="1800" dirty="0">
                <a:solidFill>
                  <a:schemeClr val="tx1"/>
                </a:solidFill>
              </a:rPr>
              <a:t>Duitsland had weinig koloniën. Maar Engeland had veel koloniën. Dus zij lieten </a:t>
            </a:r>
            <a:r>
              <a:rPr lang="nl-NL" sz="1800" b="1" dirty="0">
                <a:solidFill>
                  <a:schemeClr val="tx1"/>
                </a:solidFill>
              </a:rPr>
              <a:t>Canada</a:t>
            </a:r>
            <a:r>
              <a:rPr lang="nl-NL" sz="1800" dirty="0">
                <a:solidFill>
                  <a:schemeClr val="tx1"/>
                </a:solidFill>
              </a:rPr>
              <a:t>, </a:t>
            </a:r>
            <a:r>
              <a:rPr lang="nl-NL" sz="1800" b="1" dirty="0">
                <a:solidFill>
                  <a:schemeClr val="tx1"/>
                </a:solidFill>
              </a:rPr>
              <a:t>Australië</a:t>
            </a:r>
            <a:r>
              <a:rPr lang="nl-NL" sz="1800" dirty="0">
                <a:solidFill>
                  <a:schemeClr val="tx1"/>
                </a:solidFill>
              </a:rPr>
              <a:t> en </a:t>
            </a:r>
            <a:r>
              <a:rPr lang="nl-NL" sz="1800" b="1" dirty="0">
                <a:solidFill>
                  <a:schemeClr val="tx1"/>
                </a:solidFill>
              </a:rPr>
              <a:t>Nieuw Zeeland </a:t>
            </a:r>
            <a:r>
              <a:rPr lang="nl-NL" sz="1800" dirty="0">
                <a:solidFill>
                  <a:schemeClr val="tx1"/>
                </a:solidFill>
              </a:rPr>
              <a:t>mee vechten. En de </a:t>
            </a:r>
            <a:r>
              <a:rPr lang="nl-NL" sz="1800" b="1" dirty="0">
                <a:solidFill>
                  <a:schemeClr val="tx1"/>
                </a:solidFill>
              </a:rPr>
              <a:t>VS</a:t>
            </a:r>
            <a:r>
              <a:rPr lang="nl-NL" sz="1800" dirty="0">
                <a:solidFill>
                  <a:schemeClr val="tx1"/>
                </a:solidFill>
              </a:rPr>
              <a:t> (Amerika) gingen ook meehelpen.</a:t>
            </a:r>
          </a:p>
          <a:p>
            <a:pPr marL="0" indent="0">
              <a:buClr>
                <a:schemeClr val="tx1">
                  <a:lumMod val="75000"/>
                  <a:lumOff val="25000"/>
                </a:schemeClr>
              </a:buClr>
              <a:buNone/>
            </a:pPr>
            <a:r>
              <a:rPr lang="nl-NL" sz="1800" dirty="0">
                <a:solidFill>
                  <a:schemeClr val="tx1"/>
                </a:solidFill>
              </a:rPr>
              <a:t>Dus Duitsland verloor, en moest </a:t>
            </a:r>
            <a:r>
              <a:rPr lang="nl-NL" sz="1800" b="1" dirty="0">
                <a:solidFill>
                  <a:schemeClr val="tx1"/>
                </a:solidFill>
              </a:rPr>
              <a:t>alles</a:t>
            </a:r>
            <a:r>
              <a:rPr lang="nl-NL" sz="1800" dirty="0">
                <a:solidFill>
                  <a:schemeClr val="tx1"/>
                </a:solidFill>
              </a:rPr>
              <a:t> betalen! </a:t>
            </a:r>
          </a:p>
          <a:p>
            <a:pPr marL="0" indent="0">
              <a:spcBef>
                <a:spcPts val="0"/>
              </a:spcBef>
              <a:buClr>
                <a:schemeClr val="tx1">
                  <a:lumMod val="75000"/>
                  <a:lumOff val="25000"/>
                </a:schemeClr>
              </a:buClr>
              <a:buNone/>
            </a:pPr>
            <a:r>
              <a:rPr lang="nl-NL" sz="1800" dirty="0">
                <a:solidFill>
                  <a:schemeClr val="tx1"/>
                </a:solidFill>
              </a:rPr>
              <a:t>			</a:t>
            </a:r>
            <a:r>
              <a:rPr lang="nl-NL" sz="1800" b="1" dirty="0">
                <a:solidFill>
                  <a:schemeClr val="tx1"/>
                </a:solidFill>
              </a:rPr>
              <a:t>Herstelbetalingen</a:t>
            </a:r>
            <a:r>
              <a:rPr lang="nl-NL" sz="1800" dirty="0">
                <a:solidFill>
                  <a:schemeClr val="tx1"/>
                </a:solidFill>
              </a:rPr>
              <a:t> noemen we dat.</a:t>
            </a: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Was dat eerlijk?</a:t>
            </a:r>
          </a:p>
        </p:txBody>
      </p:sp>
      <p:sp>
        <p:nvSpPr>
          <p:cNvPr id="2" name="Titel">
            <a:extLst>
              <a:ext uri="{FF2B5EF4-FFF2-40B4-BE49-F238E27FC236}">
                <a16:creationId xmlns:a16="http://schemas.microsoft.com/office/drawing/2014/main" id="{6FD710A3-10A3-B4FB-D7DE-31E30FC8FA11}"/>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21444592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53938-46DA-A56D-B23A-81AD284900DF}"/>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3FD6B8C6-70CF-D247-3E7D-9EC951401E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4248" y="2692568"/>
            <a:ext cx="2461010" cy="1646639"/>
          </a:xfrm>
          <a:prstGeom prst="rect">
            <a:avLst/>
          </a:prstGeom>
        </p:spPr>
      </p:pic>
      <p:pic>
        <p:nvPicPr>
          <p:cNvPr id="6" name="Afbeelding 5">
            <a:extLst>
              <a:ext uri="{FF2B5EF4-FFF2-40B4-BE49-F238E27FC236}">
                <a16:creationId xmlns:a16="http://schemas.microsoft.com/office/drawing/2014/main" id="{3ED00DF1-2F98-B261-787D-E5A8F32A3D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96136" y="642153"/>
            <a:ext cx="3105150" cy="1762125"/>
          </a:xfrm>
          <a:prstGeom prst="rect">
            <a:avLst/>
          </a:prstGeom>
        </p:spPr>
      </p:pic>
      <p:pic>
        <p:nvPicPr>
          <p:cNvPr id="4" name="Sjabloon 2 afbeeldingen">
            <a:extLst>
              <a:ext uri="{FF2B5EF4-FFF2-40B4-BE49-F238E27FC236}">
                <a16:creationId xmlns:a16="http://schemas.microsoft.com/office/drawing/2014/main" id="{A4F4B296-64B9-1CF2-5802-349D23379F4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8ECD672E-B394-1461-0360-8E28DB8D606C}"/>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Bijvoorbeeld de Belgische stad Ieper werd op kosten van Duitsland</a:t>
            </a:r>
          </a:p>
          <a:p>
            <a:pPr marL="0" indent="0">
              <a:buClr>
                <a:schemeClr val="tx1">
                  <a:lumMod val="75000"/>
                  <a:lumOff val="25000"/>
                </a:schemeClr>
              </a:buClr>
              <a:buNone/>
            </a:pPr>
            <a:r>
              <a:rPr lang="nl-NL" sz="1800" b="1" dirty="0">
                <a:solidFill>
                  <a:schemeClr val="tx1"/>
                </a:solidFill>
              </a:rPr>
              <a:t>helemaal</a:t>
            </a:r>
            <a:r>
              <a:rPr lang="nl-NL" sz="1800" dirty="0">
                <a:solidFill>
                  <a:schemeClr val="tx1"/>
                </a:solidFill>
              </a:rPr>
              <a:t> </a:t>
            </a:r>
            <a:r>
              <a:rPr lang="nl-NL" sz="1800" b="1" dirty="0">
                <a:solidFill>
                  <a:schemeClr val="tx1"/>
                </a:solidFill>
              </a:rPr>
              <a:t>opnieuw</a:t>
            </a:r>
            <a:r>
              <a:rPr lang="nl-NL" sz="1800" dirty="0">
                <a:solidFill>
                  <a:schemeClr val="tx1"/>
                </a:solidFill>
              </a:rPr>
              <a:t>, in de oude stijl, weer opgebouwd. </a:t>
            </a:r>
          </a:p>
          <a:p>
            <a:pPr marL="0" indent="0">
              <a:buClr>
                <a:schemeClr val="tx1">
                  <a:lumMod val="75000"/>
                  <a:lumOff val="25000"/>
                </a:schemeClr>
              </a:buClr>
              <a:buNone/>
            </a:pPr>
            <a:r>
              <a:rPr lang="nl-NL" sz="1800" dirty="0">
                <a:solidFill>
                  <a:schemeClr val="tx1"/>
                </a:solidFill>
              </a:rPr>
              <a:t>Terwijl ook Duitsland weer opgebouwd moest worden.</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De Duitsers hebben meer dan </a:t>
            </a:r>
            <a:r>
              <a:rPr lang="nl-NL" sz="1800" b="1" dirty="0">
                <a:solidFill>
                  <a:schemeClr val="tx1"/>
                </a:solidFill>
              </a:rPr>
              <a:t>tien</a:t>
            </a:r>
            <a:r>
              <a:rPr lang="nl-NL" sz="1800" dirty="0">
                <a:solidFill>
                  <a:schemeClr val="tx1"/>
                </a:solidFill>
              </a:rPr>
              <a:t> jaar in armoede geleefd.</a:t>
            </a:r>
          </a:p>
          <a:p>
            <a:pPr marL="0" indent="0">
              <a:buClr>
                <a:schemeClr val="tx1">
                  <a:lumMod val="75000"/>
                  <a:lumOff val="25000"/>
                </a:schemeClr>
              </a:buClr>
              <a:buNone/>
            </a:pPr>
            <a:r>
              <a:rPr lang="nl-NL" sz="1800" dirty="0">
                <a:solidFill>
                  <a:schemeClr val="tx1"/>
                </a:solidFill>
              </a:rPr>
              <a:t>Het was erg onveilig; er waren veel straatbendes.</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rgbClr val="F22755"/>
                </a:solidFill>
              </a:rPr>
              <a:t>En wat gebeurde er toen, denk je?</a:t>
            </a:r>
          </a:p>
        </p:txBody>
      </p:sp>
      <p:sp>
        <p:nvSpPr>
          <p:cNvPr id="2" name="Titel">
            <a:extLst>
              <a:ext uri="{FF2B5EF4-FFF2-40B4-BE49-F238E27FC236}">
                <a16:creationId xmlns:a16="http://schemas.microsoft.com/office/drawing/2014/main" id="{837EA2D5-8809-6EB1-08E9-C58E00EED6D1}"/>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13839661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77CB5-E855-E4B5-E81D-F1DDA0548298}"/>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D0AE1117-0889-2F85-6B65-0D2952A1FA3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594349" y="2571192"/>
            <a:ext cx="2442147" cy="1628775"/>
          </a:xfrm>
          <a:prstGeom prst="rect">
            <a:avLst/>
          </a:prstGeom>
        </p:spPr>
      </p:pic>
      <p:pic>
        <p:nvPicPr>
          <p:cNvPr id="5" name="Afbeelding 4">
            <a:extLst>
              <a:ext uri="{FF2B5EF4-FFF2-40B4-BE49-F238E27FC236}">
                <a16:creationId xmlns:a16="http://schemas.microsoft.com/office/drawing/2014/main" id="{D0844F62-69DD-A111-3BED-C45D30E55E7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80112" y="493755"/>
            <a:ext cx="3243064" cy="2084827"/>
          </a:xfrm>
          <a:prstGeom prst="rect">
            <a:avLst/>
          </a:prstGeom>
        </p:spPr>
      </p:pic>
      <p:pic>
        <p:nvPicPr>
          <p:cNvPr id="4" name="Sjabloon 2 afbeeldingen">
            <a:extLst>
              <a:ext uri="{FF2B5EF4-FFF2-40B4-BE49-F238E27FC236}">
                <a16:creationId xmlns:a16="http://schemas.microsoft.com/office/drawing/2014/main" id="{A5BC5230-8265-9976-BD75-1C6ADD127D93}"/>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04B57F22-774F-BA5C-EDF0-9C4C024DD725}"/>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Uiteindelijk kwam er iemand die zei</a:t>
            </a:r>
          </a:p>
          <a:p>
            <a:pPr>
              <a:buClr>
                <a:schemeClr val="tx1">
                  <a:lumMod val="75000"/>
                  <a:lumOff val="25000"/>
                </a:schemeClr>
              </a:buClr>
            </a:pPr>
            <a:r>
              <a:rPr lang="nl-NL" sz="1800" dirty="0">
                <a:solidFill>
                  <a:schemeClr val="tx1"/>
                </a:solidFill>
              </a:rPr>
              <a:t>Dat Duitsland geen herstelbetalingen meer zou doen</a:t>
            </a:r>
          </a:p>
          <a:p>
            <a:pPr>
              <a:buClr>
                <a:schemeClr val="tx1">
                  <a:lumMod val="75000"/>
                  <a:lumOff val="25000"/>
                </a:schemeClr>
              </a:buClr>
            </a:pPr>
            <a:r>
              <a:rPr lang="nl-NL" sz="1800" dirty="0">
                <a:solidFill>
                  <a:schemeClr val="tx1"/>
                </a:solidFill>
              </a:rPr>
              <a:t>En die daarom de economie weer kon opbouwen</a:t>
            </a:r>
          </a:p>
          <a:p>
            <a:pPr>
              <a:buClr>
                <a:schemeClr val="tx1">
                  <a:lumMod val="75000"/>
                  <a:lumOff val="25000"/>
                </a:schemeClr>
              </a:buClr>
            </a:pPr>
            <a:r>
              <a:rPr lang="nl-NL" sz="1800" dirty="0">
                <a:solidFill>
                  <a:schemeClr val="tx1"/>
                </a:solidFill>
              </a:rPr>
              <a:t>En die weer een leger begon</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De andere landen waren nog moe van de oorlog, en deden niets</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Wie was dat?</a:t>
            </a:r>
          </a:p>
        </p:txBody>
      </p:sp>
      <p:sp>
        <p:nvSpPr>
          <p:cNvPr id="2" name="Titel">
            <a:extLst>
              <a:ext uri="{FF2B5EF4-FFF2-40B4-BE49-F238E27FC236}">
                <a16:creationId xmlns:a16="http://schemas.microsoft.com/office/drawing/2014/main" id="{2DFDCFDB-612F-94F6-5FFA-63A56406CCC5}"/>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41374599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CAA4A-37F5-5B40-53E3-9435FE38D6A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06B2F9DD-68D1-6E0B-EDF7-62B420A1539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788863" y="2423785"/>
            <a:ext cx="2247633" cy="1618811"/>
          </a:xfrm>
          <a:prstGeom prst="rect">
            <a:avLst/>
          </a:prstGeom>
        </p:spPr>
      </p:pic>
      <p:pic>
        <p:nvPicPr>
          <p:cNvPr id="10" name="Afbeelding 9">
            <a:extLst>
              <a:ext uri="{FF2B5EF4-FFF2-40B4-BE49-F238E27FC236}">
                <a16:creationId xmlns:a16="http://schemas.microsoft.com/office/drawing/2014/main" id="{69D1B07D-0C83-F77D-B42F-972B4B4CC0E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796136" y="691640"/>
            <a:ext cx="3075037" cy="1732145"/>
          </a:xfrm>
          <a:prstGeom prst="rect">
            <a:avLst/>
          </a:prstGeom>
        </p:spPr>
      </p:pic>
      <p:pic>
        <p:nvPicPr>
          <p:cNvPr id="4" name="Sjabloon 2 afbeeldingen">
            <a:extLst>
              <a:ext uri="{FF2B5EF4-FFF2-40B4-BE49-F238E27FC236}">
                <a16:creationId xmlns:a16="http://schemas.microsoft.com/office/drawing/2014/main" id="{6A741AEC-3504-BFFE-54B5-95481FCCA88C}"/>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9908385-4265-A9B8-6BFB-8EBBC1F28FA1}"/>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Dus de </a:t>
            </a:r>
            <a:r>
              <a:rPr lang="nl-NL" sz="1800" b="1" dirty="0">
                <a:solidFill>
                  <a:schemeClr val="tx1"/>
                </a:solidFill>
              </a:rPr>
              <a:t>Tweede Wereldoorlog </a:t>
            </a:r>
            <a:r>
              <a:rPr lang="nl-NL" sz="1800" dirty="0">
                <a:solidFill>
                  <a:schemeClr val="tx1"/>
                </a:solidFill>
              </a:rPr>
              <a:t>was een direct gevolg</a:t>
            </a:r>
          </a:p>
          <a:p>
            <a:pPr marL="0" indent="0">
              <a:buClr>
                <a:schemeClr val="tx1">
                  <a:lumMod val="75000"/>
                  <a:lumOff val="25000"/>
                </a:schemeClr>
              </a:buClr>
              <a:buNone/>
            </a:pPr>
            <a:r>
              <a:rPr lang="nl-NL" sz="1800" dirty="0">
                <a:solidFill>
                  <a:schemeClr val="tx1"/>
                </a:solidFill>
              </a:rPr>
              <a:t>	van hoe de geallieerden (Engeland en zo)</a:t>
            </a:r>
          </a:p>
          <a:p>
            <a:pPr marL="0" indent="0">
              <a:buClr>
                <a:schemeClr val="tx1">
                  <a:lumMod val="75000"/>
                  <a:lumOff val="25000"/>
                </a:schemeClr>
              </a:buClr>
              <a:buNone/>
            </a:pPr>
            <a:r>
              <a:rPr lang="nl-NL" sz="1800" dirty="0">
                <a:solidFill>
                  <a:schemeClr val="tx1"/>
                </a:solidFill>
              </a:rPr>
              <a:t>		de </a:t>
            </a:r>
            <a:r>
              <a:rPr lang="nl-NL" sz="1800" b="1" dirty="0">
                <a:solidFill>
                  <a:schemeClr val="tx1"/>
                </a:solidFill>
              </a:rPr>
              <a:t>Eerste Wereldoorlog </a:t>
            </a:r>
            <a:r>
              <a:rPr lang="nl-NL" sz="1800" dirty="0">
                <a:solidFill>
                  <a:schemeClr val="tx1"/>
                </a:solidFill>
              </a:rPr>
              <a:t>hadden beëindigd !</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Hoe moet het dan?</a:t>
            </a:r>
          </a:p>
        </p:txBody>
      </p:sp>
      <p:sp>
        <p:nvSpPr>
          <p:cNvPr id="2" name="Titel">
            <a:extLst>
              <a:ext uri="{FF2B5EF4-FFF2-40B4-BE49-F238E27FC236}">
                <a16:creationId xmlns:a16="http://schemas.microsoft.com/office/drawing/2014/main" id="{E965E572-3C14-9856-0D30-5A11A887350F}"/>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41928819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9FDDC-05C2-0203-91E7-A2FF3567D97D}"/>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7BC62BB0-FEC6-8304-1A3A-7E500591B74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31404" y="665966"/>
            <a:ext cx="2661075" cy="1797630"/>
          </a:xfrm>
          <a:prstGeom prst="rect">
            <a:avLst/>
          </a:prstGeom>
        </p:spPr>
      </p:pic>
      <p:pic>
        <p:nvPicPr>
          <p:cNvPr id="12" name="Afbeelding 11">
            <a:extLst>
              <a:ext uri="{FF2B5EF4-FFF2-40B4-BE49-F238E27FC236}">
                <a16:creationId xmlns:a16="http://schemas.microsoft.com/office/drawing/2014/main" id="{06267EA9-33D1-CB5D-F251-3776EB1DFF9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29002" y="2594180"/>
            <a:ext cx="2435486" cy="1800225"/>
          </a:xfrm>
          <a:prstGeom prst="rect">
            <a:avLst/>
          </a:prstGeom>
        </p:spPr>
      </p:pic>
      <p:pic>
        <p:nvPicPr>
          <p:cNvPr id="4" name="Sjabloon 2 afbeeldingen">
            <a:extLst>
              <a:ext uri="{FF2B5EF4-FFF2-40B4-BE49-F238E27FC236}">
                <a16:creationId xmlns:a16="http://schemas.microsoft.com/office/drawing/2014/main" id="{EA59CE27-DFFB-D3B7-392C-A6D0E317165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A7BE3E92-682D-ED11-BF33-E70FF1AD7477}"/>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De Tweede Wereldoorlog is (opnieuw) door de </a:t>
            </a:r>
            <a:r>
              <a:rPr lang="nl-NL" sz="1800" b="1" dirty="0">
                <a:solidFill>
                  <a:schemeClr val="tx1"/>
                </a:solidFill>
              </a:rPr>
              <a:t>geallieerden</a:t>
            </a:r>
            <a:r>
              <a:rPr lang="nl-NL" sz="1800" dirty="0">
                <a:solidFill>
                  <a:schemeClr val="tx1"/>
                </a:solidFill>
              </a:rPr>
              <a:t> gewonnen. Nog </a:t>
            </a:r>
            <a:r>
              <a:rPr lang="nl-NL" sz="1800" b="1" dirty="0">
                <a:solidFill>
                  <a:schemeClr val="tx1"/>
                </a:solidFill>
              </a:rPr>
              <a:t>veel duidelijker </a:t>
            </a:r>
            <a:r>
              <a:rPr lang="nl-NL" sz="1800" dirty="0">
                <a:solidFill>
                  <a:schemeClr val="tx1"/>
                </a:solidFill>
              </a:rPr>
              <a:t>dan de Eerste Wereldoorlog.     Het grootste verschil was dat </a:t>
            </a:r>
            <a:r>
              <a:rPr lang="nl-NL" sz="1800" b="1" dirty="0">
                <a:solidFill>
                  <a:schemeClr val="tx1"/>
                </a:solidFill>
              </a:rPr>
              <a:t>Rusland</a:t>
            </a:r>
            <a:r>
              <a:rPr lang="nl-NL" sz="1800" dirty="0">
                <a:solidFill>
                  <a:schemeClr val="tx1"/>
                </a:solidFill>
              </a:rPr>
              <a:t> bleef meedoen.</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Dus we hadden </a:t>
            </a:r>
            <a:r>
              <a:rPr lang="nl-NL" sz="1800" b="1" dirty="0">
                <a:solidFill>
                  <a:schemeClr val="tx1"/>
                </a:solidFill>
              </a:rPr>
              <a:t>opnieuw</a:t>
            </a:r>
            <a:r>
              <a:rPr lang="nl-NL" sz="1800" dirty="0">
                <a:solidFill>
                  <a:schemeClr val="tx1"/>
                </a:solidFill>
              </a:rPr>
              <a:t> Duitsland alles kunnen laten betalen. Maar toen hadden we </a:t>
            </a:r>
            <a:r>
              <a:rPr lang="nl-NL" sz="1800" b="1" dirty="0">
                <a:solidFill>
                  <a:schemeClr val="tx1"/>
                </a:solidFill>
              </a:rPr>
              <a:t>geleerd</a:t>
            </a:r>
            <a:r>
              <a:rPr lang="nl-NL" sz="1800" dirty="0">
                <a:solidFill>
                  <a:schemeClr val="tx1"/>
                </a:solidFill>
              </a:rPr>
              <a:t> van de eerste keer …</a:t>
            </a:r>
          </a:p>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rgbClr val="F22755"/>
                </a:solidFill>
              </a:rPr>
              <a:t>Wat denk je dat de geallieerden (Engeland, Rusland en de VS) toen gedaan hebben?</a:t>
            </a:r>
          </a:p>
        </p:txBody>
      </p:sp>
      <p:sp>
        <p:nvSpPr>
          <p:cNvPr id="2" name="Titel">
            <a:extLst>
              <a:ext uri="{FF2B5EF4-FFF2-40B4-BE49-F238E27FC236}">
                <a16:creationId xmlns:a16="http://schemas.microsoft.com/office/drawing/2014/main" id="{2CAB7DA5-D3AD-8688-E000-A61050836CC3}"/>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8117011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B078E-4D3A-AABF-BBA5-0D2485983497}"/>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738F888D-C15F-199D-39E3-4E25C939A0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94005" y="2438257"/>
            <a:ext cx="1798476" cy="1804572"/>
          </a:xfrm>
          <a:prstGeom prst="rect">
            <a:avLst/>
          </a:prstGeom>
        </p:spPr>
      </p:pic>
      <p:pic>
        <p:nvPicPr>
          <p:cNvPr id="10" name="Afbeelding 9">
            <a:extLst>
              <a:ext uri="{FF2B5EF4-FFF2-40B4-BE49-F238E27FC236}">
                <a16:creationId xmlns:a16="http://schemas.microsoft.com/office/drawing/2014/main" id="{CC96EA10-69EB-11AF-0C25-0ED3ABB802B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40273" y="545521"/>
            <a:ext cx="2520280" cy="1955390"/>
          </a:xfrm>
          <a:prstGeom prst="rect">
            <a:avLst/>
          </a:prstGeom>
        </p:spPr>
      </p:pic>
      <p:pic>
        <p:nvPicPr>
          <p:cNvPr id="4" name="Sjabloon 2 afbeeldingen">
            <a:extLst>
              <a:ext uri="{FF2B5EF4-FFF2-40B4-BE49-F238E27FC236}">
                <a16:creationId xmlns:a16="http://schemas.microsoft.com/office/drawing/2014/main" id="{2E5CE7D6-CB7F-ADA0-43A4-54122CAE21B2}"/>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EEF17348-40B6-69CF-4983-4F6DE5660452}"/>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endParaRPr lang="nl-NL" sz="1800" dirty="0">
              <a:solidFill>
                <a:schemeClr val="tx1"/>
              </a:solidFill>
            </a:endParaRPr>
          </a:p>
          <a:p>
            <a:pPr marL="0" indent="0">
              <a:buClr>
                <a:schemeClr val="tx1">
                  <a:lumMod val="75000"/>
                  <a:lumOff val="25000"/>
                </a:schemeClr>
              </a:buClr>
              <a:buNone/>
            </a:pPr>
            <a:r>
              <a:rPr lang="nl-NL" sz="1800" dirty="0">
                <a:solidFill>
                  <a:schemeClr val="tx1"/>
                </a:solidFill>
              </a:rPr>
              <a:t>Generaal Marshall stelde voor om hen niet te laten betalen, maar juist om te helpen! </a:t>
            </a:r>
          </a:p>
          <a:p>
            <a:pPr marL="0" indent="0">
              <a:buClr>
                <a:schemeClr val="tx1">
                  <a:lumMod val="75000"/>
                  <a:lumOff val="25000"/>
                </a:schemeClr>
              </a:buClr>
              <a:buNone/>
            </a:pPr>
            <a:r>
              <a:rPr lang="nl-NL" sz="1800" dirty="0">
                <a:solidFill>
                  <a:schemeClr val="tx1"/>
                </a:solidFill>
              </a:rPr>
              <a:t>		Met heel veel geld, de “Marshallhulp” </a:t>
            </a:r>
            <a:endParaRPr lang="nl-NL" sz="1800" dirty="0">
              <a:solidFill>
                <a:srgbClr val="F22755"/>
              </a:solidFill>
            </a:endParaRP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Kun je je dat voorstellen? Dat je een gevecht (op straat) wint,</a:t>
            </a:r>
          </a:p>
          <a:p>
            <a:pPr marL="0" indent="0">
              <a:buClr>
                <a:schemeClr val="tx1">
                  <a:lumMod val="75000"/>
                  <a:lumOff val="25000"/>
                </a:schemeClr>
              </a:buClr>
              <a:buNone/>
            </a:pPr>
            <a:r>
              <a:rPr lang="nl-NL" sz="1800" dirty="0">
                <a:solidFill>
                  <a:srgbClr val="F22755"/>
                </a:solidFill>
              </a:rPr>
              <a:t>		en de verliezer nog geld mee geeft ook?</a:t>
            </a:r>
          </a:p>
          <a:p>
            <a:pPr marL="0" indent="0">
              <a:buClr>
                <a:schemeClr val="tx1">
                  <a:lumMod val="75000"/>
                  <a:lumOff val="25000"/>
                </a:schemeClr>
              </a:buClr>
              <a:buNone/>
            </a:pPr>
            <a:r>
              <a:rPr lang="nl-NL" sz="1800" dirty="0">
                <a:solidFill>
                  <a:srgbClr val="F22755"/>
                </a:solidFill>
              </a:rPr>
              <a:t>Heeft dat gewerkt? Is Duitsland nu een vriend of een vijand?</a:t>
            </a:r>
          </a:p>
        </p:txBody>
      </p:sp>
      <p:sp>
        <p:nvSpPr>
          <p:cNvPr id="2" name="Titel">
            <a:extLst>
              <a:ext uri="{FF2B5EF4-FFF2-40B4-BE49-F238E27FC236}">
                <a16:creationId xmlns:a16="http://schemas.microsoft.com/office/drawing/2014/main" id="{D25117CF-0343-46CA-7C05-71F9E2AEBC6B}"/>
              </a:ext>
            </a:extLst>
          </p:cNvPr>
          <p:cNvSpPr>
            <a:spLocks noGrp="1" noRot="1" noMove="1" noResize="1" noEditPoints="1" noAdjustHandles="1" noChangeArrowheads="1" noChangeShapeType="1"/>
          </p:cNvSpPr>
          <p:nvPr>
            <p:ph type="title"/>
          </p:nvPr>
        </p:nvSpPr>
        <p:spPr/>
        <p:txBody>
          <a:bodyPr/>
          <a:lstStyle/>
          <a:p>
            <a:r>
              <a:rPr lang="nl-NL" dirty="0"/>
              <a:t>Een voorbeeld</a:t>
            </a:r>
          </a:p>
        </p:txBody>
      </p:sp>
    </p:spTree>
    <p:extLst>
      <p:ext uri="{BB962C8B-B14F-4D97-AF65-F5344CB8AC3E}">
        <p14:creationId xmlns:p14="http://schemas.microsoft.com/office/powerpoint/2010/main" val="299474052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A872-3818-2EEF-E9E0-7DCA51891CED}"/>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263CEA92-787A-51F4-91C1-FB87728C0FF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732240" y="2437334"/>
            <a:ext cx="2160240" cy="1711746"/>
          </a:xfrm>
          <a:prstGeom prst="rect">
            <a:avLst/>
          </a:prstGeom>
        </p:spPr>
      </p:pic>
      <p:pic>
        <p:nvPicPr>
          <p:cNvPr id="8" name="Afbeelding 7">
            <a:extLst>
              <a:ext uri="{FF2B5EF4-FFF2-40B4-BE49-F238E27FC236}">
                <a16:creationId xmlns:a16="http://schemas.microsoft.com/office/drawing/2014/main" id="{4AFE3BD6-70A8-50A6-3B49-50A7C4FE52E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6077289" y="620688"/>
            <a:ext cx="3031140" cy="1872208"/>
          </a:xfrm>
          <a:prstGeom prst="rect">
            <a:avLst/>
          </a:prstGeom>
        </p:spPr>
      </p:pic>
      <p:pic>
        <p:nvPicPr>
          <p:cNvPr id="4" name="Sjabloon 2 afbeeldingen">
            <a:extLst>
              <a:ext uri="{FF2B5EF4-FFF2-40B4-BE49-F238E27FC236}">
                <a16:creationId xmlns:a16="http://schemas.microsoft.com/office/drawing/2014/main" id="{65E04027-5C0C-D46B-3823-962A6D52B8CF}"/>
              </a:ext>
            </a:extLst>
          </p:cNvPr>
          <p:cNvPicPr>
            <a:picLocks noGrp="1" noRo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ekst">
            <a:extLst>
              <a:ext uri="{FF2B5EF4-FFF2-40B4-BE49-F238E27FC236}">
                <a16:creationId xmlns:a16="http://schemas.microsoft.com/office/drawing/2014/main" id="{998F29D8-D263-4AA8-2C8D-FDC6B60089A1}"/>
              </a:ext>
            </a:extLst>
          </p:cNvPr>
          <p:cNvSpPr>
            <a:spLocks noGrp="1" noRot="1" noMove="1" noResize="1" noEditPoints="1" noAdjustHandles="1" noChangeArrowheads="1" noChangeShapeType="1"/>
          </p:cNvSpPr>
          <p:nvPr>
            <p:ph idx="1"/>
          </p:nvPr>
        </p:nvSpPr>
        <p:spPr/>
        <p:txBody>
          <a:bodyPr/>
          <a:lstStyle/>
          <a:p>
            <a:pPr>
              <a:buClr>
                <a:schemeClr val="tx1">
                  <a:lumMod val="75000"/>
                  <a:lumOff val="25000"/>
                </a:schemeClr>
              </a:buClr>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Wat als een oorlog geen duidelijke winnaar of verliezer heeft?</a:t>
            </a:r>
          </a:p>
          <a:p>
            <a:pPr marL="0" indent="0">
              <a:buClr>
                <a:schemeClr val="tx1">
                  <a:lumMod val="75000"/>
                  <a:lumOff val="25000"/>
                </a:schemeClr>
              </a:buClr>
              <a:buNone/>
            </a:pPr>
            <a:r>
              <a:rPr lang="nl-NL" sz="1800" dirty="0">
                <a:solidFill>
                  <a:schemeClr val="tx1"/>
                </a:solidFill>
              </a:rPr>
              <a:t>Het mooie is dan dat niemand zich de sterkste hoeft te voelen.</a:t>
            </a:r>
          </a:p>
          <a:p>
            <a:pPr marL="0" indent="0">
              <a:buClr>
                <a:schemeClr val="tx1">
                  <a:lumMod val="75000"/>
                  <a:lumOff val="25000"/>
                </a:schemeClr>
              </a:buClr>
              <a:buNone/>
            </a:pPr>
            <a:endParaRPr lang="nl-NL" sz="1800" dirty="0">
              <a:solidFill>
                <a:srgbClr val="F22755"/>
              </a:solidFill>
            </a:endParaRPr>
          </a:p>
          <a:p>
            <a:pPr marL="0" indent="0">
              <a:buClr>
                <a:schemeClr val="tx1">
                  <a:lumMod val="75000"/>
                  <a:lumOff val="25000"/>
                </a:schemeClr>
              </a:buClr>
              <a:buNone/>
            </a:pPr>
            <a:r>
              <a:rPr lang="nl-NL" sz="1800" dirty="0">
                <a:solidFill>
                  <a:srgbClr val="F22755"/>
                </a:solidFill>
              </a:rPr>
              <a:t>Kun je elkaar dan een hand geven en stoppen?</a:t>
            </a:r>
          </a:p>
          <a:p>
            <a:pPr marL="0" indent="0">
              <a:buClr>
                <a:schemeClr val="tx1">
                  <a:lumMod val="75000"/>
                  <a:lumOff val="25000"/>
                </a:schemeClr>
              </a:buClr>
              <a:buNone/>
            </a:pPr>
            <a:r>
              <a:rPr lang="nl-NL" sz="1800" dirty="0"/>
              <a:t>Het is </a:t>
            </a:r>
            <a:r>
              <a:rPr lang="nl-NL" sz="1800" b="1" dirty="0"/>
              <a:t>heel</a:t>
            </a:r>
            <a:r>
              <a:rPr lang="nl-NL" sz="1800" dirty="0"/>
              <a:t> moeilijk om een oorlog te stoppen.</a:t>
            </a:r>
          </a:p>
          <a:p>
            <a:pPr marL="0" indent="0">
              <a:buClr>
                <a:schemeClr val="tx1">
                  <a:lumMod val="75000"/>
                  <a:lumOff val="25000"/>
                </a:schemeClr>
              </a:buClr>
              <a:buNone/>
            </a:pPr>
            <a:r>
              <a:rPr lang="nl-NL" sz="1800" dirty="0"/>
              <a:t>Want als jij stopt dan kan de ander zeggen dat hij gewonnen heeft</a:t>
            </a:r>
          </a:p>
          <a:p>
            <a:pPr marL="0" indent="0">
              <a:buClr>
                <a:schemeClr val="tx1">
                  <a:lumMod val="75000"/>
                  <a:lumOff val="25000"/>
                </a:schemeClr>
              </a:buClr>
              <a:buNone/>
            </a:pPr>
            <a:r>
              <a:rPr lang="nl-NL" sz="1800" dirty="0"/>
              <a:t>en je kunt </a:t>
            </a:r>
            <a:r>
              <a:rPr lang="nl-NL" sz="1800" b="1" dirty="0"/>
              <a:t>nooit</a:t>
            </a:r>
            <a:r>
              <a:rPr lang="nl-NL" sz="1800" dirty="0"/>
              <a:t> meer terug naar de situatie van voor de oorlog.</a:t>
            </a:r>
          </a:p>
          <a:p>
            <a:pPr marL="0" indent="0">
              <a:buClr>
                <a:schemeClr val="tx1">
                  <a:lumMod val="75000"/>
                  <a:lumOff val="25000"/>
                </a:schemeClr>
              </a:buClr>
              <a:buNone/>
            </a:pPr>
            <a:r>
              <a:rPr lang="nl-NL" sz="1800" dirty="0"/>
              <a:t>Omdat er veel kapot is en veel mensen dood zijn.</a:t>
            </a:r>
          </a:p>
        </p:txBody>
      </p:sp>
      <p:sp>
        <p:nvSpPr>
          <p:cNvPr id="2" name="Titel">
            <a:extLst>
              <a:ext uri="{FF2B5EF4-FFF2-40B4-BE49-F238E27FC236}">
                <a16:creationId xmlns:a16="http://schemas.microsoft.com/office/drawing/2014/main" id="{624AE5AD-2232-1499-82D6-17E2A2A4DF3B}"/>
              </a:ext>
            </a:extLst>
          </p:cNvPr>
          <p:cNvSpPr>
            <a:spLocks noGrp="1" noRot="1" noMove="1" noResize="1" noEditPoints="1" noAdjustHandles="1" noChangeArrowheads="1" noChangeShapeType="1"/>
          </p:cNvSpPr>
          <p:nvPr>
            <p:ph type="title"/>
          </p:nvPr>
        </p:nvSpPr>
        <p:spPr/>
        <p:txBody>
          <a:bodyPr/>
          <a:lstStyle/>
          <a:p>
            <a:r>
              <a:rPr lang="nl-NL" dirty="0"/>
              <a:t>Nogmaals: gelden de regels?</a:t>
            </a:r>
          </a:p>
        </p:txBody>
      </p:sp>
    </p:spTree>
    <p:extLst>
      <p:ext uri="{BB962C8B-B14F-4D97-AF65-F5344CB8AC3E}">
        <p14:creationId xmlns:p14="http://schemas.microsoft.com/office/powerpoint/2010/main" val="10935267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5985B-C006-B913-80B7-856917D01433}"/>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CD3D09E8-AA0E-99AA-5AF0-580D00E878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953" y="620930"/>
            <a:ext cx="2450804" cy="1804572"/>
          </a:xfrm>
          <a:prstGeom prst="rect">
            <a:avLst/>
          </a:prstGeom>
        </p:spPr>
      </p:pic>
      <p:pic>
        <p:nvPicPr>
          <p:cNvPr id="4" name="Sjabloon 2 afbeeldingen">
            <a:extLst>
              <a:ext uri="{FF2B5EF4-FFF2-40B4-BE49-F238E27FC236}">
                <a16:creationId xmlns:a16="http://schemas.microsoft.com/office/drawing/2014/main" id="{F70A94DA-DD55-B78C-1ACF-126A3532D603}"/>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8" name="Afbeelding 7">
            <a:extLst>
              <a:ext uri="{FF2B5EF4-FFF2-40B4-BE49-F238E27FC236}">
                <a16:creationId xmlns:a16="http://schemas.microsoft.com/office/drawing/2014/main" id="{E3886C5A-522B-9D64-CBD3-F2F8D36920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82355" y="2564904"/>
            <a:ext cx="1225402" cy="1225402"/>
          </a:xfrm>
          <a:prstGeom prst="rect">
            <a:avLst/>
          </a:prstGeom>
        </p:spPr>
      </p:pic>
      <p:sp>
        <p:nvSpPr>
          <p:cNvPr id="3" name="Tekst">
            <a:extLst>
              <a:ext uri="{FF2B5EF4-FFF2-40B4-BE49-F238E27FC236}">
                <a16:creationId xmlns:a16="http://schemas.microsoft.com/office/drawing/2014/main" id="{57F512DB-AA22-AFE7-EC10-2C5AA52D7F68}"/>
              </a:ext>
            </a:extLst>
          </p:cNvPr>
          <p:cNvSpPr>
            <a:spLocks noGrp="1" noRot="1" noMove="1" noResize="1" noEditPoints="1" noAdjustHandles="1" noChangeArrowheads="1" noChangeShapeType="1"/>
          </p:cNvSpPr>
          <p:nvPr>
            <p:ph idx="1"/>
          </p:nvPr>
        </p:nvSpPr>
        <p:spPr/>
        <p:txBody>
          <a:bodyPr/>
          <a:lstStyle/>
          <a:p>
            <a:pPr marL="0" indent="0">
              <a:buClr>
                <a:schemeClr val="tx1">
                  <a:lumMod val="75000"/>
                  <a:lumOff val="25000"/>
                </a:schemeClr>
              </a:buClr>
              <a:buNone/>
            </a:pPr>
            <a:r>
              <a:rPr lang="nl-NL" sz="1800" dirty="0">
                <a:solidFill>
                  <a:schemeClr val="tx1"/>
                </a:solidFill>
              </a:rPr>
              <a:t>Tja … </a:t>
            </a:r>
          </a:p>
          <a:p>
            <a:pPr marL="0" indent="0">
              <a:buClr>
                <a:schemeClr val="tx1">
                  <a:lumMod val="75000"/>
                  <a:lumOff val="25000"/>
                </a:schemeClr>
              </a:buClr>
              <a:buNone/>
            </a:pPr>
            <a:r>
              <a:rPr lang="nl-NL" sz="1800" dirty="0">
                <a:solidFill>
                  <a:schemeClr val="tx1"/>
                </a:solidFill>
              </a:rPr>
              <a:t>			Als je het zo bekijkt …</a:t>
            </a:r>
          </a:p>
          <a:p>
            <a:pPr>
              <a:buClr>
                <a:schemeClr val="tx1">
                  <a:lumMod val="75000"/>
                  <a:lumOff val="25000"/>
                </a:schemeClr>
              </a:buClr>
            </a:pPr>
            <a:endParaRPr lang="nl-NL" sz="1800" dirty="0">
              <a:solidFill>
                <a:schemeClr val="tx1"/>
              </a:solidFill>
            </a:endParaRPr>
          </a:p>
          <a:p>
            <a:pPr>
              <a:buClr>
                <a:schemeClr val="tx1">
                  <a:lumMod val="75000"/>
                  <a:lumOff val="25000"/>
                </a:schemeClr>
              </a:buClr>
            </a:pPr>
            <a:r>
              <a:rPr lang="nl-NL" sz="1800" b="1" dirty="0">
                <a:solidFill>
                  <a:srgbClr val="F22755"/>
                </a:solidFill>
              </a:rPr>
              <a:t>Wat vind je dan? </a:t>
            </a:r>
          </a:p>
          <a:p>
            <a:pPr lvl="1">
              <a:buClr>
                <a:schemeClr val="tx1">
                  <a:lumMod val="75000"/>
                  <a:lumOff val="25000"/>
                </a:schemeClr>
              </a:buClr>
            </a:pPr>
            <a:r>
              <a:rPr lang="nl-NL" sz="1800" dirty="0">
                <a:solidFill>
                  <a:srgbClr val="F22755"/>
                </a:solidFill>
              </a:rPr>
              <a:t> Moet je aan een oorlog beginnen? </a:t>
            </a:r>
          </a:p>
          <a:p>
            <a:pPr lvl="1">
              <a:buClr>
                <a:schemeClr val="tx1">
                  <a:lumMod val="75000"/>
                  <a:lumOff val="25000"/>
                </a:schemeClr>
              </a:buClr>
            </a:pPr>
            <a:r>
              <a:rPr lang="nl-NL" sz="1800" dirty="0">
                <a:solidFill>
                  <a:srgbClr val="F22755"/>
                </a:solidFill>
              </a:rPr>
              <a:t> En als je heel zeker weet dat je wint? (niemand weet dat)</a:t>
            </a:r>
          </a:p>
          <a:p>
            <a:pPr lvl="1">
              <a:buClr>
                <a:schemeClr val="tx1">
                  <a:lumMod val="75000"/>
                  <a:lumOff val="25000"/>
                </a:schemeClr>
              </a:buClr>
            </a:pPr>
            <a:r>
              <a:rPr lang="nl-NL" sz="1800" dirty="0">
                <a:solidFill>
                  <a:srgbClr val="F22755"/>
                </a:solidFill>
              </a:rPr>
              <a:t> Of liever niet? (handen opsteken)</a:t>
            </a:r>
          </a:p>
          <a:p>
            <a:pPr>
              <a:buClr>
                <a:schemeClr val="tx1">
                  <a:lumMod val="75000"/>
                  <a:lumOff val="25000"/>
                </a:schemeClr>
              </a:buClr>
            </a:pPr>
            <a:endParaRPr lang="nl-NL" sz="1800" dirty="0">
              <a:solidFill>
                <a:srgbClr val="F22755"/>
              </a:solidFill>
            </a:endParaRPr>
          </a:p>
          <a:p>
            <a:pPr>
              <a:buClr>
                <a:schemeClr val="tx1">
                  <a:lumMod val="75000"/>
                  <a:lumOff val="25000"/>
                </a:schemeClr>
              </a:buClr>
            </a:pPr>
            <a:r>
              <a:rPr lang="nl-NL" sz="1800" dirty="0">
                <a:solidFill>
                  <a:srgbClr val="F22755"/>
                </a:solidFill>
              </a:rPr>
              <a:t>En als je wint, moet je dan respect hebben voor de vijand?</a:t>
            </a:r>
          </a:p>
          <a:p>
            <a:pPr>
              <a:buClr>
                <a:schemeClr val="tx1">
                  <a:lumMod val="75000"/>
                  <a:lumOff val="25000"/>
                </a:schemeClr>
              </a:buClr>
            </a:pPr>
            <a:endParaRPr lang="nl-NL" dirty="0"/>
          </a:p>
        </p:txBody>
      </p:sp>
      <p:sp>
        <p:nvSpPr>
          <p:cNvPr id="2" name="Titel">
            <a:extLst>
              <a:ext uri="{FF2B5EF4-FFF2-40B4-BE49-F238E27FC236}">
                <a16:creationId xmlns:a16="http://schemas.microsoft.com/office/drawing/2014/main" id="{117EB94B-65B8-F280-40DE-5AC1F888E879}"/>
              </a:ext>
            </a:extLst>
          </p:cNvPr>
          <p:cNvSpPr>
            <a:spLocks noGrp="1" noRot="1" noMove="1" noResize="1" noEditPoints="1" noAdjustHandles="1" noChangeArrowheads="1" noChangeShapeType="1"/>
          </p:cNvSpPr>
          <p:nvPr>
            <p:ph type="title"/>
          </p:nvPr>
        </p:nvSpPr>
        <p:spPr/>
        <p:txBody>
          <a:bodyPr/>
          <a:lstStyle/>
          <a:p>
            <a:r>
              <a:rPr lang="nl-NL" dirty="0"/>
              <a:t>Nog </a:t>
            </a:r>
            <a:r>
              <a:rPr lang="nl-NL" dirty="0">
                <a:latin typeface="Trebuchet MS" panose="020B0603020202020204" pitchFamily="34" charset="0"/>
              </a:rPr>
              <a:t>één keer </a:t>
            </a:r>
            <a:br>
              <a:rPr lang="nl-NL" dirty="0">
                <a:latin typeface="Trebuchet MS" panose="020B0603020202020204" pitchFamily="34" charset="0"/>
              </a:rPr>
            </a:br>
            <a:r>
              <a:rPr lang="nl-NL" dirty="0"/>
              <a:t>dezelfde vraag !</a:t>
            </a:r>
          </a:p>
        </p:txBody>
      </p:sp>
    </p:spTree>
    <p:extLst>
      <p:ext uri="{BB962C8B-B14F-4D97-AF65-F5344CB8AC3E}">
        <p14:creationId xmlns:p14="http://schemas.microsoft.com/office/powerpoint/2010/main" val="28107337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ED408-F9DB-F04A-A04F-AE7B18648807}"/>
            </a:ext>
          </a:extLst>
        </p:cNvPr>
        <p:cNvGrpSpPr/>
        <p:nvPr/>
      </p:nvGrpSpPr>
      <p:grpSpPr>
        <a:xfrm>
          <a:off x="0" y="0"/>
          <a:ext cx="0" cy="0"/>
          <a:chOff x="0" y="0"/>
          <a:chExt cx="0" cy="0"/>
        </a:xfrm>
      </p:grpSpPr>
      <p:pic>
        <p:nvPicPr>
          <p:cNvPr id="6" name="Afbeelding" descr="Afbeelding met glimlach, smiley, emoticon, bal&#10;&#10;Door AI gegenereerde inhoud is mogelijk onjuist.">
            <a:extLst>
              <a:ext uri="{FF2B5EF4-FFF2-40B4-BE49-F238E27FC236}">
                <a16:creationId xmlns:a16="http://schemas.microsoft.com/office/drawing/2014/main" id="{89762D1C-FCFB-1FCC-03E6-8C5E9605BD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611932"/>
            <a:ext cx="2732960" cy="1822568"/>
          </a:xfrm>
          <a:prstGeom prst="rect">
            <a:avLst/>
          </a:prstGeom>
        </p:spPr>
      </p:pic>
      <p:pic>
        <p:nvPicPr>
          <p:cNvPr id="8" name="Afbeelding 7">
            <a:extLst>
              <a:ext uri="{FF2B5EF4-FFF2-40B4-BE49-F238E27FC236}">
                <a16:creationId xmlns:a16="http://schemas.microsoft.com/office/drawing/2014/main" id="{5D3C803B-4542-B54E-417E-DAD9152CE33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6896"/>
            <a:ext cx="9144000" cy="6858000"/>
          </a:xfrm>
          <a:prstGeom prst="rect">
            <a:avLst/>
          </a:prstGeom>
        </p:spPr>
      </p:pic>
      <p:sp>
        <p:nvSpPr>
          <p:cNvPr id="3" name="Tekst">
            <a:extLst>
              <a:ext uri="{FF2B5EF4-FFF2-40B4-BE49-F238E27FC236}">
                <a16:creationId xmlns:a16="http://schemas.microsoft.com/office/drawing/2014/main" id="{BD38F4CF-0CF8-8359-F947-94E39D7F2D9A}"/>
              </a:ext>
            </a:extLst>
          </p:cNvPr>
          <p:cNvSpPr>
            <a:spLocks noGrp="1" noRot="1" noMove="1" noResize="1" noEditPoints="1" noAdjustHandles="1" noChangeArrowheads="1" noChangeShapeType="1"/>
          </p:cNvSpPr>
          <p:nvPr>
            <p:ph idx="1"/>
          </p:nvPr>
        </p:nvSpPr>
        <p:spPr/>
        <p:txBody>
          <a:bodyPr/>
          <a:lstStyle/>
          <a:p>
            <a:pPr marL="0" marR="0" lvl="0" indent="0" algn="l" defTabSz="180000" rtl="0" eaLnBrk="0" fontAlgn="ctr" latinLnBrk="0" hangingPunct="0">
              <a:lnSpc>
                <a:spcPct val="100000"/>
              </a:lnSpc>
              <a:spcBef>
                <a:spcPts val="1000"/>
              </a:spcBef>
              <a:spcAft>
                <a:spcPct val="0"/>
              </a:spcAft>
              <a:buClr>
                <a:srgbClr val="F22755"/>
              </a:buClr>
              <a:buSzPct val="150000"/>
              <a:buFont typeface="Arial" panose="020B0604020202020204" pitchFamily="34" charset="0"/>
              <a:buNone/>
              <a:tabLst/>
              <a:defRPr/>
            </a:pPr>
            <a:r>
              <a:rPr kumimoji="0" lang="nl-NL" sz="1400" b="0" i="0" u="none" strike="noStrike" kern="1200" cap="none" spc="0" normalizeH="0" baseline="0" noProof="0" dirty="0">
                <a:ln>
                  <a:noFill/>
                </a:ln>
                <a:solidFill>
                  <a:srgbClr val="F07E26"/>
                </a:solidFill>
                <a:effectLst/>
                <a:uLnTx/>
                <a:uFillTx/>
                <a:latin typeface="Urbanist" panose="020B0A04040200000203" pitchFamily="34" charset="77"/>
              </a:rPr>
              <a:t>Leerkracht: Je kan dit mondeling doen, of schriftelijk </a:t>
            </a:r>
            <a:br>
              <a:rPr kumimoji="0" lang="nl-NL" sz="1400" b="0" i="0" u="none" strike="noStrike" kern="1200" cap="none" spc="0" normalizeH="0" baseline="0" noProof="0" dirty="0">
                <a:ln>
                  <a:noFill/>
                </a:ln>
                <a:solidFill>
                  <a:srgbClr val="F07E26"/>
                </a:solidFill>
                <a:effectLst/>
                <a:uLnTx/>
                <a:uFillTx/>
                <a:latin typeface="Urbanist" panose="020B0A04040200000203" pitchFamily="34" charset="77"/>
              </a:rPr>
            </a:br>
            <a:r>
              <a:rPr kumimoji="0" lang="nl-NL" sz="1400" b="0" i="0" u="none" strike="noStrike" kern="1200" cap="none" spc="0" normalizeH="0" baseline="0" noProof="0" dirty="0">
                <a:ln>
                  <a:noFill/>
                </a:ln>
                <a:solidFill>
                  <a:srgbClr val="F07E26"/>
                </a:solidFill>
                <a:effectLst/>
                <a:uLnTx/>
                <a:uFillTx/>
                <a:latin typeface="Urbanist" panose="020B0A04040200000203" pitchFamily="34" charset="77"/>
              </a:rPr>
              <a:t>(dat kost meer tijd, maar je maakt het wel meetbaar, </a:t>
            </a:r>
            <a:br>
              <a:rPr kumimoji="0" lang="nl-NL" sz="1400" b="0" i="0" u="none" strike="noStrike" kern="1200" cap="none" spc="0" normalizeH="0" baseline="0" noProof="0" dirty="0">
                <a:ln>
                  <a:noFill/>
                </a:ln>
                <a:solidFill>
                  <a:srgbClr val="F07E26"/>
                </a:solidFill>
                <a:effectLst/>
                <a:uLnTx/>
                <a:uFillTx/>
                <a:latin typeface="Urbanist" panose="020B0A04040200000203" pitchFamily="34" charset="77"/>
              </a:rPr>
            </a:br>
            <a:r>
              <a:rPr kumimoji="0" lang="nl-NL" sz="1400" b="0" i="0" u="none" strike="noStrike" kern="1200" cap="none" spc="0" normalizeH="0" baseline="0" noProof="0" dirty="0">
                <a:ln>
                  <a:noFill/>
                </a:ln>
                <a:solidFill>
                  <a:srgbClr val="F07E26"/>
                </a:solidFill>
                <a:effectLst/>
                <a:uLnTx/>
                <a:uFillTx/>
                <a:latin typeface="Urbanist" panose="020B0A04040200000203" pitchFamily="34" charset="77"/>
              </a:rPr>
              <a:t>voor de schoolleiding of voor de inspectie)</a:t>
            </a:r>
          </a:p>
          <a:p>
            <a:pPr marL="0" indent="0">
              <a:buNone/>
            </a:pPr>
            <a:endParaRPr lang="nl-NL" dirty="0"/>
          </a:p>
          <a:p>
            <a:r>
              <a:rPr lang="nl-NL" sz="1800" dirty="0">
                <a:solidFill>
                  <a:srgbClr val="F22755"/>
                </a:solidFill>
              </a:rPr>
              <a:t>Wat viel je op in deze les?</a:t>
            </a:r>
          </a:p>
          <a:p>
            <a:endParaRPr lang="nl-NL" sz="1800" dirty="0">
              <a:solidFill>
                <a:srgbClr val="F22755"/>
              </a:solidFill>
            </a:endParaRPr>
          </a:p>
          <a:p>
            <a:r>
              <a:rPr lang="nl-NL" sz="1800" dirty="0">
                <a:solidFill>
                  <a:srgbClr val="F22755"/>
                </a:solidFill>
              </a:rPr>
              <a:t>Wat vond je interessant?</a:t>
            </a:r>
          </a:p>
          <a:p>
            <a:endParaRPr lang="nl-NL" sz="1800" dirty="0">
              <a:solidFill>
                <a:srgbClr val="F22755"/>
              </a:solidFill>
            </a:endParaRPr>
          </a:p>
          <a:p>
            <a:r>
              <a:rPr lang="nl-NL" sz="1800" dirty="0">
                <a:solidFill>
                  <a:srgbClr val="F22755"/>
                </a:solidFill>
              </a:rPr>
              <a:t>Wat heb je geleerd?</a:t>
            </a:r>
          </a:p>
          <a:p>
            <a:endParaRPr lang="nl-NL" sz="1800" dirty="0">
              <a:solidFill>
                <a:srgbClr val="F22755"/>
              </a:solidFill>
            </a:endParaRPr>
          </a:p>
          <a:p>
            <a:r>
              <a:rPr lang="nl-NL" sz="1800" dirty="0">
                <a:solidFill>
                  <a:srgbClr val="F22755"/>
                </a:solidFill>
              </a:rPr>
              <a:t>Waarover wil je nog verder nadenken of praten?</a:t>
            </a:r>
          </a:p>
          <a:p>
            <a:endParaRPr lang="nl-NL" sz="1800" dirty="0">
              <a:solidFill>
                <a:srgbClr val="F22755"/>
              </a:solidFill>
            </a:endParaRPr>
          </a:p>
          <a:p>
            <a:endParaRPr lang="nl-NL" sz="1800" dirty="0">
              <a:solidFill>
                <a:srgbClr val="F22755"/>
              </a:solidFill>
            </a:endParaRPr>
          </a:p>
        </p:txBody>
      </p:sp>
      <p:sp>
        <p:nvSpPr>
          <p:cNvPr id="2" name="Titel">
            <a:extLst>
              <a:ext uri="{FF2B5EF4-FFF2-40B4-BE49-F238E27FC236}">
                <a16:creationId xmlns:a16="http://schemas.microsoft.com/office/drawing/2014/main" id="{88E1D8A6-94F9-2331-8DA5-533482247C59}"/>
              </a:ext>
            </a:extLst>
          </p:cNvPr>
          <p:cNvSpPr>
            <a:spLocks noGrp="1" noRot="1" noMove="1" noResize="1" noEditPoints="1" noAdjustHandles="1" noChangeArrowheads="1" noChangeShapeType="1"/>
          </p:cNvSpPr>
          <p:nvPr>
            <p:ph type="title"/>
          </p:nvPr>
        </p:nvSpPr>
        <p:spPr/>
        <p:txBody>
          <a:bodyPr/>
          <a:lstStyle/>
          <a:p>
            <a:r>
              <a:rPr lang="nl-NL" dirty="0"/>
              <a:t>Eindevaluatie</a:t>
            </a:r>
          </a:p>
        </p:txBody>
      </p:sp>
    </p:spTree>
    <p:extLst>
      <p:ext uri="{BB962C8B-B14F-4D97-AF65-F5344CB8AC3E}">
        <p14:creationId xmlns:p14="http://schemas.microsoft.com/office/powerpoint/2010/main" val="19375225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5501-52FF-A51A-A7A3-F0E643B52A7C}"/>
            </a:ext>
          </a:extLst>
        </p:cNvPr>
        <p:cNvGrpSpPr/>
        <p:nvPr/>
      </p:nvGrpSpPr>
      <p:grpSpPr>
        <a:xfrm>
          <a:off x="0" y="0"/>
          <a:ext cx="0" cy="0"/>
          <a:chOff x="0" y="0"/>
          <a:chExt cx="0" cy="0"/>
        </a:xfrm>
      </p:grpSpPr>
      <p:pic>
        <p:nvPicPr>
          <p:cNvPr id="6" name="Afbeelding" descr="Afbeelding met glimlach, smiley, emoticon, bal&#10;&#10;Door AI gegenereerde inhoud is mogelijk onjuist.">
            <a:extLst>
              <a:ext uri="{FF2B5EF4-FFF2-40B4-BE49-F238E27FC236}">
                <a16:creationId xmlns:a16="http://schemas.microsoft.com/office/drawing/2014/main" id="{3BC93B46-4C8E-6951-21D5-8B220EF648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611932"/>
            <a:ext cx="2732960" cy="1822568"/>
          </a:xfrm>
          <a:prstGeom prst="rect">
            <a:avLst/>
          </a:prstGeom>
        </p:spPr>
      </p:pic>
      <p:pic>
        <p:nvPicPr>
          <p:cNvPr id="8" name="Afbeelding 7">
            <a:extLst>
              <a:ext uri="{FF2B5EF4-FFF2-40B4-BE49-F238E27FC236}">
                <a16:creationId xmlns:a16="http://schemas.microsoft.com/office/drawing/2014/main" id="{41FAAD4A-68F7-C034-8CF3-7420F82978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6896"/>
            <a:ext cx="9144000" cy="6858000"/>
          </a:xfrm>
          <a:prstGeom prst="rect">
            <a:avLst/>
          </a:prstGeom>
        </p:spPr>
      </p:pic>
      <p:sp>
        <p:nvSpPr>
          <p:cNvPr id="3" name="Tekst">
            <a:extLst>
              <a:ext uri="{FF2B5EF4-FFF2-40B4-BE49-F238E27FC236}">
                <a16:creationId xmlns:a16="http://schemas.microsoft.com/office/drawing/2014/main" id="{2119DEF6-20A1-300B-8A4E-7248037B39BC}"/>
              </a:ext>
            </a:extLst>
          </p:cNvPr>
          <p:cNvSpPr>
            <a:spLocks noGrp="1" noRot="1" noMove="1" noResize="1" noEditPoints="1" noAdjustHandles="1" noChangeArrowheads="1" noChangeShapeType="1"/>
          </p:cNvSpPr>
          <p:nvPr>
            <p:ph idx="1"/>
          </p:nvPr>
        </p:nvSpPr>
        <p:spPr/>
        <p:txBody>
          <a:bodyPr/>
          <a:lstStyle/>
          <a:p>
            <a:r>
              <a:rPr lang="nl-NL" sz="1800" dirty="0">
                <a:solidFill>
                  <a:srgbClr val="F07E26"/>
                </a:solidFill>
              </a:rPr>
              <a:t>Laat ons weten wat je vond!</a:t>
            </a:r>
          </a:p>
          <a:p>
            <a:r>
              <a:rPr lang="nl-NL" sz="1800" dirty="0">
                <a:solidFill>
                  <a:srgbClr val="F07E26"/>
                </a:solidFill>
              </a:rPr>
              <a:t>Wat viel je op in deze les?</a:t>
            </a:r>
          </a:p>
          <a:p>
            <a:r>
              <a:rPr lang="nl-NL" sz="1800" dirty="0">
                <a:solidFill>
                  <a:srgbClr val="F07E26"/>
                </a:solidFill>
              </a:rPr>
              <a:t>Was het gemakkelijk? Moeilijk?</a:t>
            </a:r>
          </a:p>
          <a:p>
            <a:r>
              <a:rPr lang="nl-NL" sz="1800" dirty="0">
                <a:solidFill>
                  <a:srgbClr val="F07E26"/>
                </a:solidFill>
              </a:rPr>
              <a:t>Wat heb je geleerd?</a:t>
            </a:r>
          </a:p>
          <a:p>
            <a:pPr lvl="1"/>
            <a:r>
              <a:rPr lang="nl-NL" sz="1800" dirty="0">
                <a:solidFill>
                  <a:srgbClr val="F07E26"/>
                </a:solidFill>
              </a:rPr>
              <a:t>Van de les?</a:t>
            </a:r>
          </a:p>
          <a:p>
            <a:pPr lvl="1"/>
            <a:r>
              <a:rPr lang="nl-NL" sz="1800" dirty="0">
                <a:solidFill>
                  <a:srgbClr val="F07E26"/>
                </a:solidFill>
              </a:rPr>
              <a:t>Van je leerlingen?</a:t>
            </a:r>
          </a:p>
          <a:p>
            <a:r>
              <a:rPr lang="nl-NL" sz="1800" dirty="0">
                <a:solidFill>
                  <a:srgbClr val="F07E26"/>
                </a:solidFill>
              </a:rPr>
              <a:t>Wat kan beter?</a:t>
            </a:r>
          </a:p>
          <a:p>
            <a:r>
              <a:rPr lang="nl-NL" sz="1800" dirty="0">
                <a:solidFill>
                  <a:srgbClr val="F07E26"/>
                </a:solidFill>
              </a:rPr>
              <a:t>Wil je nog verder praten of meedenken? Graag!</a:t>
            </a:r>
          </a:p>
          <a:p>
            <a:r>
              <a:rPr lang="nl-NL" sz="1800" dirty="0">
                <a:solidFill>
                  <a:srgbClr val="F07E26"/>
                </a:solidFill>
                <a:hlinkClick r:id="rId4">
                  <a:extLst>
                    <a:ext uri="{A12FA001-AC4F-418D-AE19-62706E023703}">
                      <ahyp:hlinkClr xmlns:ahyp="http://schemas.microsoft.com/office/drawing/2018/hyperlinkcolor" val="tx"/>
                    </a:ext>
                  </a:extLst>
                </a:hlinkClick>
              </a:rPr>
              <a:t>info@huisvanerasmus.nl</a:t>
            </a:r>
            <a:r>
              <a:rPr lang="nl-NL" sz="1800" dirty="0">
                <a:solidFill>
                  <a:srgbClr val="F07E26"/>
                </a:solidFill>
              </a:rPr>
              <a:t> </a:t>
            </a:r>
          </a:p>
          <a:p>
            <a:r>
              <a:rPr lang="nl-NL" sz="1800" dirty="0">
                <a:solidFill>
                  <a:srgbClr val="F07E26"/>
                </a:solidFill>
              </a:rPr>
              <a:t>06-54341956 (Sander)</a:t>
            </a:r>
          </a:p>
        </p:txBody>
      </p:sp>
      <p:sp>
        <p:nvSpPr>
          <p:cNvPr id="2" name="Titel">
            <a:extLst>
              <a:ext uri="{FF2B5EF4-FFF2-40B4-BE49-F238E27FC236}">
                <a16:creationId xmlns:a16="http://schemas.microsoft.com/office/drawing/2014/main" id="{A2844E72-5B5B-E96D-533D-32DA9FC2B709}"/>
              </a:ext>
            </a:extLst>
          </p:cNvPr>
          <p:cNvSpPr>
            <a:spLocks noGrp="1" noRot="1" noMove="1" noResize="1" noEditPoints="1" noAdjustHandles="1" noChangeArrowheads="1" noChangeShapeType="1"/>
          </p:cNvSpPr>
          <p:nvPr>
            <p:ph type="title"/>
          </p:nvPr>
        </p:nvSpPr>
        <p:spPr/>
        <p:txBody>
          <a:bodyPr/>
          <a:lstStyle/>
          <a:p>
            <a:r>
              <a:rPr lang="nl-NL" dirty="0"/>
              <a:t>Eindevaluatie leerkracht</a:t>
            </a:r>
          </a:p>
        </p:txBody>
      </p:sp>
    </p:spTree>
    <p:extLst>
      <p:ext uri="{BB962C8B-B14F-4D97-AF65-F5344CB8AC3E}">
        <p14:creationId xmlns:p14="http://schemas.microsoft.com/office/powerpoint/2010/main" val="38345165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Madison</Template>
  <TotalTime>43793</TotalTime>
  <Words>9794</Words>
  <Application>Microsoft Office PowerPoint</Application>
  <PresentationFormat>Diavoorstelling (4:3)</PresentationFormat>
  <Paragraphs>1306</Paragraphs>
  <Slides>132</Slides>
  <Notes>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132</vt:i4>
      </vt:variant>
    </vt:vector>
  </HeadingPairs>
  <TitlesOfParts>
    <vt:vector size="140" baseType="lpstr">
      <vt:lpstr>Arial</vt:lpstr>
      <vt:lpstr>Trebuchet MS</vt:lpstr>
      <vt:lpstr>Urbanist</vt:lpstr>
      <vt:lpstr>Urbanist Medium</vt:lpstr>
      <vt:lpstr>Urbanist SemiBold</vt:lpstr>
      <vt:lpstr>Wingdings</vt:lpstr>
      <vt:lpstr>Wingdings 3</vt:lpstr>
      <vt:lpstr>Facet</vt:lpstr>
      <vt:lpstr>PowerPoint-presentatie</vt:lpstr>
      <vt:lpstr>Hoe werkt het?</vt:lpstr>
      <vt:lpstr>Beste Leerkracht:</vt:lpstr>
      <vt:lpstr>Beste Leerkracht:</vt:lpstr>
      <vt:lpstr>Beste Leerkracht:</vt:lpstr>
      <vt:lpstr>Die delen zijn:</vt:lpstr>
      <vt:lpstr>PowerPoint-presentatie</vt:lpstr>
      <vt:lpstr>Spelregels voor het gesprek  in de groep</vt:lpstr>
      <vt:lpstr>Mening of Feit ?</vt:lpstr>
      <vt:lpstr>Gespreksvormen:  Welke kies je? Wanneer? </vt:lpstr>
      <vt:lpstr> </vt:lpstr>
      <vt:lpstr>Gelijk hebben en gelijk krijgen</vt:lpstr>
      <vt:lpstr>Nepnieuws of fake news</vt:lpstr>
      <vt:lpstr>AI filmpje</vt:lpstr>
      <vt:lpstr>Nepnieuws?</vt:lpstr>
      <vt:lpstr>Ruzie</vt:lpstr>
      <vt:lpstr>Wij zijn de goeien !</vt:lpstr>
      <vt:lpstr>Nepnieuws: “de waarheid sneuvelt bij conflicten”</vt:lpstr>
      <vt:lpstr>Win – Win ? </vt:lpstr>
      <vt:lpstr>Filmpje Polarisatie (optioneel)</vt:lpstr>
      <vt:lpstr>Algemene vraag</vt:lpstr>
      <vt:lpstr>PowerPoint-presentatie</vt:lpstr>
      <vt:lpstr>Erasmus: 500 jaar geleden (En nog steeds is er niets veranderd)</vt:lpstr>
      <vt:lpstr>Oorlog anders bekeken</vt:lpstr>
      <vt:lpstr>Oorlog anders bekeken</vt:lpstr>
      <vt:lpstr>Zijn we goed? Of slecht? </vt:lpstr>
      <vt:lpstr>Zijn er ook mensen die tegen oorlog vechten?</vt:lpstr>
      <vt:lpstr>Nogmaals dezelfde vraag!</vt:lpstr>
      <vt:lpstr>PowerPoint-presentatie</vt:lpstr>
      <vt:lpstr>Vrede !</vt:lpstr>
      <vt:lpstr>Vrede !</vt:lpstr>
      <vt:lpstr>Vrede !</vt:lpstr>
      <vt:lpstr>Vrede ?</vt:lpstr>
      <vt:lpstr>Een belangrijke vraag</vt:lpstr>
      <vt:lpstr>PowerPoint-presentatie</vt:lpstr>
      <vt:lpstr>Tekenen maar</vt:lpstr>
      <vt:lpstr>Tekenen maar…</vt:lpstr>
      <vt:lpstr>Wat heb je op internet gevonden?</vt:lpstr>
      <vt:lpstr>En wat hebben de grote schilders dan gedaan?</vt:lpstr>
      <vt:lpstr>Hoe is het mogelijk?</vt:lpstr>
      <vt:lpstr>Nog maar een keer dezelfde vraag…</vt:lpstr>
      <vt:lpstr>PowerPoint-presentatie</vt:lpstr>
      <vt:lpstr>Erasmus: 500 jaar geleden (en nog steeds is er niets veranderd)</vt:lpstr>
      <vt:lpstr>Maar toch …</vt:lpstr>
      <vt:lpstr>Wat doe je als…</vt:lpstr>
      <vt:lpstr>Filmpje</vt:lpstr>
      <vt:lpstr>Dus :</vt:lpstr>
      <vt:lpstr>Een adagium van Erasmus</vt:lpstr>
      <vt:lpstr>Voorbeeld: Rusland –  Oekraïne </vt:lpstr>
      <vt:lpstr>Voorbeeld: Rusland –  Oekraïne </vt:lpstr>
      <vt:lpstr>Voorbeeld: Rusland –  Oekraïne </vt:lpstr>
      <vt:lpstr>Voorbeeld: Israël – Palestina  (Gaza)</vt:lpstr>
      <vt:lpstr>Voorbeeld: Israël – Palestina  (Gaza)</vt:lpstr>
      <vt:lpstr>Voorbeeld: Israël – Palestina  (Gaza)</vt:lpstr>
      <vt:lpstr>Alweer dezelfde vraag…</vt:lpstr>
      <vt:lpstr>PowerPoint-presentatie</vt:lpstr>
      <vt:lpstr>Wat is dat, propaganda?</vt:lpstr>
      <vt:lpstr>Wat is dat, propaganda?</vt:lpstr>
      <vt:lpstr>Wat is dat, propaganda?</vt:lpstr>
      <vt:lpstr>Wat is dat, propaganda?</vt:lpstr>
      <vt:lpstr>Wat is dat, propaganda?</vt:lpstr>
      <vt:lpstr>Wat is dat, propaganda?</vt:lpstr>
      <vt:lpstr>Erasmus: 500 jaar geleden (En nog steeds is er niets veranderd)</vt:lpstr>
      <vt:lpstr>Is dat leuk? Propaganda?</vt:lpstr>
      <vt:lpstr>Nepnieuws: “de waarheid sneuvelt bij conflicten”</vt:lpstr>
      <vt:lpstr>10 kenmerken van propaganda Uit Morelli “Falsehood in wartime” </vt:lpstr>
      <vt:lpstr>Drie stappen van ontmenselijking</vt:lpstr>
      <vt:lpstr>Enthousiast ??</vt:lpstr>
      <vt:lpstr>Bijna dezelfde oude vraag…</vt:lpstr>
      <vt:lpstr>Tussenevaluatie</vt:lpstr>
      <vt:lpstr>Tussenevaluatie leerkracht</vt:lpstr>
      <vt:lpstr>PowerPoint-presentatie</vt:lpstr>
      <vt:lpstr>Leerkracht : </vt:lpstr>
      <vt:lpstr>Stel je eens voor …</vt:lpstr>
      <vt:lpstr>Kan je …</vt:lpstr>
      <vt:lpstr>Hoeveel maakt dat uit?</vt:lpstr>
      <vt:lpstr>Wat kan ik doen…?</vt:lpstr>
      <vt:lpstr>Wat kan je dan wel doen?</vt:lpstr>
      <vt:lpstr>Wat kan je dan wel doen?</vt:lpstr>
      <vt:lpstr>Demonstraties</vt:lpstr>
      <vt:lpstr>PowerPoint-presentatie</vt:lpstr>
      <vt:lpstr>Leerkracht : </vt:lpstr>
      <vt:lpstr>Stel je eens voor …</vt:lpstr>
      <vt:lpstr>Stel je eens voor … 2</vt:lpstr>
      <vt:lpstr>Stel je eens voor … 3</vt:lpstr>
      <vt:lpstr>Een stapje groter…</vt:lpstr>
      <vt:lpstr>Alleen maar vragen …</vt:lpstr>
      <vt:lpstr>Nog een stapje groter …</vt:lpstr>
      <vt:lpstr>Meer vragen dan antwoorden</vt:lpstr>
      <vt:lpstr>Uitleven</vt:lpstr>
      <vt:lpstr>Uitleven</vt:lpstr>
      <vt:lpstr>Bewapenen?</vt:lpstr>
      <vt:lpstr>Bijna dezelfde oude vraag …</vt:lpstr>
      <vt:lpstr>PowerPoint-presentatie</vt:lpstr>
      <vt:lpstr>Erasmus: 500 jaar geleden (En nog steeds is er niets veranderd)</vt:lpstr>
      <vt:lpstr>Erasmus: 500 jaar geleden (En nog steeds is er niets veranderd)</vt:lpstr>
      <vt:lpstr>Erasmus: 500 jaar geleden (En nog steeds is er niets veranderd)</vt:lpstr>
      <vt:lpstr>Wat is dat, een pacifist?</vt:lpstr>
      <vt:lpstr>Nog een keer…</vt:lpstr>
      <vt:lpstr>Hoe doen landen dat?</vt:lpstr>
      <vt:lpstr>Wat deden ze in het verleden?</vt:lpstr>
      <vt:lpstr>En nu de kern-vraag</vt:lpstr>
      <vt:lpstr>Bijna dezelfde oude vraag…</vt:lpstr>
      <vt:lpstr>PowerPoint-presentatie</vt:lpstr>
      <vt:lpstr>500 jaar geleden </vt:lpstr>
      <vt:lpstr>500 jaar geleden</vt:lpstr>
      <vt:lpstr>500 jaar geleden (En nog steeds is er niets veranderd)</vt:lpstr>
      <vt:lpstr>500 jaar geleden (En nog steeds is er niets veranderd)</vt:lpstr>
      <vt:lpstr>500 jaar geleden (En nog steeds is er niets veranderd)</vt:lpstr>
      <vt:lpstr>500 jaar geleden (En nog steeds is er niets veranderd)</vt:lpstr>
      <vt:lpstr>500 jaar geleden… En nu naar vandaag</vt:lpstr>
      <vt:lpstr>Bijna dezelfde oude vraag…</vt:lpstr>
      <vt:lpstr>PowerPoint-presentatie</vt:lpstr>
      <vt:lpstr>Waarom zelf oorlog voeren?</vt:lpstr>
      <vt:lpstr>Protesteren</vt:lpstr>
      <vt:lpstr>Waarom zelf oorlog voeren?</vt:lpstr>
      <vt:lpstr>Waarom zelf oorlog voeren?</vt:lpstr>
      <vt:lpstr>Bijna dezelfde oude vraag…</vt:lpstr>
      <vt:lpstr>PowerPoint-presentatie</vt:lpstr>
      <vt:lpstr>Tja…</vt:lpstr>
      <vt:lpstr>Op straat</vt:lpstr>
      <vt:lpstr>Gelden de regels?</vt:lpstr>
      <vt:lpstr>Een voorbeeld</vt:lpstr>
      <vt:lpstr>Een voorbeeld</vt:lpstr>
      <vt:lpstr>Een voorbeeld</vt:lpstr>
      <vt:lpstr>Een voorbeeld</vt:lpstr>
      <vt:lpstr>Een voorbeeld</vt:lpstr>
      <vt:lpstr>Een voorbeeld</vt:lpstr>
      <vt:lpstr>Nogmaals: gelden de regels?</vt:lpstr>
      <vt:lpstr>Nog één keer  dezelfde vraag !</vt:lpstr>
      <vt:lpstr>Eindevaluatie</vt:lpstr>
      <vt:lpstr>Eindevaluatie leerkracht</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M365 Copilot</dc:creator>
  <cp:lastModifiedBy>Petra Paardekam</cp:lastModifiedBy>
  <cp:revision>1820</cp:revision>
  <cp:lastPrinted>2021-09-27T10:00:31Z</cp:lastPrinted>
  <dcterms:created xsi:type="dcterms:W3CDTF">2026-08-17T09:06:26Z</dcterms:created>
  <dcterms:modified xsi:type="dcterms:W3CDTF">2026-09-24T08:33:41Z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